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F5C51C-3AF0-4DAF-B3D9-B812E9E22507}" v="1" dt="2025-01-09T22:45:21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4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1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5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419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84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9831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10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89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2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2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1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6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0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3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2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603C4-852C-4390-A1B0-958DC660D01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F4E124-F2D8-4BAE-AC15-9ADF0CA54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9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6EEDD-E0D8-6DB1-D531-AD521081DD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169" y="1984016"/>
            <a:ext cx="9130173" cy="1646302"/>
          </a:xfrm>
        </p:spPr>
        <p:txBody>
          <a:bodyPr/>
          <a:lstStyle/>
          <a:p>
            <a:r>
              <a:rPr lang="en-US" dirty="0"/>
              <a:t>Utility Bills Instruction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0B969-8197-BF08-4530-26F9ADB34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4"/>
            <a:ext cx="7980882" cy="814781"/>
          </a:xfrm>
        </p:spPr>
        <p:txBody>
          <a:bodyPr>
            <a:normAutofit/>
          </a:bodyPr>
          <a:lstStyle/>
          <a:p>
            <a:r>
              <a:rPr lang="en-US" dirty="0"/>
              <a:t>Rhode Island Industrial Training and Assessment Center</a:t>
            </a:r>
          </a:p>
          <a:p>
            <a:r>
              <a:rPr lang="en-US" dirty="0"/>
              <a:t>Community College of Rhode Island</a:t>
            </a:r>
          </a:p>
          <a:p>
            <a:endParaRPr lang="en-US" dirty="0"/>
          </a:p>
        </p:txBody>
      </p:sp>
      <p:pic>
        <p:nvPicPr>
          <p:cNvPr id="6" name="Picture 5" descr="A black background with green text&#10;&#10;Description automatically generated">
            <a:extLst>
              <a:ext uri="{FF2B5EF4-FFF2-40B4-BE49-F238E27FC236}">
                <a16:creationId xmlns:a16="http://schemas.microsoft.com/office/drawing/2014/main" id="{AC2342F0-7082-08BD-B58B-58DE49053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49" y="346620"/>
            <a:ext cx="8602000" cy="2630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9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0742-B8A7-3EF4-A637-9198BAA0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551" y="215928"/>
            <a:ext cx="8596668" cy="597804"/>
          </a:xfrm>
        </p:spPr>
        <p:txBody>
          <a:bodyPr>
            <a:normAutofit fontScale="90000"/>
          </a:bodyPr>
          <a:lstStyle/>
          <a:p>
            <a:r>
              <a:rPr lang="en-US" dirty="0"/>
              <a:t>Why Utility Bills are essential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75C2B-24E4-3C24-9B08-ABEE80D20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139" y="1129736"/>
            <a:ext cx="9010476" cy="2674195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They directly tell us the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energy usage patterns 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of our clients.</a:t>
            </a:r>
          </a:p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They help us identify the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costs and rates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 of utilities including gas, electricity (kW and kWh), water, etc. </a:t>
            </a:r>
          </a:p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They help us find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avoidable costs 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such as late fee, sales tax, power factor charges. </a:t>
            </a:r>
          </a:p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They help us identify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billing errors 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such as overcharges, incorrect tariff rates, and discrepancies in meter readings.</a:t>
            </a:r>
          </a:p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They help us determine the optimal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tariff rate 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for our clients!</a:t>
            </a:r>
          </a:p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They help us find out whether you receive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gross tax credits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!</a:t>
            </a:r>
          </a:p>
          <a:p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This analysis can be done </a:t>
            </a:r>
            <a:r>
              <a:rPr lang="en-US" sz="1400" b="1" u="sng" dirty="0">
                <a:solidFill>
                  <a:schemeClr val="tx1"/>
                </a:solidFill>
                <a:cs typeface="Times New Roman" panose="02020603050405020304" pitchFamily="18" charset="0"/>
              </a:rPr>
              <a:t>prior</a:t>
            </a:r>
            <a:r>
              <a:rPr lang="en-US" sz="14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cs typeface="Times New Roman" panose="02020603050405020304" pitchFamily="18" charset="0"/>
              </a:rPr>
              <a:t>to the on-site visit, even prior to the preassessment meeting!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42D6C1-71AB-EF45-84B8-7DD4F477D7C3}"/>
              </a:ext>
            </a:extLst>
          </p:cNvPr>
          <p:cNvSpPr txBox="1"/>
          <p:nvPr/>
        </p:nvSpPr>
        <p:spPr>
          <a:xfrm>
            <a:off x="637123" y="4589491"/>
            <a:ext cx="8677089" cy="1155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Therefore, the utility bills provide critical information about a facility’s energy consumption, costs, and usage patterns. This data is invaluable for identifying potential opportunities to reduce energy usage, lower costs, and improve overall energy efficiency!</a:t>
            </a:r>
          </a:p>
        </p:txBody>
      </p:sp>
    </p:spTree>
    <p:extLst>
      <p:ext uri="{BB962C8B-B14F-4D97-AF65-F5344CB8AC3E}">
        <p14:creationId xmlns:p14="http://schemas.microsoft.com/office/powerpoint/2010/main" val="3018629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FDECD-A975-B04E-87CD-119E43E84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3" y="181762"/>
            <a:ext cx="8596668" cy="548080"/>
          </a:xfrm>
        </p:spPr>
        <p:txBody>
          <a:bodyPr>
            <a:normAutofit fontScale="90000"/>
          </a:bodyPr>
          <a:lstStyle/>
          <a:p>
            <a:r>
              <a:rPr lang="en-US" dirty="0"/>
              <a:t>The desired utility bills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2D8DB-7E16-C195-668C-021EF31E1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333" y="986131"/>
            <a:ext cx="8596668" cy="2671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A successful utility bill should deliver the following information to our team:</a:t>
            </a:r>
          </a:p>
          <a:p>
            <a:r>
              <a:rPr lang="en-US" sz="1400" dirty="0">
                <a:solidFill>
                  <a:schemeClr val="tx1"/>
                </a:solidFill>
              </a:rPr>
              <a:t>Statement date and billing period</a:t>
            </a:r>
          </a:p>
          <a:p>
            <a:r>
              <a:rPr lang="en-US" sz="1400" dirty="0">
                <a:solidFill>
                  <a:schemeClr val="tx1"/>
                </a:solidFill>
              </a:rPr>
              <a:t>Meter number and readings</a:t>
            </a:r>
          </a:p>
          <a:p>
            <a:r>
              <a:rPr lang="en-US" sz="1400" dirty="0">
                <a:solidFill>
                  <a:schemeClr val="tx1"/>
                </a:solidFill>
              </a:rPr>
              <a:t>Tariff rate</a:t>
            </a:r>
          </a:p>
          <a:p>
            <a:r>
              <a:rPr lang="en-US" sz="1400" dirty="0">
                <a:solidFill>
                  <a:schemeClr val="tx1"/>
                </a:solidFill>
              </a:rPr>
              <a:t>The utility consumption and charges of the current period</a:t>
            </a:r>
          </a:p>
          <a:p>
            <a:r>
              <a:rPr lang="en-US" sz="1400" dirty="0">
                <a:solidFill>
                  <a:schemeClr val="tx1"/>
                </a:solidFill>
              </a:rPr>
              <a:t>Breakdown consumption (on/off-peak consumption ) and detailed charges (generation charges, transmission charges, demand charges, customer service charge, FMCC charge, sales tax, and so on ) </a:t>
            </a:r>
          </a:p>
          <a:p>
            <a:r>
              <a:rPr lang="en-US" sz="1400" dirty="0">
                <a:solidFill>
                  <a:schemeClr val="tx1"/>
                </a:solidFill>
              </a:rPr>
              <a:t>The bills from a third-party supplier (if the facility has a third-party as its energy supplier)</a:t>
            </a:r>
          </a:p>
        </p:txBody>
      </p:sp>
    </p:spTree>
    <p:extLst>
      <p:ext uri="{BB962C8B-B14F-4D97-AF65-F5344CB8AC3E}">
        <p14:creationId xmlns:p14="http://schemas.microsoft.com/office/powerpoint/2010/main" val="3416419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92AF-B031-CA13-1730-A22AB235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383" y="143090"/>
            <a:ext cx="8596668" cy="603530"/>
          </a:xfrm>
        </p:spPr>
        <p:txBody>
          <a:bodyPr>
            <a:normAutofit fontScale="90000"/>
          </a:bodyPr>
          <a:lstStyle/>
          <a:p>
            <a:r>
              <a:rPr lang="en-US" dirty="0"/>
              <a:t>Sample bills (electricity)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0D1D45A-0578-448D-9F7F-D26223D9982D}"/>
              </a:ext>
            </a:extLst>
          </p:cNvPr>
          <p:cNvGrpSpPr/>
          <p:nvPr/>
        </p:nvGrpSpPr>
        <p:grpSpPr>
          <a:xfrm>
            <a:off x="344924" y="1490833"/>
            <a:ext cx="10351721" cy="5565913"/>
            <a:chOff x="113725" y="1145463"/>
            <a:chExt cx="10351721" cy="556591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2171F71-76C6-4362-A713-E9B92F9AD585}"/>
                </a:ext>
              </a:extLst>
            </p:cNvPr>
            <p:cNvGrpSpPr/>
            <p:nvPr/>
          </p:nvGrpSpPr>
          <p:grpSpPr>
            <a:xfrm>
              <a:off x="113725" y="1145463"/>
              <a:ext cx="4300933" cy="5565913"/>
              <a:chOff x="113725" y="1145463"/>
              <a:chExt cx="4300933" cy="5565913"/>
            </a:xfrm>
          </p:grpSpPr>
          <p:pic>
            <p:nvPicPr>
              <p:cNvPr id="31" name="Picture 30">
                <a:extLst>
                  <a:ext uri="{FF2B5EF4-FFF2-40B4-BE49-F238E27FC236}">
                    <a16:creationId xmlns:a16="http://schemas.microsoft.com/office/drawing/2014/main" id="{7FBE2672-B0CF-4234-BE6D-04CEAB9D96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3725" y="1145463"/>
                <a:ext cx="4300933" cy="5565913"/>
              </a:xfrm>
              <a:prstGeom prst="rect">
                <a:avLst/>
              </a:prstGeom>
            </p:spPr>
          </p:pic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E32DF9BA-AB6E-4EB6-878F-867EC67ADF1E}"/>
                  </a:ext>
                </a:extLst>
              </p:cNvPr>
              <p:cNvSpPr/>
              <p:nvPr/>
            </p:nvSpPr>
            <p:spPr>
              <a:xfrm>
                <a:off x="1312110" y="2559115"/>
                <a:ext cx="2734408" cy="5363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9DC3606-1B7E-4E00-9DCC-914251CB90B0}"/>
                  </a:ext>
                </a:extLst>
              </p:cNvPr>
              <p:cNvSpPr/>
              <p:nvPr/>
            </p:nvSpPr>
            <p:spPr>
              <a:xfrm>
                <a:off x="309787" y="4013070"/>
                <a:ext cx="1002323" cy="5363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69D90FE-FEA9-4148-BFC5-C6DF6FCD2B8B}"/>
                </a:ext>
              </a:extLst>
            </p:cNvPr>
            <p:cNvSpPr txBox="1"/>
            <p:nvPr/>
          </p:nvSpPr>
          <p:spPr>
            <a:xfrm>
              <a:off x="4046519" y="1459874"/>
              <a:ext cx="8874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Summary of Charges</a:t>
              </a:r>
            </a:p>
          </p:txBody>
        </p: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789AD946-732D-4F92-903C-554E655EC1A4}"/>
                </a:ext>
              </a:extLst>
            </p:cNvPr>
            <p:cNvCxnSpPr>
              <a:cxnSpLocks/>
              <a:stCxn id="17" idx="2"/>
              <a:endCxn id="32" idx="3"/>
            </p:cNvCxnSpPr>
            <p:nvPr/>
          </p:nvCxnSpPr>
          <p:spPr>
            <a:xfrm rot="5400000">
              <a:off x="3800118" y="2137162"/>
              <a:ext cx="936519" cy="443717"/>
            </a:xfrm>
            <a:prstGeom prst="bentConnector2">
              <a:avLst/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7B7900C-5166-4FCC-8B65-284211446464}"/>
                </a:ext>
              </a:extLst>
            </p:cNvPr>
            <p:cNvGrpSpPr/>
            <p:nvPr/>
          </p:nvGrpSpPr>
          <p:grpSpPr>
            <a:xfrm>
              <a:off x="6380613" y="1343013"/>
              <a:ext cx="4084833" cy="5286254"/>
              <a:chOff x="7149066" y="1343013"/>
              <a:chExt cx="4084833" cy="5286254"/>
            </a:xfrm>
          </p:grpSpPr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166698BF-A400-4AA1-87D4-DEEDE17FDF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49066" y="1343013"/>
                <a:ext cx="4084833" cy="5286254"/>
              </a:xfrm>
              <a:prstGeom prst="rect">
                <a:avLst/>
              </a:prstGeom>
            </p:spPr>
          </p:pic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587B440-1173-4053-A02E-B619DE780182}"/>
                  </a:ext>
                </a:extLst>
              </p:cNvPr>
              <p:cNvSpPr/>
              <p:nvPr/>
            </p:nvSpPr>
            <p:spPr>
              <a:xfrm>
                <a:off x="8356374" y="2203667"/>
                <a:ext cx="2664051" cy="24902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CDAFA94-D597-4F33-A895-EDFC2D625759}"/>
                  </a:ext>
                </a:extLst>
              </p:cNvPr>
              <p:cNvSpPr/>
              <p:nvPr/>
            </p:nvSpPr>
            <p:spPr>
              <a:xfrm>
                <a:off x="8356373" y="2452688"/>
                <a:ext cx="2664051" cy="203596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07F8229-EA1D-46AF-84E5-777A9361B279}"/>
                  </a:ext>
                </a:extLst>
              </p:cNvPr>
              <p:cNvSpPr/>
              <p:nvPr/>
            </p:nvSpPr>
            <p:spPr>
              <a:xfrm>
                <a:off x="7327144" y="2452688"/>
                <a:ext cx="919125" cy="59054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3EEE7D8-E76E-48DC-868B-1C1CF9F956F6}"/>
                </a:ext>
              </a:extLst>
            </p:cNvPr>
            <p:cNvSpPr txBox="1"/>
            <p:nvPr/>
          </p:nvSpPr>
          <p:spPr>
            <a:xfrm>
              <a:off x="4259237" y="3206005"/>
              <a:ext cx="887431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Electricity Usage History</a:t>
              </a:r>
            </a:p>
          </p:txBody>
        </p:sp>
        <p:cxnSp>
          <p:nvCxnSpPr>
            <p:cNvPr id="21" name="Connector: Elbow 20">
              <a:extLst>
                <a:ext uri="{FF2B5EF4-FFF2-40B4-BE49-F238E27FC236}">
                  <a16:creationId xmlns:a16="http://schemas.microsoft.com/office/drawing/2014/main" id="{A63CD2CC-AB05-41E8-B583-7305FE782BAC}"/>
                </a:ext>
              </a:extLst>
            </p:cNvPr>
            <p:cNvCxnSpPr>
              <a:cxnSpLocks/>
              <a:stCxn id="20" idx="1"/>
            </p:cNvCxnSpPr>
            <p:nvPr/>
          </p:nvCxnSpPr>
          <p:spPr>
            <a:xfrm rot="10800000" flipV="1">
              <a:off x="958101" y="3506087"/>
              <a:ext cx="3301137" cy="772092"/>
            </a:xfrm>
            <a:prstGeom prst="bentConnector3">
              <a:avLst>
                <a:gd name="adj1" fmla="val 50000"/>
              </a:avLst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or: Elbow 21">
              <a:extLst>
                <a:ext uri="{FF2B5EF4-FFF2-40B4-BE49-F238E27FC236}">
                  <a16:creationId xmlns:a16="http://schemas.microsoft.com/office/drawing/2014/main" id="{E08FAD28-23CC-4BE6-A5F6-C553699E3123}"/>
                </a:ext>
              </a:extLst>
            </p:cNvPr>
            <p:cNvCxnSpPr>
              <a:cxnSpLocks/>
              <a:stCxn id="20" idx="0"/>
              <a:endCxn id="30" idx="1"/>
            </p:cNvCxnSpPr>
            <p:nvPr/>
          </p:nvCxnSpPr>
          <p:spPr>
            <a:xfrm rot="5400000" flipH="1" flipV="1">
              <a:off x="5401801" y="2049115"/>
              <a:ext cx="458042" cy="1855738"/>
            </a:xfrm>
            <a:prstGeom prst="bentConnector2">
              <a:avLst/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7A57320-69C5-4056-91E6-87068DC5C824}"/>
                </a:ext>
              </a:extLst>
            </p:cNvPr>
            <p:cNvSpPr txBox="1"/>
            <p:nvPr/>
          </p:nvSpPr>
          <p:spPr>
            <a:xfrm>
              <a:off x="4858499" y="2101537"/>
              <a:ext cx="145152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Service Period and Meter Reading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9E89A73-0FC5-47DB-911A-853375C3F0C9}"/>
                </a:ext>
              </a:extLst>
            </p:cNvPr>
            <p:cNvSpPr txBox="1"/>
            <p:nvPr/>
          </p:nvSpPr>
          <p:spPr>
            <a:xfrm>
              <a:off x="4784896" y="4058445"/>
              <a:ext cx="94915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Usage and Charges Breakdown</a:t>
              </a:r>
            </a:p>
          </p:txBody>
        </p:sp>
        <p:cxnSp>
          <p:nvCxnSpPr>
            <p:cNvPr id="25" name="Connector: Elbow 24">
              <a:extLst>
                <a:ext uri="{FF2B5EF4-FFF2-40B4-BE49-F238E27FC236}">
                  <a16:creationId xmlns:a16="http://schemas.microsoft.com/office/drawing/2014/main" id="{B4B982B8-1D37-49AB-91D5-4ED06F8A43FD}"/>
                </a:ext>
              </a:extLst>
            </p:cNvPr>
            <p:cNvCxnSpPr>
              <a:cxnSpLocks/>
              <a:stCxn id="24" idx="3"/>
              <a:endCxn id="29" idx="1"/>
            </p:cNvCxnSpPr>
            <p:nvPr/>
          </p:nvCxnSpPr>
          <p:spPr>
            <a:xfrm flipV="1">
              <a:off x="5734050" y="3470672"/>
              <a:ext cx="1853870" cy="887855"/>
            </a:xfrm>
            <a:prstGeom prst="bentConnector3">
              <a:avLst>
                <a:gd name="adj1" fmla="val 50000"/>
              </a:avLst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6C89D519-CBD2-4F6C-A911-3547ED9BDAAD}"/>
                </a:ext>
              </a:extLst>
            </p:cNvPr>
            <p:cNvCxnSpPr>
              <a:cxnSpLocks/>
              <a:stCxn id="23" idx="3"/>
              <a:endCxn id="28" idx="1"/>
            </p:cNvCxnSpPr>
            <p:nvPr/>
          </p:nvCxnSpPr>
          <p:spPr>
            <a:xfrm>
              <a:off x="6310023" y="2316981"/>
              <a:ext cx="1277898" cy="11197"/>
            </a:xfrm>
            <a:prstGeom prst="straightConnector1">
              <a:avLst/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6D23B-CA6B-B4C6-CE10-D72BBA39C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924" y="674196"/>
            <a:ext cx="8596668" cy="81663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electricity bills typically have two pages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first page usually provides us the overall summary of charges.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second page has meter reading, service period, breakdown usage and charges.</a:t>
            </a:r>
          </a:p>
        </p:txBody>
      </p:sp>
    </p:spTree>
    <p:extLst>
      <p:ext uri="{BB962C8B-B14F-4D97-AF65-F5344CB8AC3E}">
        <p14:creationId xmlns:p14="http://schemas.microsoft.com/office/powerpoint/2010/main" val="278389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92AF-B031-CA13-1730-A22AB235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383" y="143090"/>
            <a:ext cx="8596668" cy="603530"/>
          </a:xfrm>
        </p:spPr>
        <p:txBody>
          <a:bodyPr>
            <a:normAutofit fontScale="90000"/>
          </a:bodyPr>
          <a:lstStyle/>
          <a:p>
            <a:r>
              <a:rPr lang="en-US" dirty="0"/>
              <a:t>Sample bills (natural gas)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6D23B-CA6B-B4C6-CE10-D72BBA39C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68" y="702273"/>
            <a:ext cx="8596668" cy="81663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natural gas bills are similar with the electricity ones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first page usually provides us the overall bill summary.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second page has meter reading, service period, breakdown usage and charges.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4BBA9763-D233-4BE9-B0AF-D0CCE5D4F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23" y="1642551"/>
            <a:ext cx="4044336" cy="52338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12DAF4-88D0-48E9-B45C-206075660F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18910"/>
            <a:ext cx="4233106" cy="547813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81A4E0-1FB4-4795-9CDF-ABF0DD59D158}"/>
              </a:ext>
            </a:extLst>
          </p:cNvPr>
          <p:cNvGrpSpPr/>
          <p:nvPr/>
        </p:nvGrpSpPr>
        <p:grpSpPr>
          <a:xfrm>
            <a:off x="531854" y="1753792"/>
            <a:ext cx="9545989" cy="3198735"/>
            <a:chOff x="426686" y="1614744"/>
            <a:chExt cx="9545989" cy="319873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F817708-C554-4F1F-8A22-9CD5231C62B8}"/>
                </a:ext>
              </a:extLst>
            </p:cNvPr>
            <p:cNvSpPr/>
            <p:nvPr/>
          </p:nvSpPr>
          <p:spPr>
            <a:xfrm>
              <a:off x="426686" y="4167940"/>
              <a:ext cx="1002323" cy="53633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2E930F4-8A11-4E3D-8402-4882317B6A84}"/>
                </a:ext>
              </a:extLst>
            </p:cNvPr>
            <p:cNvSpPr txBox="1"/>
            <p:nvPr/>
          </p:nvSpPr>
          <p:spPr>
            <a:xfrm>
              <a:off x="4163418" y="1614744"/>
              <a:ext cx="8874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Summary of Charges</a:t>
              </a:r>
            </a:p>
          </p:txBody>
        </p:sp>
        <p:cxnSp>
          <p:nvCxnSpPr>
            <p:cNvPr id="13" name="Connector: Elbow 12">
              <a:extLst>
                <a:ext uri="{FF2B5EF4-FFF2-40B4-BE49-F238E27FC236}">
                  <a16:creationId xmlns:a16="http://schemas.microsoft.com/office/drawing/2014/main" id="{257E1356-AAB6-4053-AA69-7E07432B69C9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 rot="5400000">
              <a:off x="3830658" y="2205673"/>
              <a:ext cx="936518" cy="616435"/>
            </a:xfrm>
            <a:prstGeom prst="bentConnector3">
              <a:avLst>
                <a:gd name="adj1" fmla="val 99836"/>
              </a:avLst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F980551-3D79-4EA3-BA04-39BDFB7F7A04}"/>
                </a:ext>
              </a:extLst>
            </p:cNvPr>
            <p:cNvSpPr/>
            <p:nvPr/>
          </p:nvSpPr>
          <p:spPr>
            <a:xfrm>
              <a:off x="7252383" y="2212070"/>
              <a:ext cx="2720292" cy="33690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0D79B5F-CBD0-44EE-ADF3-EFB6357EEC98}"/>
                </a:ext>
              </a:extLst>
            </p:cNvPr>
            <p:cNvSpPr/>
            <p:nvPr/>
          </p:nvSpPr>
          <p:spPr>
            <a:xfrm>
              <a:off x="7254521" y="2548974"/>
              <a:ext cx="2718154" cy="187010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F636A19-579A-4ED1-914A-E57F1B478390}"/>
                </a:ext>
              </a:extLst>
            </p:cNvPr>
            <p:cNvSpPr/>
            <p:nvPr/>
          </p:nvSpPr>
          <p:spPr>
            <a:xfrm>
              <a:off x="6154319" y="2526001"/>
              <a:ext cx="994194" cy="62677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62F1AF1-8609-4FEA-87C2-C4104CCD0F62}"/>
                </a:ext>
              </a:extLst>
            </p:cNvPr>
            <p:cNvSpPr txBox="1"/>
            <p:nvPr/>
          </p:nvSpPr>
          <p:spPr>
            <a:xfrm>
              <a:off x="4376136" y="3360875"/>
              <a:ext cx="88743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Gas Usage History</a:t>
              </a:r>
            </a:p>
          </p:txBody>
        </p: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AE02F763-2350-4697-894C-F1E34C95D128}"/>
                </a:ext>
              </a:extLst>
            </p:cNvPr>
            <p:cNvCxnSpPr>
              <a:cxnSpLocks/>
              <a:stCxn id="17" idx="1"/>
            </p:cNvCxnSpPr>
            <p:nvPr/>
          </p:nvCxnSpPr>
          <p:spPr>
            <a:xfrm rot="10800000" flipV="1">
              <a:off x="1429012" y="3576319"/>
              <a:ext cx="2947125" cy="842762"/>
            </a:xfrm>
            <a:prstGeom prst="bentConnector3">
              <a:avLst>
                <a:gd name="adj1" fmla="val 50000"/>
              </a:avLst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or: Elbow 18">
              <a:extLst>
                <a:ext uri="{FF2B5EF4-FFF2-40B4-BE49-F238E27FC236}">
                  <a16:creationId xmlns:a16="http://schemas.microsoft.com/office/drawing/2014/main" id="{E6B46358-C454-477A-A7DB-797DBA4CA35D}"/>
                </a:ext>
              </a:extLst>
            </p:cNvPr>
            <p:cNvCxnSpPr>
              <a:cxnSpLocks/>
              <a:stCxn id="17" idx="0"/>
              <a:endCxn id="16" idx="1"/>
            </p:cNvCxnSpPr>
            <p:nvPr/>
          </p:nvCxnSpPr>
          <p:spPr>
            <a:xfrm rot="5400000" flipH="1" flipV="1">
              <a:off x="5226342" y="2432899"/>
              <a:ext cx="521487" cy="1334467"/>
            </a:xfrm>
            <a:prstGeom prst="bentConnector2">
              <a:avLst/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99F0575-EB62-4351-9102-ED76BEF8CC2B}"/>
                </a:ext>
              </a:extLst>
            </p:cNvPr>
            <p:cNvSpPr txBox="1"/>
            <p:nvPr/>
          </p:nvSpPr>
          <p:spPr>
            <a:xfrm>
              <a:off x="4709276" y="2125119"/>
              <a:ext cx="145152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Service Period and Meter Reading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0EC39DA-C3CA-4613-B537-FEBC618C2F89}"/>
                </a:ext>
              </a:extLst>
            </p:cNvPr>
            <p:cNvSpPr txBox="1"/>
            <p:nvPr/>
          </p:nvSpPr>
          <p:spPr>
            <a:xfrm>
              <a:off x="4901795" y="4213315"/>
              <a:ext cx="94915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Usage and Charges Breakdown</a:t>
              </a:r>
            </a:p>
          </p:txBody>
        </p:sp>
        <p:cxnSp>
          <p:nvCxnSpPr>
            <p:cNvPr id="22" name="Connector: Elbow 21">
              <a:extLst>
                <a:ext uri="{FF2B5EF4-FFF2-40B4-BE49-F238E27FC236}">
                  <a16:creationId xmlns:a16="http://schemas.microsoft.com/office/drawing/2014/main" id="{D8DAEAD2-EAEF-4FDA-85D1-3F485AB355BC}"/>
                </a:ext>
              </a:extLst>
            </p:cNvPr>
            <p:cNvCxnSpPr>
              <a:cxnSpLocks/>
              <a:stCxn id="21" idx="3"/>
              <a:endCxn id="15" idx="1"/>
            </p:cNvCxnSpPr>
            <p:nvPr/>
          </p:nvCxnSpPr>
          <p:spPr>
            <a:xfrm flipV="1">
              <a:off x="5850949" y="3484028"/>
              <a:ext cx="1403572" cy="1029369"/>
            </a:xfrm>
            <a:prstGeom prst="bentConnector3">
              <a:avLst>
                <a:gd name="adj1" fmla="val 50000"/>
              </a:avLst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1627ACF6-FA6D-40CB-A19D-EDADC2C39BE9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>
              <a:off x="6160800" y="2340563"/>
              <a:ext cx="1091583" cy="0"/>
            </a:xfrm>
            <a:prstGeom prst="straightConnector1">
              <a:avLst/>
            </a:prstGeom>
            <a:ln w="349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3A4C0C3-5FFB-479A-B3A4-1094ADF42720}"/>
                </a:ext>
              </a:extLst>
            </p:cNvPr>
            <p:cNvSpPr/>
            <p:nvPr/>
          </p:nvSpPr>
          <p:spPr>
            <a:xfrm>
              <a:off x="1376006" y="2713985"/>
              <a:ext cx="2619732" cy="53633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4628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02617-CA69-F198-814A-75420105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85" y="181762"/>
            <a:ext cx="8596668" cy="497747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utilities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1166C-6F53-994B-2E1F-BF2CF9ADC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85" y="1002908"/>
            <a:ext cx="8596668" cy="98528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For utilities such as propane, water, heating oil, and others, if the bills provide </a:t>
            </a:r>
            <a:r>
              <a:rPr lang="en-US" b="1" u="sng" dirty="0">
                <a:solidFill>
                  <a:schemeClr val="tx1"/>
                </a:solidFill>
              </a:rPr>
              <a:t>service period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u="sng" dirty="0">
                <a:solidFill>
                  <a:schemeClr val="tx1"/>
                </a:solidFill>
              </a:rPr>
              <a:t>usage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b="1" u="sng" dirty="0">
                <a:solidFill>
                  <a:schemeClr val="tx1"/>
                </a:solidFill>
              </a:rPr>
              <a:t>detailed charges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rather than a single number as the total amount due, the bills would be perfect enough to use.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FEC822-6994-CD8B-BFE7-2CB2EB28B0C0}"/>
              </a:ext>
            </a:extLst>
          </p:cNvPr>
          <p:cNvSpPr txBox="1"/>
          <p:nvPr/>
        </p:nvSpPr>
        <p:spPr>
          <a:xfrm>
            <a:off x="333385" y="2980021"/>
            <a:ext cx="8596668" cy="1287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Thanks for your collaboration!</a:t>
            </a:r>
          </a:p>
          <a:p>
            <a:pPr>
              <a:lnSpc>
                <a:spcPct val="150000"/>
              </a:lnSpc>
            </a:pPr>
            <a:r>
              <a:rPr lang="en-US" dirty="0"/>
              <a:t>By providing the desired utility bills, we can begin the process of reducing energy usage and cutting costs!</a:t>
            </a:r>
          </a:p>
        </p:txBody>
      </p:sp>
    </p:spTree>
    <p:extLst>
      <p:ext uri="{BB962C8B-B14F-4D97-AF65-F5344CB8AC3E}">
        <p14:creationId xmlns:p14="http://schemas.microsoft.com/office/powerpoint/2010/main" val="32389712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BBEA539884A246A625292E6CA8EAE4" ma:contentTypeVersion="11" ma:contentTypeDescription="Create a new document." ma:contentTypeScope="" ma:versionID="7e14294170a7cf40fd90de5a36cb6fe0">
  <xsd:schema xmlns:xsd="http://www.w3.org/2001/XMLSchema" xmlns:xs="http://www.w3.org/2001/XMLSchema" xmlns:p="http://schemas.microsoft.com/office/2006/metadata/properties" xmlns:ns2="7e24ff1c-b8a9-4e8e-9334-bd356d075971" xmlns:ns3="074cbf40-91cc-40c7-bf7e-3cef497261af" targetNamespace="http://schemas.microsoft.com/office/2006/metadata/properties" ma:root="true" ma:fieldsID="0fbd223d7786e34fb820b7a9de077161" ns2:_="" ns3:_="">
    <xsd:import namespace="7e24ff1c-b8a9-4e8e-9334-bd356d075971"/>
    <xsd:import namespace="074cbf40-91cc-40c7-bf7e-3cef497261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24ff1c-b8a9-4e8e-9334-bd356d075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757f858-94ef-4cbb-ad08-973965a7de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4cbf40-91cc-40c7-bf7e-3cef497261a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ab62654-a9ed-4584-9f74-b11e8c7cdb92}" ma:internalName="TaxCatchAll" ma:showField="CatchAllData" ma:web="074cbf40-91cc-40c7-bf7e-3cef497261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24ff1c-b8a9-4e8e-9334-bd356d075971">
      <Terms xmlns="http://schemas.microsoft.com/office/infopath/2007/PartnerControls"/>
    </lcf76f155ced4ddcb4097134ff3c332f>
    <TaxCatchAll xmlns="074cbf40-91cc-40c7-bf7e-3cef497261a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6DF28F-ABAE-4537-B626-096E3512C4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24ff1c-b8a9-4e8e-9334-bd356d075971"/>
    <ds:schemaRef ds:uri="074cbf40-91cc-40c7-bf7e-3cef497261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9F6BB7-2F65-4AB2-B49A-6ACBCFECB97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e24ff1c-b8a9-4e8e-9334-bd356d075971"/>
    <ds:schemaRef ds:uri="074cbf40-91cc-40c7-bf7e-3cef497261a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6A8BE40-C8F4-4EB4-9523-5FC7800D32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226</TotalTime>
  <Words>451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Facet</vt:lpstr>
      <vt:lpstr>Utility Bills Instruction</vt:lpstr>
      <vt:lpstr>Why Utility Bills are essential</vt:lpstr>
      <vt:lpstr>The desired utility bills</vt:lpstr>
      <vt:lpstr>Sample bills (electricity)</vt:lpstr>
      <vt:lpstr>Sample bills (natural gas)</vt:lpstr>
      <vt:lpstr>Other utilities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Utility Bills Required</dc:title>
  <dc:creator>YISHU BAI</dc:creator>
  <cp:lastModifiedBy>Rieger, Matthew</cp:lastModifiedBy>
  <cp:revision>9</cp:revision>
  <dcterms:created xsi:type="dcterms:W3CDTF">2023-10-26T17:30:40Z</dcterms:created>
  <dcterms:modified xsi:type="dcterms:W3CDTF">2025-01-09T22:47:21Z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0x01010087BBEA539884A246A625292E6CA8EAE4</vt:lpwstr>
  </property>
  <property fmtid="{D5CDD505-2E9C-101B-9397-08002B2CF9AE}" pid="3" name="MediaServiceImageTags">
    <vt:lpwstr/>
  </property>
</Properties>
</file>