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Default Extension="fntdata" ContentType="application/x-fontdata"/>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Amatic SC"/>
      <p:regular r:id="rId33"/>
      <p:bold r:id="rId34"/>
    </p:embeddedFont>
    <p:embeddedFont>
      <p:font typeface="Average"/>
      <p:regular r:id="rId35"/>
    </p:embeddedFont>
    <p:embeddedFont>
      <p:font typeface="Oswald"/>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86" d="100"/>
          <a:sy n="186" d="100"/>
        </p:scale>
        <p:origin x="-224" y="-1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font" Target="fonts/font1.fntdata"/><Relationship Id="rId34" Type="http://schemas.openxmlformats.org/officeDocument/2006/relationships/font" Target="fonts/font2.fntdata"/><Relationship Id="rId35" Type="http://schemas.openxmlformats.org/officeDocument/2006/relationships/font" Target="fonts/font3.fntdata"/><Relationship Id="rId36" Type="http://schemas.openxmlformats.org/officeDocument/2006/relationships/font" Target="fonts/font4.fntdata"/><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font" Target="fonts/font5.fntdata"/><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3"/>
        <p:cNvGrpSpPr/>
        <p:nvPr/>
      </p:nvGrpSpPr>
      <p:grpSpPr>
        <a:xfrm>
          <a:off x="0" y="0"/>
          <a:ext cx="0" cy="0"/>
          <a:chOff x="0" y="0"/>
          <a:chExt cx="0" cy="0"/>
        </a:xfrm>
      </p:grpSpPr>
      <p:sp>
        <p:nvSpPr>
          <p:cNvPr id="114" name="Google Shape;114;g4f052ec15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f052ec15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9"/>
        <p:cNvGrpSpPr/>
        <p:nvPr/>
      </p:nvGrpSpPr>
      <p:grpSpPr>
        <a:xfrm>
          <a:off x="0" y="0"/>
          <a:ext cx="0" cy="0"/>
          <a:chOff x="0" y="0"/>
          <a:chExt cx="0" cy="0"/>
        </a:xfrm>
      </p:grpSpPr>
      <p:sp>
        <p:nvSpPr>
          <p:cNvPr id="120" name="Google Shape;120;g56b4b18a4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6b4b18a4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5"/>
        <p:cNvGrpSpPr/>
        <p:nvPr/>
      </p:nvGrpSpPr>
      <p:grpSpPr>
        <a:xfrm>
          <a:off x="0" y="0"/>
          <a:ext cx="0" cy="0"/>
          <a:chOff x="0" y="0"/>
          <a:chExt cx="0" cy="0"/>
        </a:xfrm>
      </p:grpSpPr>
      <p:sp>
        <p:nvSpPr>
          <p:cNvPr id="126" name="Google Shape;126;g58119fb059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8119fb05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9"/>
        <p:cNvGrpSpPr/>
        <p:nvPr/>
      </p:nvGrpSpPr>
      <p:grpSpPr>
        <a:xfrm>
          <a:off x="0" y="0"/>
          <a:ext cx="0" cy="0"/>
          <a:chOff x="0" y="0"/>
          <a:chExt cx="0" cy="0"/>
        </a:xfrm>
      </p:grpSpPr>
      <p:sp>
        <p:nvSpPr>
          <p:cNvPr id="130" name="Google Shape;130;g58119fb05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8119fb05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5"/>
        <p:cNvGrpSpPr/>
        <p:nvPr/>
      </p:nvGrpSpPr>
      <p:grpSpPr>
        <a:xfrm>
          <a:off x="0" y="0"/>
          <a:ext cx="0" cy="0"/>
          <a:chOff x="0" y="0"/>
          <a:chExt cx="0" cy="0"/>
        </a:xfrm>
      </p:grpSpPr>
      <p:sp>
        <p:nvSpPr>
          <p:cNvPr id="136" name="Google Shape;136;g58119fb059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8119fb05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9"/>
        <p:cNvGrpSpPr/>
        <p:nvPr/>
      </p:nvGrpSpPr>
      <p:grpSpPr>
        <a:xfrm>
          <a:off x="0" y="0"/>
          <a:ext cx="0" cy="0"/>
          <a:chOff x="0" y="0"/>
          <a:chExt cx="0" cy="0"/>
        </a:xfrm>
      </p:grpSpPr>
      <p:sp>
        <p:nvSpPr>
          <p:cNvPr id="140" name="Google Shape;140;g58119fb059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8119fb05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5"/>
        <p:cNvGrpSpPr/>
        <p:nvPr/>
      </p:nvGrpSpPr>
      <p:grpSpPr>
        <a:xfrm>
          <a:off x="0" y="0"/>
          <a:ext cx="0" cy="0"/>
          <a:chOff x="0" y="0"/>
          <a:chExt cx="0" cy="0"/>
        </a:xfrm>
      </p:grpSpPr>
      <p:sp>
        <p:nvSpPr>
          <p:cNvPr id="146" name="Google Shape;146;g58119fb059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8119fb05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4"/>
        <p:cNvGrpSpPr/>
        <p:nvPr/>
      </p:nvGrpSpPr>
      <p:grpSpPr>
        <a:xfrm>
          <a:off x="0" y="0"/>
          <a:ext cx="0" cy="0"/>
          <a:chOff x="0" y="0"/>
          <a:chExt cx="0" cy="0"/>
        </a:xfrm>
      </p:grpSpPr>
      <p:sp>
        <p:nvSpPr>
          <p:cNvPr id="155" name="Google Shape;155;g58119fb059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8119fb05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8"/>
        <p:cNvGrpSpPr/>
        <p:nvPr/>
      </p:nvGrpSpPr>
      <p:grpSpPr>
        <a:xfrm>
          <a:off x="0" y="0"/>
          <a:ext cx="0" cy="0"/>
          <a:chOff x="0" y="0"/>
          <a:chExt cx="0" cy="0"/>
        </a:xfrm>
      </p:grpSpPr>
      <p:sp>
        <p:nvSpPr>
          <p:cNvPr id="159" name="Google Shape;159;g4f052ec15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f052ec15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4"/>
        <p:cNvGrpSpPr/>
        <p:nvPr/>
      </p:nvGrpSpPr>
      <p:grpSpPr>
        <a:xfrm>
          <a:off x="0" y="0"/>
          <a:ext cx="0" cy="0"/>
          <a:chOff x="0" y="0"/>
          <a:chExt cx="0" cy="0"/>
        </a:xfrm>
      </p:grpSpPr>
      <p:sp>
        <p:nvSpPr>
          <p:cNvPr id="165" name="Google Shape;165;g58119fb05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8119fb05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1"/>
        <p:cNvGrpSpPr/>
        <p:nvPr/>
      </p:nvGrpSpPr>
      <p:grpSpPr>
        <a:xfrm>
          <a:off x="0" y="0"/>
          <a:ext cx="0" cy="0"/>
          <a:chOff x="0" y="0"/>
          <a:chExt cx="0" cy="0"/>
        </a:xfrm>
      </p:grpSpPr>
      <p:sp>
        <p:nvSpPr>
          <p:cNvPr id="62" name="Google Shape;62;g58119fb0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8119fb0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0"/>
        <p:cNvGrpSpPr/>
        <p:nvPr/>
      </p:nvGrpSpPr>
      <p:grpSpPr>
        <a:xfrm>
          <a:off x="0" y="0"/>
          <a:ext cx="0" cy="0"/>
          <a:chOff x="0" y="0"/>
          <a:chExt cx="0" cy="0"/>
        </a:xfrm>
      </p:grpSpPr>
      <p:sp>
        <p:nvSpPr>
          <p:cNvPr id="171" name="Google Shape;171;g511c0716a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11c0716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7"/>
        <p:cNvGrpSpPr/>
        <p:nvPr/>
      </p:nvGrpSpPr>
      <p:grpSpPr>
        <a:xfrm>
          <a:off x="0" y="0"/>
          <a:ext cx="0" cy="0"/>
          <a:chOff x="0" y="0"/>
          <a:chExt cx="0" cy="0"/>
        </a:xfrm>
      </p:grpSpPr>
      <p:sp>
        <p:nvSpPr>
          <p:cNvPr id="178" name="Google Shape;178;g511c0716a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11c0716a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7"/>
        <p:cNvGrpSpPr/>
        <p:nvPr/>
      </p:nvGrpSpPr>
      <p:grpSpPr>
        <a:xfrm>
          <a:off x="0" y="0"/>
          <a:ext cx="0" cy="0"/>
          <a:chOff x="0" y="0"/>
          <a:chExt cx="0" cy="0"/>
        </a:xfrm>
      </p:grpSpPr>
      <p:sp>
        <p:nvSpPr>
          <p:cNvPr id="188" name="Google Shape;188;g511c0716ab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11c0716a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3"/>
        <p:cNvGrpSpPr/>
        <p:nvPr/>
      </p:nvGrpSpPr>
      <p:grpSpPr>
        <a:xfrm>
          <a:off x="0" y="0"/>
          <a:ext cx="0" cy="0"/>
          <a:chOff x="0" y="0"/>
          <a:chExt cx="0" cy="0"/>
        </a:xfrm>
      </p:grpSpPr>
      <p:sp>
        <p:nvSpPr>
          <p:cNvPr id="194" name="Google Shape;194;g511c0716a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11c0716a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9"/>
        <p:cNvGrpSpPr/>
        <p:nvPr/>
      </p:nvGrpSpPr>
      <p:grpSpPr>
        <a:xfrm>
          <a:off x="0" y="0"/>
          <a:ext cx="0" cy="0"/>
          <a:chOff x="0" y="0"/>
          <a:chExt cx="0" cy="0"/>
        </a:xfrm>
      </p:grpSpPr>
      <p:sp>
        <p:nvSpPr>
          <p:cNvPr id="200" name="Google Shape;200;g511c0716a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11c0716a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9"/>
        <p:cNvGrpSpPr/>
        <p:nvPr/>
      </p:nvGrpSpPr>
      <p:grpSpPr>
        <a:xfrm>
          <a:off x="0" y="0"/>
          <a:ext cx="0" cy="0"/>
          <a:chOff x="0" y="0"/>
          <a:chExt cx="0" cy="0"/>
        </a:xfrm>
      </p:grpSpPr>
      <p:sp>
        <p:nvSpPr>
          <p:cNvPr id="210" name="Google Shape;210;g511c0716a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11c0716a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6"/>
        <p:cNvGrpSpPr/>
        <p:nvPr/>
      </p:nvGrpSpPr>
      <p:grpSpPr>
        <a:xfrm>
          <a:off x="0" y="0"/>
          <a:ext cx="0" cy="0"/>
          <a:chOff x="0" y="0"/>
          <a:chExt cx="0" cy="0"/>
        </a:xfrm>
      </p:grpSpPr>
      <p:sp>
        <p:nvSpPr>
          <p:cNvPr id="217" name="Google Shape;217;g511c0716a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11c0716a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2"/>
        <p:cNvGrpSpPr/>
        <p:nvPr/>
      </p:nvGrpSpPr>
      <p:grpSpPr>
        <a:xfrm>
          <a:off x="0" y="0"/>
          <a:ext cx="0" cy="0"/>
          <a:chOff x="0" y="0"/>
          <a:chExt cx="0" cy="0"/>
        </a:xfrm>
      </p:grpSpPr>
      <p:sp>
        <p:nvSpPr>
          <p:cNvPr id="223" name="Google Shape;223;g511c0716a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11c0716a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8"/>
        <p:cNvGrpSpPr/>
        <p:nvPr/>
      </p:nvGrpSpPr>
      <p:grpSpPr>
        <a:xfrm>
          <a:off x="0" y="0"/>
          <a:ext cx="0" cy="0"/>
          <a:chOff x="0" y="0"/>
          <a:chExt cx="0" cy="0"/>
        </a:xfrm>
      </p:grpSpPr>
      <p:sp>
        <p:nvSpPr>
          <p:cNvPr id="229" name="Google Shape;229;g511c0716ab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11c0716a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5"/>
        <p:cNvGrpSpPr/>
        <p:nvPr/>
      </p:nvGrpSpPr>
      <p:grpSpPr>
        <a:xfrm>
          <a:off x="0" y="0"/>
          <a:ext cx="0" cy="0"/>
          <a:chOff x="0" y="0"/>
          <a:chExt cx="0" cy="0"/>
        </a:xfrm>
      </p:grpSpPr>
      <p:sp>
        <p:nvSpPr>
          <p:cNvPr id="236" name="Google Shape;236;g58119fb05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8119fb05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0"/>
        <p:cNvGrpSpPr/>
        <p:nvPr/>
      </p:nvGrpSpPr>
      <p:grpSpPr>
        <a:xfrm>
          <a:off x="0" y="0"/>
          <a:ext cx="0" cy="0"/>
          <a:chOff x="0" y="0"/>
          <a:chExt cx="0" cy="0"/>
        </a:xfrm>
      </p:grpSpPr>
      <p:sp>
        <p:nvSpPr>
          <p:cNvPr id="71" name="Google Shape;71;g4f052ec15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f052ec15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1"/>
        <p:cNvGrpSpPr/>
        <p:nvPr/>
      </p:nvGrpSpPr>
      <p:grpSpPr>
        <a:xfrm>
          <a:off x="0" y="0"/>
          <a:ext cx="0" cy="0"/>
          <a:chOff x="0" y="0"/>
          <a:chExt cx="0" cy="0"/>
        </a:xfrm>
      </p:grpSpPr>
      <p:sp>
        <p:nvSpPr>
          <p:cNvPr id="242" name="Google Shape;242;g58119fb059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8119fb05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5"/>
        <p:cNvGrpSpPr/>
        <p:nvPr/>
      </p:nvGrpSpPr>
      <p:grpSpPr>
        <a:xfrm>
          <a:off x="0" y="0"/>
          <a:ext cx="0" cy="0"/>
          <a:chOff x="0" y="0"/>
          <a:chExt cx="0" cy="0"/>
        </a:xfrm>
      </p:grpSpPr>
      <p:sp>
        <p:nvSpPr>
          <p:cNvPr id="76" name="Google Shape;76;g4f052ec15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f052ec15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1"/>
        <p:cNvGrpSpPr/>
        <p:nvPr/>
      </p:nvGrpSpPr>
      <p:grpSpPr>
        <a:xfrm>
          <a:off x="0" y="0"/>
          <a:ext cx="0" cy="0"/>
          <a:chOff x="0" y="0"/>
          <a:chExt cx="0" cy="0"/>
        </a:xfrm>
      </p:grpSpPr>
      <p:sp>
        <p:nvSpPr>
          <p:cNvPr id="82" name="Google Shape;82;g58119fb05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8119fb05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
        <p:cNvGrpSpPr/>
        <p:nvPr/>
      </p:nvGrpSpPr>
      <p:grpSpPr>
        <a:xfrm>
          <a:off x="0" y="0"/>
          <a:ext cx="0" cy="0"/>
          <a:chOff x="0" y="0"/>
          <a:chExt cx="0" cy="0"/>
        </a:xfrm>
      </p:grpSpPr>
      <p:sp>
        <p:nvSpPr>
          <p:cNvPr id="88" name="Google Shape;88;g58119fb05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8119fb05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3"/>
        <p:cNvGrpSpPr/>
        <p:nvPr/>
      </p:nvGrpSpPr>
      <p:grpSpPr>
        <a:xfrm>
          <a:off x="0" y="0"/>
          <a:ext cx="0" cy="0"/>
          <a:chOff x="0" y="0"/>
          <a:chExt cx="0" cy="0"/>
        </a:xfrm>
      </p:grpSpPr>
      <p:sp>
        <p:nvSpPr>
          <p:cNvPr id="94" name="Google Shape;94;g50fc66ac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0fc66ac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9"/>
        <p:cNvGrpSpPr/>
        <p:nvPr/>
      </p:nvGrpSpPr>
      <p:grpSpPr>
        <a:xfrm>
          <a:off x="0" y="0"/>
          <a:ext cx="0" cy="0"/>
          <a:chOff x="0" y="0"/>
          <a:chExt cx="0" cy="0"/>
        </a:xfrm>
      </p:grpSpPr>
      <p:sp>
        <p:nvSpPr>
          <p:cNvPr id="100" name="Google Shape;100;g4f052ec15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f052ec15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8"/>
        <p:cNvGrpSpPr/>
        <p:nvPr/>
      </p:nvGrpSpPr>
      <p:grpSpPr>
        <a:xfrm>
          <a:off x="0" y="0"/>
          <a:ext cx="0" cy="0"/>
          <a:chOff x="0" y="0"/>
          <a:chExt cx="0" cy="0"/>
        </a:xfrm>
      </p:grpSpPr>
      <p:sp>
        <p:nvSpPr>
          <p:cNvPr id="109" name="Google Shape;109;g56b16fa6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6b16fa6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ate">
    <p:bg>
      <p:bgPr>
        <a:solidFill>
          <a:srgbClr val="F1C23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JdjlziV5lZw" TargetMode="External"/><Relationship Id="rId4"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literoflight.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rLQ-3ZcT8WY" TargetMode="External"/><Relationship Id="rId4"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xWS5v-Gclow" TargetMode="External"/><Relationship Id="rId4" Type="http://schemas.openxmlformats.org/officeDocument/2006/relationships/image" Target="../media/image8.jpeg"/><Relationship Id="rId5" Type="http://schemas.openxmlformats.org/officeDocument/2006/relationships/hyperlink" Target="http://www.youtube.com/watch?v=mlg9PuVUYa4" TargetMode="External"/><Relationship Id="rId6" Type="http://schemas.openxmlformats.org/officeDocument/2006/relationships/image" Target="../media/image9.jpeg"/><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gofundme.com/love-army-for-rohingy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Mqy51dcykkQ" TargetMode="External"/><Relationship Id="rId4"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nkedin.com/in/jeromejarre" TargetMode="External"/><Relationship Id="rId4" Type="http://schemas.openxmlformats.org/officeDocument/2006/relationships/hyperlink" Target="https://www.crunchbase.com/organization/grapestory%23section-overview" TargetMode="External"/><Relationship Id="rId5" Type="http://schemas.openxmlformats.org/officeDocument/2006/relationships/hyperlink" Target="http://www.thestandrewsprize.com/finalist/liter-of-light-brazil-ecologically-sustainable-lighting" TargetMode="External"/><Relationship Id="rId6" Type="http://schemas.openxmlformats.org/officeDocument/2006/relationships/hyperlink" Target="https://www.instagram.com/LITEROFLIGHT/" TargetMode="External"/><Relationship Id="rId7" Type="http://schemas.openxmlformats.org/officeDocument/2006/relationships/hyperlink" Target="https://www.instagram.com/jeromejarre/" TargetMode="External"/><Relationship Id="rId8" Type="http://schemas.openxmlformats.org/officeDocument/2006/relationships/hyperlink" Target="http://arcrelief.org/love-army-somalia/"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hyperlink" Target="https://literoflight.org/" TargetMode="External"/><Relationship Id="rId4" Type="http://schemas.openxmlformats.org/officeDocument/2006/relationships/hyperlink" Target="https://www.youtube.com/playlist?list=PL-Ln1mMHHAx6N0LnECbGI_KV0pORvqcLv" TargetMode="External"/><Relationship Id="rId5" Type="http://schemas.openxmlformats.org/officeDocument/2006/relationships/hyperlink" Target="https://www.oneyoungworld.com/counsellors/jerome-jarre" TargetMode="External"/><Relationship Id="rId6" Type="http://schemas.openxmlformats.org/officeDocument/2006/relationships/hyperlink" Target="https://www.yenisafak.com/en/life/french-social-media-star-leads-humanitarian-causes-3462989" TargetMode="External"/><Relationship Id="rId7" Type="http://schemas.openxmlformats.org/officeDocument/2006/relationships/hyperlink" Target="https://www.gofundme.com/love-army-for-rohingya" TargetMode="External"/><Relationship Id="rId8" Type="http://schemas.openxmlformats.org/officeDocument/2006/relationships/hyperlink" Target="https://www.oneyoungworld.com/blog/lovearmy-raises-over-15million-rohingya-crisis"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linkedin.com/edu/bordeaux-business-school-12407?trk=public_profile_schoo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BJj8X07Zm-0" TargetMode="External"/><Relationship Id="rId4"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0" y="1823450"/>
            <a:ext cx="7801500" cy="87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latin typeface="Amatic SC"/>
                <a:ea typeface="Amatic SC"/>
                <a:cs typeface="Amatic SC"/>
                <a:sym typeface="Amatic SC"/>
              </a:rPr>
              <a:t>J</a:t>
            </a:r>
            <a:r>
              <a:rPr lang="en-US" dirty="0" smtClean="0">
                <a:latin typeface="Amatic SC"/>
                <a:ea typeface="Amatic SC"/>
                <a:cs typeface="Amatic SC"/>
                <a:sym typeface="Amatic SC"/>
              </a:rPr>
              <a:t>é</a:t>
            </a:r>
            <a:r>
              <a:rPr lang="en" dirty="0" smtClean="0">
                <a:latin typeface="Amatic SC"/>
                <a:ea typeface="Amatic SC"/>
                <a:cs typeface="Amatic SC"/>
                <a:sym typeface="Amatic SC"/>
              </a:rPr>
              <a:t>r</a:t>
            </a:r>
            <a:r>
              <a:rPr lang="en-US" dirty="0" smtClean="0">
                <a:latin typeface="Amatic SC"/>
                <a:ea typeface="Amatic SC"/>
                <a:cs typeface="Amatic SC"/>
                <a:sym typeface="Amatic SC"/>
              </a:rPr>
              <a:t>ô</a:t>
            </a:r>
            <a:r>
              <a:rPr lang="en" dirty="0" smtClean="0">
                <a:latin typeface="Amatic SC"/>
                <a:ea typeface="Amatic SC"/>
                <a:cs typeface="Amatic SC"/>
                <a:sym typeface="Amatic SC"/>
              </a:rPr>
              <a:t>me </a:t>
            </a:r>
            <a:r>
              <a:rPr lang="en" dirty="0">
                <a:latin typeface="Amatic SC"/>
                <a:ea typeface="Amatic SC"/>
                <a:cs typeface="Amatic SC"/>
                <a:sym typeface="Amatic SC"/>
              </a:rPr>
              <a:t>Jarre and Love Army  </a:t>
            </a:r>
            <a:endParaRPr dirty="0">
              <a:latin typeface="Amatic SC"/>
              <a:ea typeface="Amatic SC"/>
              <a:cs typeface="Amatic SC"/>
              <a:sym typeface="Amatic SC"/>
            </a:endParaRPr>
          </a:p>
        </p:txBody>
      </p:sp>
      <p:sp>
        <p:nvSpPr>
          <p:cNvPr id="60" name="Google Shape;60;p13"/>
          <p:cNvSpPr txBox="1">
            <a:spLocks noGrp="1"/>
          </p:cNvSpPr>
          <p:nvPr>
            <p:ph type="subTitle" idx="1"/>
          </p:nvPr>
        </p:nvSpPr>
        <p:spPr>
          <a:xfrm>
            <a:off x="778650" y="2694049"/>
            <a:ext cx="7801500" cy="161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latin typeface="Amatic SC"/>
              <a:ea typeface="Amatic SC"/>
              <a:cs typeface="Amatic SC"/>
              <a:sym typeface="Amatic SC"/>
            </a:endParaRPr>
          </a:p>
          <a:p>
            <a:pPr marL="0" lvl="0" indent="0" algn="ctr" rtl="0">
              <a:spcBef>
                <a:spcPts val="0"/>
              </a:spcBef>
              <a:spcAft>
                <a:spcPts val="0"/>
              </a:spcAft>
              <a:buNone/>
            </a:pPr>
            <a:endParaRPr>
              <a:solidFill>
                <a:srgbClr val="FFFFFF"/>
              </a:solidFill>
              <a:latin typeface="Amatic SC"/>
              <a:ea typeface="Amatic SC"/>
              <a:cs typeface="Amatic SC"/>
              <a:sym typeface="Amatic SC"/>
            </a:endParaRPr>
          </a:p>
          <a:p>
            <a:pPr marL="0" lvl="0" indent="0" algn="ctr" rtl="0">
              <a:spcBef>
                <a:spcPts val="0"/>
              </a:spcBef>
              <a:spcAft>
                <a:spcPts val="0"/>
              </a:spcAft>
              <a:buNone/>
            </a:pPr>
            <a:r>
              <a:rPr lang="en">
                <a:solidFill>
                  <a:srgbClr val="FFFFFF"/>
                </a:solidFill>
                <a:latin typeface="Amatic SC"/>
                <a:ea typeface="Amatic SC"/>
                <a:cs typeface="Amatic SC"/>
                <a:sym typeface="Amatic SC"/>
              </a:rPr>
              <a:t>COLETTE/SAKINAH FLYNN - Elementary french ii - Culture project</a:t>
            </a:r>
            <a:endParaRPr>
              <a:solidFill>
                <a:srgbClr val="FFFFFF"/>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Amatic SC"/>
                <a:ea typeface="Amatic SC"/>
                <a:cs typeface="Amatic SC"/>
                <a:sym typeface="Amatic SC"/>
              </a:rPr>
              <a:t>Jérôme</a:t>
            </a:r>
            <a:r>
              <a:rPr lang="en" dirty="0" smtClean="0">
                <a:latin typeface="Amatic SC"/>
                <a:ea typeface="Amatic SC"/>
                <a:cs typeface="Amatic SC"/>
                <a:sym typeface="Amatic SC"/>
              </a:rPr>
              <a:t> </a:t>
            </a:r>
            <a:r>
              <a:rPr lang="en" dirty="0">
                <a:latin typeface="Amatic SC"/>
                <a:ea typeface="Amatic SC"/>
                <a:cs typeface="Amatic SC"/>
                <a:sym typeface="Amatic SC"/>
              </a:rPr>
              <a:t>jarre on quitting grapestory </a:t>
            </a:r>
            <a:endParaRPr dirty="0">
              <a:latin typeface="Amatic SC"/>
              <a:ea typeface="Amatic SC"/>
              <a:cs typeface="Amatic SC"/>
              <a:sym typeface="Amatic SC"/>
            </a:endParaRPr>
          </a:p>
        </p:txBody>
      </p:sp>
      <p:sp>
        <p:nvSpPr>
          <p:cNvPr id="118" name="Google Shape;118;p22"/>
          <p:cNvSpPr txBox="1">
            <a:spLocks noGrp="1"/>
          </p:cNvSpPr>
          <p:nvPr>
            <p:ph type="body" idx="1"/>
          </p:nvPr>
        </p:nvSpPr>
        <p:spPr>
          <a:xfrm>
            <a:off x="311700" y="1092950"/>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rgbClr val="FFFFFF"/>
                </a:solidFill>
                <a:latin typeface="Amatic SC"/>
                <a:ea typeface="Amatic SC"/>
                <a:cs typeface="Amatic SC"/>
                <a:sym typeface="Amatic SC"/>
              </a:rPr>
              <a:t>“I loved creating this company with Gary V. Our agency signed all the best social media content creators of that time. This was fun because we were evolving on untouched territory. Vine was new. Snapchat was new. And we were the first one to advertise on it! It was fun making real money for the first time of my life. It took me 2 years to wake up, and realize what it meant to be part of the advertising industry. I don't feel comfortable selling sugared water to kids and pretending this is all cool and all good while I am only having organic green healthy food myself. it just feels wrong. There must be another way. A better way. Better for the talent. For the kids. For the brand. For everyone. Once I woke up and realized what we were doing I quit. Simple. I know I am one of best marketer in the world, But I won't use that gift to just sell sugared water.”- </a:t>
            </a:r>
            <a:r>
              <a:rPr lang="en-US" dirty="0" smtClean="0">
                <a:solidFill>
                  <a:srgbClr val="FFFFFF"/>
                </a:solidFill>
                <a:latin typeface="Amatic SC"/>
                <a:ea typeface="Amatic SC"/>
                <a:cs typeface="Amatic SC"/>
                <a:sym typeface="Amatic SC"/>
              </a:rPr>
              <a:t>Jérôme</a:t>
            </a:r>
            <a:r>
              <a:rPr lang="en" dirty="0" smtClean="0">
                <a:solidFill>
                  <a:srgbClr val="FFFFFF"/>
                </a:solidFill>
                <a:latin typeface="Amatic SC"/>
                <a:ea typeface="Amatic SC"/>
                <a:cs typeface="Amatic SC"/>
                <a:sym typeface="Amatic SC"/>
              </a:rPr>
              <a:t> </a:t>
            </a:r>
            <a:r>
              <a:rPr lang="en-US" dirty="0" smtClean="0">
                <a:solidFill>
                  <a:srgbClr val="FFFFFF"/>
                </a:solidFill>
                <a:latin typeface="Amatic SC"/>
                <a:ea typeface="Amatic SC"/>
                <a:cs typeface="Amatic SC"/>
                <a:sym typeface="Amatic SC"/>
              </a:rPr>
              <a:t>J</a:t>
            </a:r>
            <a:r>
              <a:rPr lang="en" dirty="0" smtClean="0">
                <a:solidFill>
                  <a:srgbClr val="FFFFFF"/>
                </a:solidFill>
                <a:latin typeface="Amatic SC"/>
                <a:ea typeface="Amatic SC"/>
                <a:cs typeface="Amatic SC"/>
                <a:sym typeface="Amatic SC"/>
              </a:rPr>
              <a:t>arre </a:t>
            </a:r>
            <a:endParaRPr dirty="0">
              <a:solidFill>
                <a:srgbClr val="FFFFFF"/>
              </a:solidFill>
              <a:latin typeface="Amatic SC"/>
              <a:ea typeface="Amatic SC"/>
              <a:cs typeface="Amatic SC"/>
              <a:sym typeface="Amatic SC"/>
            </a:endParaRPr>
          </a:p>
          <a:p>
            <a:pPr marL="0" lvl="0" indent="0" algn="l" rtl="0">
              <a:lnSpc>
                <a:spcPct val="100000"/>
              </a:lnSpc>
              <a:spcBef>
                <a:spcPts val="1600"/>
              </a:spcBef>
              <a:spcAft>
                <a:spcPts val="0"/>
              </a:spcAft>
              <a:buNone/>
            </a:pPr>
            <a:endParaRPr sz="2400" dirty="0">
              <a:solidFill>
                <a:srgbClr val="FFFFFF"/>
              </a:solidFill>
              <a:latin typeface="Amatic SC"/>
              <a:ea typeface="Amatic SC"/>
              <a:cs typeface="Amatic SC"/>
              <a:sym typeface="Amatic SC"/>
            </a:endParaRPr>
          </a:p>
          <a:p>
            <a:pPr marL="0" lvl="0" indent="0" algn="l" rtl="0">
              <a:lnSpc>
                <a:spcPct val="100000"/>
              </a:lnSpc>
              <a:spcBef>
                <a:spcPts val="1600"/>
              </a:spcBef>
              <a:spcAft>
                <a:spcPts val="1600"/>
              </a:spcAft>
              <a:buNone/>
            </a:pPr>
            <a:endParaRPr sz="2400" dirty="0">
              <a:solidFill>
                <a:srgbClr val="FFFFFF"/>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3471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matic SC"/>
                <a:ea typeface="Amatic SC"/>
                <a:cs typeface="Amatic SC"/>
                <a:sym typeface="Amatic SC"/>
              </a:rPr>
              <a:t>Everything you were told is wrong</a:t>
            </a:r>
            <a:endParaRPr>
              <a:latin typeface="Amatic SC"/>
              <a:ea typeface="Amatic SC"/>
              <a:cs typeface="Amatic SC"/>
              <a:sym typeface="Amatic SC"/>
            </a:endParaRPr>
          </a:p>
        </p:txBody>
      </p:sp>
      <p:pic>
        <p:nvPicPr>
          <p:cNvPr id="124" name="Google Shape;124;p23" descr="Music by W DARLING: https://www.soundcloud.com/w-darling&#10;Creative &amp; Editing by FLORENT DÉCHARD: https://www.instagram.com/florentdechard &#10;&#10;Love to LITER OF LIGHT for changing the world one light at a time, to its founder Illac for being the most inspiring guy I know and to its Italian team for taking me on their mission in Senegal https://www.instagram.com/literoflight &#10;&#10;A big thank you to Elena Mannocci for all the footage!&#10;&#10;And to Ron Peters for helping me improve this video by 1 million % with its brilliant mind&#10;https://twitter.com/ronauteur&#10;&#10;Et un gros bisou à Célia pour les sous-titres en français !!&#10;https://www.youtube.com/channel/UCbDoXBaQ_FSyoQ94IBBgHuQ">
            <a:hlinkClick r:id="rId3"/>
          </p:cNvPr>
          <p:cNvPicPr preferRelativeResize="0"/>
          <p:nvPr/>
        </p:nvPicPr>
        <p:blipFill>
          <a:blip r:embed="rId4">
            <a:alphaModFix/>
          </a:blip>
          <a:stretch>
            <a:fillRect/>
          </a:stretch>
        </p:blipFill>
        <p:spPr>
          <a:xfrm>
            <a:off x="1917550" y="1101600"/>
            <a:ext cx="5028976" cy="3673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Amatic SC"/>
                <a:ea typeface="Amatic SC"/>
                <a:cs typeface="Amatic SC"/>
                <a:sym typeface="Amatic SC"/>
              </a:rPr>
              <a:t>L</a:t>
            </a:r>
            <a:r>
              <a:rPr lang="en" dirty="0" smtClean="0">
                <a:latin typeface="Amatic SC"/>
                <a:ea typeface="Amatic SC"/>
                <a:cs typeface="Amatic SC"/>
                <a:sym typeface="Amatic SC"/>
              </a:rPr>
              <a:t>iter </a:t>
            </a:r>
            <a:r>
              <a:rPr lang="en" dirty="0">
                <a:latin typeface="Amatic SC"/>
                <a:ea typeface="Amatic SC"/>
                <a:cs typeface="Amatic SC"/>
                <a:sym typeface="Amatic SC"/>
              </a:rPr>
              <a:t>of </a:t>
            </a:r>
            <a:r>
              <a:rPr lang="en-US" dirty="0" smtClean="0">
                <a:latin typeface="Amatic SC"/>
                <a:ea typeface="Amatic SC"/>
                <a:cs typeface="Amatic SC"/>
                <a:sym typeface="Amatic SC"/>
              </a:rPr>
              <a:t>L</a:t>
            </a:r>
            <a:r>
              <a:rPr lang="en" dirty="0" smtClean="0">
                <a:latin typeface="Amatic SC"/>
                <a:ea typeface="Amatic SC"/>
                <a:cs typeface="Amatic SC"/>
                <a:sym typeface="Amatic SC"/>
              </a:rPr>
              <a:t>ight </a:t>
            </a:r>
            <a:endParaRPr dirty="0">
              <a:latin typeface="Amatic SC"/>
              <a:ea typeface="Amatic SC"/>
              <a:cs typeface="Amatic SC"/>
              <a:sym typeface="Amatic SC"/>
            </a:endParaRPr>
          </a:p>
        </p:txBody>
      </p:sp>
      <p:sp>
        <p:nvSpPr>
          <p:cNvPr id="134" name="Google Shape;13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matic SC"/>
              <a:buChar char="●"/>
            </a:pPr>
            <a:r>
              <a:rPr lang="en" sz="2000" dirty="0">
                <a:solidFill>
                  <a:srgbClr val="FFFFFF"/>
                </a:solidFill>
                <a:latin typeface="Amatic SC"/>
                <a:ea typeface="Amatic SC"/>
                <a:cs typeface="Amatic SC"/>
                <a:sym typeface="Amatic SC"/>
              </a:rPr>
              <a:t>What is </a:t>
            </a:r>
            <a:r>
              <a:rPr lang="en-US" sz="2000" dirty="0" smtClean="0">
                <a:solidFill>
                  <a:srgbClr val="FFFFFF"/>
                </a:solidFill>
                <a:latin typeface="Amatic SC"/>
                <a:ea typeface="Amatic SC"/>
                <a:cs typeface="Amatic SC"/>
                <a:sym typeface="Amatic SC"/>
              </a:rPr>
              <a:t>L</a:t>
            </a:r>
            <a:r>
              <a:rPr lang="en" sz="2000" dirty="0" smtClean="0">
                <a:solidFill>
                  <a:srgbClr val="FFFFFF"/>
                </a:solidFill>
                <a:latin typeface="Amatic SC"/>
                <a:ea typeface="Amatic SC"/>
                <a:cs typeface="Amatic SC"/>
                <a:sym typeface="Amatic SC"/>
              </a:rPr>
              <a:t>it</a:t>
            </a:r>
            <a:r>
              <a:rPr lang="en-US" sz="2000" dirty="0" smtClean="0">
                <a:solidFill>
                  <a:srgbClr val="FFFFFF"/>
                </a:solidFill>
                <a:latin typeface="Amatic SC"/>
                <a:ea typeface="Amatic SC"/>
                <a:cs typeface="Amatic SC"/>
                <a:sym typeface="Amatic SC"/>
              </a:rPr>
              <a:t>er</a:t>
            </a:r>
            <a:r>
              <a:rPr lang="en" sz="2000" dirty="0" smtClean="0">
                <a:solidFill>
                  <a:srgbClr val="FFFFFF"/>
                </a:solidFill>
                <a:latin typeface="Amatic SC"/>
                <a:ea typeface="Amatic SC"/>
                <a:cs typeface="Amatic SC"/>
                <a:sym typeface="Amatic SC"/>
              </a:rPr>
              <a:t> </a:t>
            </a:r>
            <a:r>
              <a:rPr lang="en" sz="2000" dirty="0">
                <a:solidFill>
                  <a:srgbClr val="FFFFFF"/>
                </a:solidFill>
                <a:latin typeface="Amatic SC"/>
                <a:ea typeface="Amatic SC"/>
                <a:cs typeface="Amatic SC"/>
                <a:sym typeface="Amatic SC"/>
              </a:rPr>
              <a:t>of </a:t>
            </a:r>
            <a:r>
              <a:rPr lang="en-US" sz="2000" dirty="0" smtClean="0">
                <a:solidFill>
                  <a:srgbClr val="FFFFFF"/>
                </a:solidFill>
                <a:latin typeface="Amatic SC"/>
                <a:ea typeface="Amatic SC"/>
                <a:cs typeface="Amatic SC"/>
                <a:sym typeface="Amatic SC"/>
              </a:rPr>
              <a:t>L</a:t>
            </a:r>
            <a:r>
              <a:rPr lang="en" sz="2000" dirty="0" smtClean="0">
                <a:solidFill>
                  <a:srgbClr val="FFFFFF"/>
                </a:solidFill>
                <a:latin typeface="Amatic SC"/>
                <a:ea typeface="Amatic SC"/>
                <a:cs typeface="Amatic SC"/>
                <a:sym typeface="Amatic SC"/>
              </a:rPr>
              <a:t>ight</a:t>
            </a:r>
            <a:r>
              <a:rPr lang="en" sz="2000" dirty="0">
                <a:solidFill>
                  <a:srgbClr val="FFFFFF"/>
                </a:solidFill>
                <a:latin typeface="Amatic SC"/>
                <a:ea typeface="Amatic SC"/>
                <a:cs typeface="Amatic SC"/>
                <a:sym typeface="Amatic SC"/>
              </a:rPr>
              <a:t>? </a:t>
            </a:r>
            <a:endParaRPr sz="20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000" dirty="0">
                <a:solidFill>
                  <a:srgbClr val="FFFFFF"/>
                </a:solidFill>
                <a:latin typeface="Amatic SC"/>
                <a:ea typeface="Amatic SC"/>
                <a:cs typeface="Amatic SC"/>
                <a:sym typeface="Amatic SC"/>
              </a:rPr>
              <a:t>“Liter of Light is a global, grassroots movement committed to providing affordable, sustainable solar light to people with limited or no access to electricity.” - liter of light</a:t>
            </a:r>
            <a:endParaRPr sz="20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000" u="sng" dirty="0">
                <a:solidFill>
                  <a:srgbClr val="FFFFFF"/>
                </a:solidFill>
                <a:latin typeface="Amatic SC"/>
                <a:ea typeface="Amatic SC"/>
                <a:cs typeface="Amatic SC"/>
                <a:sym typeface="Amatic SC"/>
                <a:hlinkClick r:id="rId3"/>
              </a:rPr>
              <a:t>https://literoflight.org/</a:t>
            </a:r>
            <a:r>
              <a:rPr lang="en" sz="2000" dirty="0">
                <a:solidFill>
                  <a:srgbClr val="FFFFFF"/>
                </a:solidFill>
                <a:latin typeface="Amatic SC"/>
                <a:ea typeface="Amatic SC"/>
                <a:cs typeface="Amatic SC"/>
                <a:sym typeface="Amatic SC"/>
              </a:rPr>
              <a:t> </a:t>
            </a:r>
            <a:endParaRPr sz="2000" dirty="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000" dirty="0">
                <a:solidFill>
                  <a:srgbClr val="FFFFFF"/>
                </a:solidFill>
                <a:latin typeface="Amatic SC"/>
                <a:ea typeface="Amatic SC"/>
                <a:cs typeface="Amatic SC"/>
                <a:sym typeface="Amatic SC"/>
              </a:rPr>
              <a:t>In 2016 </a:t>
            </a:r>
            <a:r>
              <a:rPr lang="en-US" sz="2000" dirty="0" smtClean="0">
                <a:solidFill>
                  <a:srgbClr val="FFFFFF"/>
                </a:solidFill>
                <a:latin typeface="Amatic SC"/>
                <a:ea typeface="Amatic SC"/>
                <a:cs typeface="Amatic SC"/>
                <a:sym typeface="Amatic SC"/>
              </a:rPr>
              <a:t>Jérôme</a:t>
            </a:r>
            <a:r>
              <a:rPr lang="en" sz="2000" dirty="0" smtClean="0">
                <a:solidFill>
                  <a:srgbClr val="FFFFFF"/>
                </a:solidFill>
                <a:latin typeface="Amatic SC"/>
                <a:ea typeface="Amatic SC"/>
                <a:cs typeface="Amatic SC"/>
                <a:sym typeface="Amatic SC"/>
              </a:rPr>
              <a:t> </a:t>
            </a:r>
            <a:r>
              <a:rPr lang="en" sz="2000" dirty="0">
                <a:solidFill>
                  <a:srgbClr val="FFFFFF"/>
                </a:solidFill>
                <a:latin typeface="Amatic SC"/>
                <a:ea typeface="Amatic SC"/>
                <a:cs typeface="Amatic SC"/>
                <a:sym typeface="Amatic SC"/>
              </a:rPr>
              <a:t>partnered with </a:t>
            </a:r>
            <a:r>
              <a:rPr lang="en-US" sz="2000" dirty="0" smtClean="0">
                <a:solidFill>
                  <a:srgbClr val="FFFFFF"/>
                </a:solidFill>
                <a:latin typeface="Amatic SC"/>
                <a:ea typeface="Amatic SC"/>
                <a:cs typeface="Amatic SC"/>
                <a:sym typeface="Amatic SC"/>
              </a:rPr>
              <a:t>L</a:t>
            </a:r>
            <a:r>
              <a:rPr lang="en" sz="2000" dirty="0" smtClean="0">
                <a:solidFill>
                  <a:srgbClr val="FFFFFF"/>
                </a:solidFill>
                <a:latin typeface="Amatic SC"/>
                <a:ea typeface="Amatic SC"/>
                <a:cs typeface="Amatic SC"/>
                <a:sym typeface="Amatic SC"/>
              </a:rPr>
              <a:t>it</a:t>
            </a:r>
            <a:r>
              <a:rPr lang="en-US" sz="2000" dirty="0" smtClean="0">
                <a:solidFill>
                  <a:srgbClr val="FFFFFF"/>
                </a:solidFill>
                <a:latin typeface="Amatic SC"/>
                <a:ea typeface="Amatic SC"/>
                <a:cs typeface="Amatic SC"/>
                <a:sym typeface="Amatic SC"/>
              </a:rPr>
              <a:t>er</a:t>
            </a:r>
            <a:r>
              <a:rPr lang="en" sz="2000" dirty="0" smtClean="0">
                <a:solidFill>
                  <a:srgbClr val="FFFFFF"/>
                </a:solidFill>
                <a:latin typeface="Amatic SC"/>
                <a:ea typeface="Amatic SC"/>
                <a:cs typeface="Amatic SC"/>
                <a:sym typeface="Amatic SC"/>
              </a:rPr>
              <a:t> </a:t>
            </a:r>
            <a:r>
              <a:rPr lang="en" sz="2000" dirty="0">
                <a:solidFill>
                  <a:srgbClr val="FFFFFF"/>
                </a:solidFill>
                <a:latin typeface="Amatic SC"/>
                <a:ea typeface="Amatic SC"/>
                <a:cs typeface="Amatic SC"/>
                <a:sym typeface="Amatic SC"/>
              </a:rPr>
              <a:t>of light to help install lights in the </a:t>
            </a:r>
            <a:r>
              <a:rPr lang="en-US" sz="2000" dirty="0" smtClean="0">
                <a:solidFill>
                  <a:srgbClr val="FFFFFF"/>
                </a:solidFill>
                <a:latin typeface="Amatic SC"/>
                <a:ea typeface="Amatic SC"/>
                <a:cs typeface="Amatic SC"/>
                <a:sym typeface="Amatic SC"/>
              </a:rPr>
              <a:t>P</a:t>
            </a:r>
            <a:r>
              <a:rPr lang="en" sz="2000" dirty="0" smtClean="0">
                <a:solidFill>
                  <a:srgbClr val="FFFFFF"/>
                </a:solidFill>
                <a:latin typeface="Amatic SC"/>
                <a:ea typeface="Amatic SC"/>
                <a:cs typeface="Amatic SC"/>
                <a:sym typeface="Amatic SC"/>
              </a:rPr>
              <a:t>hilippines</a:t>
            </a:r>
            <a:endParaRPr sz="20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000" dirty="0">
                <a:solidFill>
                  <a:srgbClr val="FFFFFF"/>
                </a:solidFill>
                <a:latin typeface="Amatic SC"/>
                <a:ea typeface="Amatic SC"/>
                <a:cs typeface="Amatic SC"/>
                <a:sym typeface="Amatic SC"/>
              </a:rPr>
              <a:t>With 150k likes on an </a:t>
            </a:r>
            <a:r>
              <a:rPr lang="en-US" sz="2000" dirty="0" smtClean="0">
                <a:solidFill>
                  <a:srgbClr val="FFFFFF"/>
                </a:solidFill>
                <a:latin typeface="Amatic SC"/>
                <a:ea typeface="Amatic SC"/>
                <a:cs typeface="Amatic SC"/>
                <a:sym typeface="Amatic SC"/>
              </a:rPr>
              <a:t>I</a:t>
            </a:r>
            <a:r>
              <a:rPr lang="en" sz="2000" dirty="0" smtClean="0">
                <a:solidFill>
                  <a:srgbClr val="FFFFFF"/>
                </a:solidFill>
                <a:latin typeface="Amatic SC"/>
                <a:ea typeface="Amatic SC"/>
                <a:cs typeface="Amatic SC"/>
                <a:sym typeface="Amatic SC"/>
              </a:rPr>
              <a:t>nstagram </a:t>
            </a:r>
            <a:r>
              <a:rPr lang="en" sz="2000" dirty="0">
                <a:solidFill>
                  <a:srgbClr val="FFFFFF"/>
                </a:solidFill>
                <a:latin typeface="Amatic SC"/>
                <a:ea typeface="Amatic SC"/>
                <a:cs typeface="Amatic SC"/>
                <a:sym typeface="Amatic SC"/>
              </a:rPr>
              <a:t>post they were able to light up </a:t>
            </a:r>
            <a:r>
              <a:rPr lang="en" sz="2000" dirty="0" smtClean="0">
                <a:solidFill>
                  <a:srgbClr val="FFFFFF"/>
                </a:solidFill>
                <a:latin typeface="Amatic SC"/>
                <a:ea typeface="Amatic SC"/>
                <a:cs typeface="Amatic SC"/>
                <a:sym typeface="Amatic SC"/>
              </a:rPr>
              <a:t>the</a:t>
            </a:r>
            <a:r>
              <a:rPr lang="en-US" sz="2000" dirty="0" smtClean="0">
                <a:solidFill>
                  <a:srgbClr val="FFFFFF"/>
                </a:solidFill>
                <a:latin typeface="Amatic SC"/>
                <a:ea typeface="Amatic SC"/>
                <a:cs typeface="Amatic SC"/>
                <a:sym typeface="Amatic SC"/>
              </a:rPr>
              <a:t>ir</a:t>
            </a:r>
            <a:r>
              <a:rPr lang="en" sz="2000" dirty="0" smtClean="0">
                <a:solidFill>
                  <a:srgbClr val="FFFFFF"/>
                </a:solidFill>
                <a:latin typeface="Amatic SC"/>
                <a:ea typeface="Amatic SC"/>
                <a:cs typeface="Amatic SC"/>
                <a:sym typeface="Amatic SC"/>
              </a:rPr>
              <a:t> </a:t>
            </a:r>
            <a:r>
              <a:rPr lang="en" sz="2000" dirty="0">
                <a:solidFill>
                  <a:srgbClr val="FFFFFF"/>
                </a:solidFill>
                <a:latin typeface="Amatic SC"/>
                <a:ea typeface="Amatic SC"/>
                <a:cs typeface="Amatic SC"/>
                <a:sym typeface="Amatic SC"/>
              </a:rPr>
              <a:t>first community </a:t>
            </a:r>
            <a:endParaRPr sz="2000" dirty="0">
              <a:solidFill>
                <a:srgbClr val="FFFFFF"/>
              </a:solidFill>
              <a:latin typeface="Amatic SC"/>
              <a:ea typeface="Amatic SC"/>
              <a:cs typeface="Amatic SC"/>
              <a:sym typeface="Amatic S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Liter of light cont.</a:t>
            </a:r>
            <a:endParaRPr>
              <a:latin typeface="Amatic SC"/>
              <a:ea typeface="Amatic SC"/>
              <a:cs typeface="Amatic SC"/>
              <a:sym typeface="Amatic SC"/>
            </a:endParaRPr>
          </a:p>
        </p:txBody>
      </p:sp>
      <p:sp>
        <p:nvSpPr>
          <p:cNvPr id="144" name="Google Shape;144;p27"/>
          <p:cNvSpPr txBox="1">
            <a:spLocks noGrp="1"/>
          </p:cNvSpPr>
          <p:nvPr>
            <p:ph type="body" idx="1"/>
          </p:nvPr>
        </p:nvSpPr>
        <p:spPr>
          <a:xfrm>
            <a:off x="181973" y="1147173"/>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solidFill>
                  <a:srgbClr val="FFFFFF"/>
                </a:solidFill>
                <a:latin typeface="Amatic SC"/>
                <a:ea typeface="Amatic SC"/>
                <a:cs typeface="Amatic SC"/>
                <a:sym typeface="Amatic SC"/>
              </a:rPr>
              <a:t>“There are currently more than 21 branches of the project around the globe and one of the leaders of the movement is the social entrepreneur Illac Diaz. Other notable ambassadors include the French comedian Jérôme Jarre, athletes Serena Williams and Usain Bolt, the singer Usher and many more local celebrities. The project was also part of the COP21 in Paris, where it was presented to a world-wide audience as part of the event’s bid to end energy poverty. Current supplier partners include Sika, Coral, Pepsi and Tiger, and their support enables the project to keep product costs low. In 2015, the project was awarded the Zayed Energy Prize and a World Habitat Award.” </a:t>
            </a:r>
            <a:r>
              <a:rPr lang="en" sz="2000" dirty="0" smtClean="0">
                <a:solidFill>
                  <a:srgbClr val="FFFFFF"/>
                </a:solidFill>
                <a:latin typeface="Amatic SC"/>
                <a:ea typeface="Amatic SC"/>
                <a:cs typeface="Amatic SC"/>
                <a:sym typeface="Amatic SC"/>
              </a:rPr>
              <a:t>– </a:t>
            </a:r>
            <a:r>
              <a:rPr lang="en-US" sz="2000" dirty="0" smtClean="0">
                <a:solidFill>
                  <a:srgbClr val="FFFFFF"/>
                </a:solidFill>
                <a:latin typeface="Amatic SC"/>
                <a:ea typeface="Amatic SC"/>
                <a:cs typeface="Amatic SC"/>
                <a:sym typeface="Amatic SC"/>
              </a:rPr>
              <a:t>T</a:t>
            </a:r>
            <a:r>
              <a:rPr lang="en" sz="2000" dirty="0" smtClean="0">
                <a:solidFill>
                  <a:srgbClr val="FFFFFF"/>
                </a:solidFill>
                <a:latin typeface="Amatic SC"/>
                <a:ea typeface="Amatic SC"/>
                <a:cs typeface="Amatic SC"/>
                <a:sym typeface="Amatic SC"/>
              </a:rPr>
              <a:t>he </a:t>
            </a:r>
            <a:r>
              <a:rPr lang="en-US" sz="2000" dirty="0" smtClean="0">
                <a:solidFill>
                  <a:srgbClr val="FFFFFF"/>
                </a:solidFill>
                <a:latin typeface="Amatic SC"/>
                <a:ea typeface="Amatic SC"/>
                <a:cs typeface="Amatic SC"/>
                <a:sym typeface="Amatic SC"/>
              </a:rPr>
              <a:t>S</a:t>
            </a:r>
            <a:r>
              <a:rPr lang="en" sz="2000" dirty="0" smtClean="0">
                <a:solidFill>
                  <a:srgbClr val="FFFFFF"/>
                </a:solidFill>
                <a:latin typeface="Amatic SC"/>
                <a:ea typeface="Amatic SC"/>
                <a:cs typeface="Amatic SC"/>
                <a:sym typeface="Amatic SC"/>
              </a:rPr>
              <a:t>t</a:t>
            </a:r>
            <a:r>
              <a:rPr lang="en" sz="2000" dirty="0">
                <a:solidFill>
                  <a:srgbClr val="FFFFFF"/>
                </a:solidFill>
                <a:latin typeface="Amatic SC"/>
                <a:ea typeface="Amatic SC"/>
                <a:cs typeface="Amatic SC"/>
                <a:sym typeface="Amatic SC"/>
              </a:rPr>
              <a:t>. </a:t>
            </a:r>
            <a:r>
              <a:rPr lang="en-US" sz="2000" dirty="0" smtClean="0">
                <a:solidFill>
                  <a:srgbClr val="FFFFFF"/>
                </a:solidFill>
                <a:latin typeface="Amatic SC"/>
                <a:ea typeface="Amatic SC"/>
                <a:cs typeface="Amatic SC"/>
                <a:sym typeface="Amatic SC"/>
              </a:rPr>
              <a:t>A</a:t>
            </a:r>
            <a:r>
              <a:rPr lang="en" sz="2000" dirty="0" smtClean="0">
                <a:solidFill>
                  <a:srgbClr val="FFFFFF"/>
                </a:solidFill>
                <a:latin typeface="Amatic SC"/>
                <a:ea typeface="Amatic SC"/>
                <a:cs typeface="Amatic SC"/>
                <a:sym typeface="Amatic SC"/>
              </a:rPr>
              <a:t>ndrews </a:t>
            </a:r>
            <a:r>
              <a:rPr lang="en-US" sz="2000" dirty="0" smtClean="0">
                <a:solidFill>
                  <a:srgbClr val="FFFFFF"/>
                </a:solidFill>
                <a:latin typeface="Amatic SC"/>
                <a:ea typeface="Amatic SC"/>
                <a:cs typeface="Amatic SC"/>
                <a:sym typeface="Amatic SC"/>
              </a:rPr>
              <a:t>P</a:t>
            </a:r>
            <a:r>
              <a:rPr lang="en" sz="2000" dirty="0" smtClean="0">
                <a:solidFill>
                  <a:srgbClr val="FFFFFF"/>
                </a:solidFill>
                <a:latin typeface="Amatic SC"/>
                <a:ea typeface="Amatic SC"/>
                <a:cs typeface="Amatic SC"/>
                <a:sym typeface="Amatic SC"/>
              </a:rPr>
              <a:t>rize </a:t>
            </a:r>
            <a:r>
              <a:rPr lang="en" sz="2000" dirty="0">
                <a:solidFill>
                  <a:srgbClr val="FFFFFF"/>
                </a:solidFill>
                <a:latin typeface="Amatic SC"/>
                <a:ea typeface="Amatic SC"/>
                <a:cs typeface="Amatic SC"/>
                <a:sym typeface="Amatic SC"/>
              </a:rPr>
              <a:t>for the </a:t>
            </a:r>
            <a:r>
              <a:rPr lang="en-US" sz="2000" dirty="0" smtClean="0">
                <a:solidFill>
                  <a:srgbClr val="FFFFFF"/>
                </a:solidFill>
                <a:latin typeface="Amatic SC"/>
                <a:ea typeface="Amatic SC"/>
                <a:cs typeface="Amatic SC"/>
                <a:sym typeface="Amatic SC"/>
              </a:rPr>
              <a:t>E</a:t>
            </a:r>
            <a:r>
              <a:rPr lang="en" sz="2000" dirty="0" smtClean="0">
                <a:solidFill>
                  <a:srgbClr val="FFFFFF"/>
                </a:solidFill>
                <a:latin typeface="Amatic SC"/>
                <a:ea typeface="Amatic SC"/>
                <a:cs typeface="Amatic SC"/>
                <a:sym typeface="Amatic SC"/>
              </a:rPr>
              <a:t>nvironment </a:t>
            </a:r>
            <a:endParaRPr sz="2000" dirty="0">
              <a:solidFill>
                <a:srgbClr val="FFFFFF"/>
              </a:solidFill>
              <a:latin typeface="Amatic SC"/>
              <a:ea typeface="Amatic SC"/>
              <a:cs typeface="Amatic SC"/>
              <a:sym typeface="Amatic S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Liter of light cont.</a:t>
            </a:r>
            <a:endParaRPr>
              <a:latin typeface="Amatic SC"/>
              <a:ea typeface="Amatic SC"/>
              <a:cs typeface="Amatic SC"/>
              <a:sym typeface="Amatic SC"/>
            </a:endParaRPr>
          </a:p>
        </p:txBody>
      </p:sp>
      <p:sp>
        <p:nvSpPr>
          <p:cNvPr id="150" name="Google Shape;15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Liter of light uses the “teach a man how to fish” method</a:t>
            </a:r>
            <a:endParaRPr sz="2400">
              <a:solidFill>
                <a:srgbClr val="FFFFFF"/>
              </a:solidFill>
              <a:latin typeface="Amatic SC"/>
              <a:ea typeface="Amatic SC"/>
              <a:cs typeface="Amatic SC"/>
              <a:sym typeface="Amatic SC"/>
            </a:endParaRPr>
          </a:p>
          <a:p>
            <a:pPr marL="914400" lvl="1" indent="-368300" algn="l" rtl="0">
              <a:spcBef>
                <a:spcPts val="0"/>
              </a:spcBef>
              <a:spcAft>
                <a:spcPts val="0"/>
              </a:spcAft>
              <a:buClr>
                <a:srgbClr val="FFFFFF"/>
              </a:buClr>
              <a:buSzPts val="2200"/>
              <a:buFont typeface="Amatic SC"/>
              <a:buChar char="○"/>
            </a:pPr>
            <a:r>
              <a:rPr lang="en" sz="2200">
                <a:solidFill>
                  <a:srgbClr val="FFFFFF"/>
                </a:solidFill>
                <a:latin typeface="Amatic SC"/>
                <a:ea typeface="Amatic SC"/>
                <a:cs typeface="Amatic SC"/>
                <a:sym typeface="Amatic SC"/>
              </a:rPr>
              <a:t>“Through a network of partnerships around the world, Liter of Light volunteers teach marginalized communities how to use recycled plastic bottles and locally sourced materials to illuminate their homes, businesses, and streets.” - liter of light </a:t>
            </a:r>
            <a:endParaRPr sz="2200">
              <a:solidFill>
                <a:srgbClr val="FFFFFF"/>
              </a:solidFill>
              <a:latin typeface="Amatic SC"/>
              <a:ea typeface="Amatic SC"/>
              <a:cs typeface="Amatic SC"/>
              <a:sym typeface="Amatic SC"/>
            </a:endParaRPr>
          </a:p>
        </p:txBody>
      </p:sp>
      <p:pic>
        <p:nvPicPr>
          <p:cNvPr id="151" name="Google Shape;151;p28" descr="20 Million people across the Philippines don't have access to light. &#10;We can change that: http://literoflight.org/donate/&#10;&#10;Liter of Light is a local non-profit organization that fixes this problem long term by installing solar systems and teaching people how to create/repair them. It's the &quot;teach a man how to fish&quot; concept.&#10;&#10;We want to help Liter of Light as much as possible, and spend the next 2 weeks installing solar lights to communities across the Philippines &#10;&#10;We gave you instructions on how we needed your help. It was about making Liter of Light stronger online so they could unlock more $$ from their sponsors ! &#10;&#10;Like a social media game.&#10;&#10;A game that changes people's life :)&#10;&#10;AND YOU ALL DID IT !!!!!&#10;&#10;Thank you for making it happen&#10;&#10;Hope you enjoy the video&#10;&#10;And see you guys all soon&#10;&#10;PS: Our internet connection has been really bad but and we haven't been able to upload as much as we wanted but we will keep pushing!&#10;&#10;To follow the adventure in real time:&#10;Snapchat: @JEROMEJARRE&#10;INSTAGRAM: @JEROMEJARRE&#10;TWITTER: http://www.twitter.com/jeromejarre&#10;&#10;VIDEO DIRECTED BY FLORENT DECHARD&#10;INSTAGRAM: @FLORENTDECHARD">
            <a:hlinkClick r:id="rId3"/>
          </p:cNvPr>
          <p:cNvPicPr preferRelativeResize="0"/>
          <p:nvPr/>
        </p:nvPicPr>
        <p:blipFill>
          <a:blip r:embed="rId4">
            <a:alphaModFix/>
          </a:blip>
          <a:stretch>
            <a:fillRect/>
          </a:stretch>
        </p:blipFill>
        <p:spPr>
          <a:xfrm>
            <a:off x="5446775" y="2809737"/>
            <a:ext cx="3161900" cy="2148725"/>
          </a:xfrm>
          <a:prstGeom prst="rect">
            <a:avLst/>
          </a:prstGeom>
          <a:noFill/>
          <a:ln>
            <a:noFill/>
          </a:ln>
        </p:spPr>
      </p:pic>
      <p:sp>
        <p:nvSpPr>
          <p:cNvPr id="152" name="Google Shape;152;p28"/>
          <p:cNvSpPr txBox="1"/>
          <p:nvPr/>
        </p:nvSpPr>
        <p:spPr>
          <a:xfrm>
            <a:off x="926625" y="3169375"/>
            <a:ext cx="4404900" cy="8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Amatic SC"/>
                <a:ea typeface="Amatic SC"/>
                <a:cs typeface="Amatic SC"/>
                <a:sym typeface="Amatic SC"/>
              </a:rPr>
              <a:t>WHAT CAN YOU DO WITH 150K LIKES?</a:t>
            </a:r>
            <a:endParaRPr sz="3000">
              <a:solidFill>
                <a:srgbClr val="FFFFFF"/>
              </a:solidFill>
              <a:latin typeface="Amatic SC"/>
              <a:ea typeface="Amatic SC"/>
              <a:cs typeface="Amatic SC"/>
              <a:sym typeface="Amatic SC"/>
            </a:endParaRPr>
          </a:p>
        </p:txBody>
      </p:sp>
      <p:cxnSp>
        <p:nvCxnSpPr>
          <p:cNvPr id="153" name="Google Shape;153;p28"/>
          <p:cNvCxnSpPr/>
          <p:nvPr/>
        </p:nvCxnSpPr>
        <p:spPr>
          <a:xfrm rot="10800000" flipH="1">
            <a:off x="2491125" y="3975175"/>
            <a:ext cx="1275900" cy="13500"/>
          </a:xfrm>
          <a:prstGeom prst="straightConnector1">
            <a:avLst/>
          </a:prstGeom>
          <a:noFill/>
          <a:ln w="38100" cap="flat" cmpd="sng">
            <a:solidFill>
              <a:srgbClr val="FFFFFF"/>
            </a:solidFill>
            <a:prstDash val="solid"/>
            <a:round/>
            <a:headEnd type="oval"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Amatic SC"/>
                <a:ea typeface="Amatic SC"/>
                <a:cs typeface="Amatic SC"/>
                <a:sym typeface="Amatic SC"/>
              </a:rPr>
              <a:t>Jérôme</a:t>
            </a:r>
            <a:r>
              <a:rPr lang="en" dirty="0" smtClean="0">
                <a:latin typeface="Amatic SC"/>
                <a:ea typeface="Amatic SC"/>
                <a:cs typeface="Amatic SC"/>
                <a:sym typeface="Amatic SC"/>
              </a:rPr>
              <a:t>’s </a:t>
            </a:r>
            <a:r>
              <a:rPr lang="en" dirty="0">
                <a:latin typeface="Amatic SC"/>
                <a:ea typeface="Amatic SC"/>
                <a:cs typeface="Amatic SC"/>
                <a:sym typeface="Amatic SC"/>
              </a:rPr>
              <a:t>newest endeavour: Love army</a:t>
            </a:r>
            <a:endParaRPr dirty="0">
              <a:latin typeface="Amatic SC"/>
              <a:ea typeface="Amatic SC"/>
              <a:cs typeface="Amatic SC"/>
              <a:sym typeface="Amatic SC"/>
            </a:endParaRPr>
          </a:p>
        </p:txBody>
      </p:sp>
      <p:sp>
        <p:nvSpPr>
          <p:cNvPr id="163" name="Google Shape;163;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400">
                <a:solidFill>
                  <a:srgbClr val="FFFFFF"/>
                </a:solidFill>
                <a:latin typeface="Amatic SC"/>
                <a:ea typeface="Amatic SC"/>
                <a:cs typeface="Amatic SC"/>
                <a:sym typeface="Amatic SC"/>
              </a:rPr>
              <a:t>“WE MAKE LOVE VISIBLE”</a:t>
            </a:r>
            <a:endParaRPr sz="2400">
              <a:solidFill>
                <a:srgbClr val="FFFFFF"/>
              </a:solidFill>
              <a:latin typeface="Amatic SC"/>
              <a:ea typeface="Amatic SC"/>
              <a:cs typeface="Amatic SC"/>
              <a:sym typeface="Amatic SC"/>
            </a:endParaRPr>
          </a:p>
          <a:p>
            <a:pPr marL="457200" lvl="0" indent="-381000" algn="l" rtl="0">
              <a:spcBef>
                <a:spcPts val="160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What is love army?</a:t>
            </a:r>
            <a:endParaRPr sz="2400">
              <a:solidFill>
                <a:srgbClr val="FFFFFF"/>
              </a:solidFill>
              <a:latin typeface="Amatic SC"/>
              <a:ea typeface="Amatic SC"/>
              <a:cs typeface="Amatic SC"/>
              <a:sym typeface="Amatic SC"/>
            </a:endParaRPr>
          </a:p>
          <a:p>
            <a:pPr marL="1371600" lvl="1" indent="-381000" algn="l" rtl="0">
              <a:spcBef>
                <a:spcPts val="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LOVE ARMY started in feb 2017 </a:t>
            </a:r>
            <a:endParaRPr sz="2400">
              <a:solidFill>
                <a:srgbClr val="FFFFFF"/>
              </a:solidFill>
              <a:latin typeface="Amatic SC"/>
              <a:ea typeface="Amatic SC"/>
              <a:cs typeface="Amatic SC"/>
              <a:sym typeface="Amatic SC"/>
            </a:endParaRPr>
          </a:p>
          <a:p>
            <a:pPr marL="1371600" lvl="1" indent="-381000" algn="l" rtl="0">
              <a:spcBef>
                <a:spcPts val="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Love army “fills social media and the news media with Hope stories, Love stories, and resolution to problems happening around the world.”</a:t>
            </a:r>
            <a:endParaRPr sz="2400">
              <a:solidFill>
                <a:srgbClr val="FFFFFF"/>
              </a:solidFill>
              <a:latin typeface="Amatic SC"/>
              <a:ea typeface="Amatic SC"/>
              <a:cs typeface="Amatic SC"/>
              <a:sym typeface="Amatic S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Love army for somalia </a:t>
            </a:r>
            <a:endParaRPr>
              <a:latin typeface="Amatic SC"/>
              <a:ea typeface="Amatic SC"/>
              <a:cs typeface="Amatic SC"/>
              <a:sym typeface="Amatic SC"/>
            </a:endParaRPr>
          </a:p>
        </p:txBody>
      </p:sp>
      <p:sp>
        <p:nvSpPr>
          <p:cNvPr id="169" name="Google Shape;16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matic SC"/>
              <a:buChar char="●"/>
            </a:pPr>
            <a:r>
              <a:rPr lang="en-US" sz="2000" dirty="0" smtClean="0">
                <a:solidFill>
                  <a:srgbClr val="FFFFFF"/>
                </a:solidFill>
                <a:latin typeface="Amatic SC"/>
                <a:ea typeface="Amatic SC"/>
                <a:cs typeface="Amatic SC"/>
                <a:sym typeface="Amatic SC"/>
              </a:rPr>
              <a:t>Jérôme</a:t>
            </a:r>
            <a:r>
              <a:rPr lang="en" sz="2000" dirty="0" smtClean="0">
                <a:solidFill>
                  <a:srgbClr val="FFFFFF"/>
                </a:solidFill>
                <a:latin typeface="Amatic SC"/>
                <a:ea typeface="Amatic SC"/>
                <a:cs typeface="Amatic SC"/>
                <a:sym typeface="Amatic SC"/>
              </a:rPr>
              <a:t> </a:t>
            </a:r>
            <a:r>
              <a:rPr lang="en" sz="2000" dirty="0">
                <a:solidFill>
                  <a:srgbClr val="FFFFFF"/>
                </a:solidFill>
                <a:latin typeface="Amatic SC"/>
                <a:ea typeface="Amatic SC"/>
                <a:cs typeface="Amatic SC"/>
                <a:sym typeface="Amatic SC"/>
              </a:rPr>
              <a:t>along with </a:t>
            </a:r>
            <a:r>
              <a:rPr lang="en-US" sz="2000" dirty="0" smtClean="0">
                <a:solidFill>
                  <a:srgbClr val="FFFFFF"/>
                </a:solidFill>
                <a:latin typeface="Amatic SC"/>
                <a:ea typeface="Amatic SC"/>
                <a:cs typeface="Amatic SC"/>
                <a:sym typeface="Amatic SC"/>
              </a:rPr>
              <a:t>a</a:t>
            </a:r>
            <a:r>
              <a:rPr lang="en" sz="2000" dirty="0" smtClean="0">
                <a:solidFill>
                  <a:srgbClr val="FFFFFF"/>
                </a:solidFill>
                <a:latin typeface="Amatic SC"/>
                <a:ea typeface="Amatic SC"/>
                <a:cs typeface="Amatic SC"/>
                <a:sym typeface="Amatic SC"/>
              </a:rPr>
              <a:t>ctor </a:t>
            </a:r>
            <a:r>
              <a:rPr lang="en-US" sz="2000" dirty="0" smtClean="0">
                <a:solidFill>
                  <a:srgbClr val="FFFFFF"/>
                </a:solidFill>
                <a:latin typeface="Amatic SC"/>
                <a:ea typeface="Amatic SC"/>
                <a:cs typeface="Amatic SC"/>
                <a:sym typeface="Amatic SC"/>
              </a:rPr>
              <a:t>B</a:t>
            </a:r>
            <a:r>
              <a:rPr lang="en" sz="2000" dirty="0" smtClean="0">
                <a:solidFill>
                  <a:srgbClr val="FFFFFF"/>
                </a:solidFill>
                <a:latin typeface="Amatic SC"/>
                <a:ea typeface="Amatic SC"/>
                <a:cs typeface="Amatic SC"/>
                <a:sym typeface="Amatic SC"/>
              </a:rPr>
              <a:t>en </a:t>
            </a:r>
            <a:r>
              <a:rPr lang="en-US" sz="2000" dirty="0" smtClean="0">
                <a:solidFill>
                  <a:srgbClr val="FFFFFF"/>
                </a:solidFill>
                <a:latin typeface="Amatic SC"/>
                <a:ea typeface="Amatic SC"/>
                <a:cs typeface="Amatic SC"/>
                <a:sym typeface="Amatic SC"/>
              </a:rPr>
              <a:t>S</a:t>
            </a:r>
            <a:r>
              <a:rPr lang="en" sz="2000" dirty="0" smtClean="0">
                <a:solidFill>
                  <a:srgbClr val="FFFFFF"/>
                </a:solidFill>
                <a:latin typeface="Amatic SC"/>
                <a:ea typeface="Amatic SC"/>
                <a:cs typeface="Amatic SC"/>
                <a:sym typeface="Amatic SC"/>
              </a:rPr>
              <a:t>tiller </a:t>
            </a:r>
            <a:r>
              <a:rPr lang="en" sz="2000" dirty="0">
                <a:solidFill>
                  <a:srgbClr val="FFFFFF"/>
                </a:solidFill>
                <a:latin typeface="Amatic SC"/>
                <a:ea typeface="Amatic SC"/>
                <a:cs typeface="Amatic SC"/>
                <a:sym typeface="Amatic SC"/>
              </a:rPr>
              <a:t>and </a:t>
            </a:r>
            <a:r>
              <a:rPr lang="en-US" sz="2000" dirty="0" smtClean="0">
                <a:solidFill>
                  <a:srgbClr val="FFFFFF"/>
                </a:solidFill>
                <a:latin typeface="Amatic SC"/>
                <a:ea typeface="Amatic SC"/>
                <a:cs typeface="Amatic SC"/>
                <a:sym typeface="Amatic SC"/>
              </a:rPr>
              <a:t>Y</a:t>
            </a:r>
            <a:r>
              <a:rPr lang="en" sz="2000" dirty="0" smtClean="0">
                <a:solidFill>
                  <a:srgbClr val="FFFFFF"/>
                </a:solidFill>
                <a:latin typeface="Amatic SC"/>
                <a:ea typeface="Amatic SC"/>
                <a:cs typeface="Amatic SC"/>
                <a:sym typeface="Amatic SC"/>
              </a:rPr>
              <a:t>outuber </a:t>
            </a:r>
            <a:r>
              <a:rPr lang="en-US" sz="2000" dirty="0" smtClean="0">
                <a:solidFill>
                  <a:srgbClr val="FFFFFF"/>
                </a:solidFill>
                <a:latin typeface="Amatic SC"/>
                <a:ea typeface="Amatic SC"/>
                <a:cs typeface="Amatic SC"/>
                <a:sym typeface="Amatic SC"/>
              </a:rPr>
              <a:t>C</a:t>
            </a:r>
            <a:r>
              <a:rPr lang="en" sz="2000" dirty="0" smtClean="0">
                <a:solidFill>
                  <a:srgbClr val="FFFFFF"/>
                </a:solidFill>
                <a:latin typeface="Amatic SC"/>
                <a:ea typeface="Amatic SC"/>
                <a:cs typeface="Amatic SC"/>
                <a:sym typeface="Amatic SC"/>
              </a:rPr>
              <a:t>asey </a:t>
            </a:r>
            <a:r>
              <a:rPr lang="en-US" sz="2000" dirty="0" smtClean="0">
                <a:solidFill>
                  <a:srgbClr val="FFFFFF"/>
                </a:solidFill>
                <a:latin typeface="Amatic SC"/>
                <a:ea typeface="Amatic SC"/>
                <a:cs typeface="Amatic SC"/>
                <a:sym typeface="Amatic SC"/>
              </a:rPr>
              <a:t>N</a:t>
            </a:r>
            <a:r>
              <a:rPr lang="en" sz="2000" dirty="0" smtClean="0">
                <a:solidFill>
                  <a:srgbClr val="FFFFFF"/>
                </a:solidFill>
                <a:latin typeface="Amatic SC"/>
                <a:ea typeface="Amatic SC"/>
                <a:cs typeface="Amatic SC"/>
                <a:sym typeface="Amatic SC"/>
              </a:rPr>
              <a:t>eistat </a:t>
            </a:r>
            <a:r>
              <a:rPr lang="en" sz="2000" dirty="0">
                <a:solidFill>
                  <a:srgbClr val="FFFFFF"/>
                </a:solidFill>
                <a:latin typeface="Amatic SC"/>
                <a:ea typeface="Amatic SC"/>
                <a:cs typeface="Amatic SC"/>
                <a:sym typeface="Amatic SC"/>
              </a:rPr>
              <a:t>set up a </a:t>
            </a:r>
            <a:r>
              <a:rPr lang="en-US" sz="2000" dirty="0" smtClean="0">
                <a:solidFill>
                  <a:srgbClr val="FFFFFF"/>
                </a:solidFill>
                <a:latin typeface="Amatic SC"/>
                <a:ea typeface="Amatic SC"/>
                <a:cs typeface="Amatic SC"/>
                <a:sym typeface="Amatic SC"/>
              </a:rPr>
              <a:t>G</a:t>
            </a:r>
            <a:r>
              <a:rPr lang="en" sz="2000" dirty="0" smtClean="0">
                <a:solidFill>
                  <a:srgbClr val="FFFFFF"/>
                </a:solidFill>
                <a:latin typeface="Amatic SC"/>
                <a:ea typeface="Amatic SC"/>
                <a:cs typeface="Amatic SC"/>
                <a:sym typeface="Amatic SC"/>
              </a:rPr>
              <a:t>o</a:t>
            </a:r>
            <a:r>
              <a:rPr lang="en-US" sz="2000" dirty="0" smtClean="0">
                <a:solidFill>
                  <a:srgbClr val="FFFFFF"/>
                </a:solidFill>
                <a:latin typeface="Amatic SC"/>
                <a:ea typeface="Amatic SC"/>
                <a:cs typeface="Amatic SC"/>
                <a:sym typeface="Amatic SC"/>
              </a:rPr>
              <a:t>F</a:t>
            </a:r>
            <a:r>
              <a:rPr lang="en" sz="2000" dirty="0" smtClean="0">
                <a:solidFill>
                  <a:srgbClr val="FFFFFF"/>
                </a:solidFill>
                <a:latin typeface="Amatic SC"/>
                <a:ea typeface="Amatic SC"/>
                <a:cs typeface="Amatic SC"/>
                <a:sym typeface="Amatic SC"/>
              </a:rPr>
              <a:t>und</a:t>
            </a:r>
            <a:r>
              <a:rPr lang="en-US" sz="2000" dirty="0" smtClean="0">
                <a:solidFill>
                  <a:srgbClr val="FFFFFF"/>
                </a:solidFill>
                <a:latin typeface="Amatic SC"/>
                <a:ea typeface="Amatic SC"/>
                <a:cs typeface="Amatic SC"/>
                <a:sym typeface="Amatic SC"/>
              </a:rPr>
              <a:t>M</a:t>
            </a:r>
            <a:r>
              <a:rPr lang="en" sz="2000" dirty="0" smtClean="0">
                <a:solidFill>
                  <a:srgbClr val="FFFFFF"/>
                </a:solidFill>
                <a:latin typeface="Amatic SC"/>
                <a:ea typeface="Amatic SC"/>
                <a:cs typeface="Amatic SC"/>
                <a:sym typeface="Amatic SC"/>
              </a:rPr>
              <a:t>e </a:t>
            </a:r>
            <a:r>
              <a:rPr lang="en" sz="2000" dirty="0">
                <a:solidFill>
                  <a:srgbClr val="FFFFFF"/>
                </a:solidFill>
                <a:latin typeface="Amatic SC"/>
                <a:ea typeface="Amatic SC"/>
                <a:cs typeface="Amatic SC"/>
                <a:sym typeface="Amatic SC"/>
              </a:rPr>
              <a:t>page for </a:t>
            </a:r>
            <a:r>
              <a:rPr lang="en-US" sz="2000" dirty="0" smtClean="0">
                <a:solidFill>
                  <a:srgbClr val="FFFFFF"/>
                </a:solidFill>
                <a:latin typeface="Amatic SC"/>
                <a:ea typeface="Amatic SC"/>
                <a:cs typeface="Amatic SC"/>
                <a:sym typeface="Amatic SC"/>
              </a:rPr>
              <a:t>S</a:t>
            </a:r>
            <a:r>
              <a:rPr lang="en" sz="2000" dirty="0" smtClean="0">
                <a:solidFill>
                  <a:srgbClr val="FFFFFF"/>
                </a:solidFill>
                <a:latin typeface="Amatic SC"/>
                <a:ea typeface="Amatic SC"/>
                <a:cs typeface="Amatic SC"/>
                <a:sym typeface="Amatic SC"/>
              </a:rPr>
              <a:t>omalia </a:t>
            </a:r>
            <a:r>
              <a:rPr lang="en" sz="2000" dirty="0">
                <a:solidFill>
                  <a:srgbClr val="FFFFFF"/>
                </a:solidFill>
                <a:latin typeface="Amatic SC"/>
                <a:ea typeface="Amatic SC"/>
                <a:cs typeface="Amatic SC"/>
                <a:sym typeface="Amatic SC"/>
              </a:rPr>
              <a:t>to help people affected by famine </a:t>
            </a:r>
            <a:endParaRPr sz="2000" dirty="0" smtClean="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US" sz="2000" dirty="0" smtClean="0">
                <a:solidFill>
                  <a:srgbClr val="FFFFFF"/>
                </a:solidFill>
                <a:latin typeface="Amatic SC"/>
                <a:ea typeface="Amatic SC"/>
                <a:cs typeface="Amatic SC"/>
                <a:sym typeface="Amatic SC"/>
              </a:rPr>
              <a:t>Jérôme</a:t>
            </a:r>
            <a:r>
              <a:rPr lang="en" sz="2000" dirty="0" smtClean="0">
                <a:solidFill>
                  <a:srgbClr val="FFFFFF"/>
                </a:solidFill>
                <a:latin typeface="Amatic SC"/>
                <a:ea typeface="Amatic SC"/>
                <a:cs typeface="Amatic SC"/>
                <a:sym typeface="Amatic SC"/>
              </a:rPr>
              <a:t> </a:t>
            </a:r>
            <a:r>
              <a:rPr lang="en" sz="2000" dirty="0">
                <a:solidFill>
                  <a:srgbClr val="FFFFFF"/>
                </a:solidFill>
                <a:latin typeface="Amatic SC"/>
                <a:ea typeface="Amatic SC"/>
                <a:cs typeface="Amatic SC"/>
                <a:sym typeface="Amatic SC"/>
              </a:rPr>
              <a:t>convinced </a:t>
            </a:r>
            <a:r>
              <a:rPr lang="en-US" sz="2000" dirty="0" smtClean="0">
                <a:solidFill>
                  <a:srgbClr val="FFFFFF"/>
                </a:solidFill>
                <a:latin typeface="Amatic SC"/>
                <a:ea typeface="Amatic SC"/>
                <a:cs typeface="Amatic SC"/>
                <a:sym typeface="Amatic SC"/>
              </a:rPr>
              <a:t>T</a:t>
            </a:r>
            <a:r>
              <a:rPr lang="en" sz="2000" dirty="0" smtClean="0">
                <a:solidFill>
                  <a:srgbClr val="FFFFFF"/>
                </a:solidFill>
                <a:latin typeface="Amatic SC"/>
                <a:ea typeface="Amatic SC"/>
                <a:cs typeface="Amatic SC"/>
                <a:sym typeface="Amatic SC"/>
              </a:rPr>
              <a:t>urkish </a:t>
            </a:r>
            <a:r>
              <a:rPr lang="en-US" sz="2000" dirty="0" smtClean="0">
                <a:solidFill>
                  <a:srgbClr val="FFFFFF"/>
                </a:solidFill>
                <a:latin typeface="Amatic SC"/>
                <a:ea typeface="Amatic SC"/>
                <a:cs typeface="Amatic SC"/>
                <a:sym typeface="Amatic SC"/>
              </a:rPr>
              <a:t>A</a:t>
            </a:r>
            <a:r>
              <a:rPr lang="en" sz="2000" dirty="0" smtClean="0">
                <a:solidFill>
                  <a:srgbClr val="FFFFFF"/>
                </a:solidFill>
                <a:latin typeface="Amatic SC"/>
                <a:ea typeface="Amatic SC"/>
                <a:cs typeface="Amatic SC"/>
                <a:sym typeface="Amatic SC"/>
              </a:rPr>
              <a:t>irlines </a:t>
            </a:r>
            <a:r>
              <a:rPr lang="en" sz="2000" dirty="0">
                <a:solidFill>
                  <a:srgbClr val="FFFFFF"/>
                </a:solidFill>
                <a:latin typeface="Amatic SC"/>
                <a:ea typeface="Amatic SC"/>
                <a:cs typeface="Amatic SC"/>
                <a:sym typeface="Amatic SC"/>
              </a:rPr>
              <a:t>to provide an airplane to help deliver </a:t>
            </a:r>
            <a:r>
              <a:rPr lang="en" sz="2000" dirty="0" smtClean="0">
                <a:solidFill>
                  <a:srgbClr val="FFFFFF"/>
                </a:solidFill>
                <a:latin typeface="Amatic SC"/>
                <a:ea typeface="Amatic SC"/>
                <a:cs typeface="Amatic SC"/>
                <a:sym typeface="Amatic SC"/>
              </a:rPr>
              <a:t>tons </a:t>
            </a:r>
            <a:r>
              <a:rPr lang="en" sz="2000" dirty="0">
                <a:solidFill>
                  <a:srgbClr val="FFFFFF"/>
                </a:solidFill>
                <a:latin typeface="Amatic SC"/>
                <a:ea typeface="Amatic SC"/>
                <a:cs typeface="Amatic SC"/>
                <a:sym typeface="Amatic SC"/>
              </a:rPr>
              <a:t>of food and water. They managed to send 60 </a:t>
            </a:r>
            <a:r>
              <a:rPr lang="en" sz="2000" dirty="0" smtClean="0">
                <a:solidFill>
                  <a:srgbClr val="FFFFFF"/>
                </a:solidFill>
                <a:latin typeface="Amatic SC"/>
                <a:ea typeface="Amatic SC"/>
                <a:cs typeface="Amatic SC"/>
                <a:sym typeface="Amatic SC"/>
              </a:rPr>
              <a:t>tons</a:t>
            </a:r>
            <a:endParaRPr sz="20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000" dirty="0">
                <a:solidFill>
                  <a:srgbClr val="FFFFFF"/>
                </a:solidFill>
                <a:latin typeface="Amatic SC"/>
                <a:ea typeface="Amatic SC"/>
                <a:cs typeface="Amatic SC"/>
                <a:sym typeface="Amatic SC"/>
              </a:rPr>
              <a:t>Turkish airlines also helped by covering the cost for their flight to somalia </a:t>
            </a:r>
            <a:endParaRPr sz="20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000" dirty="0">
                <a:solidFill>
                  <a:srgbClr val="FFFFFF"/>
                </a:solidFill>
                <a:latin typeface="Amatic SC"/>
                <a:ea typeface="Amatic SC"/>
                <a:cs typeface="Amatic SC"/>
                <a:sym typeface="Amatic SC"/>
              </a:rPr>
              <a:t>They managed to reach their goal of $2.7 million dollars </a:t>
            </a:r>
            <a:endParaRPr sz="2000" dirty="0">
              <a:solidFill>
                <a:srgbClr val="FFFFFF"/>
              </a:solidFill>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4"/>
        <p:cNvGrpSpPr/>
        <p:nvPr/>
      </p:nvGrpSpPr>
      <p:grpSpPr>
        <a:xfrm>
          <a:off x="0" y="0"/>
          <a:ext cx="0" cy="0"/>
          <a:chOff x="0" y="0"/>
          <a:chExt cx="0" cy="0"/>
        </a:xfrm>
      </p:grpSpPr>
      <p:sp>
        <p:nvSpPr>
          <p:cNvPr id="65" name="Google Shape;65;p14"/>
          <p:cNvSpPr txBox="1"/>
          <p:nvPr/>
        </p:nvSpPr>
        <p:spPr>
          <a:xfrm>
            <a:off x="357250" y="334100"/>
            <a:ext cx="8215200" cy="67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Amatic SC"/>
                <a:ea typeface="Amatic SC"/>
                <a:cs typeface="Amatic SC"/>
                <a:sym typeface="Amatic SC"/>
              </a:rPr>
              <a:t>Main points </a:t>
            </a:r>
            <a:endParaRPr sz="3000">
              <a:solidFill>
                <a:srgbClr val="FFFFFF"/>
              </a:solidFill>
              <a:latin typeface="Amatic SC"/>
              <a:ea typeface="Amatic SC"/>
              <a:cs typeface="Amatic SC"/>
              <a:sym typeface="Amatic SC"/>
            </a:endParaRPr>
          </a:p>
        </p:txBody>
      </p:sp>
      <p:sp>
        <p:nvSpPr>
          <p:cNvPr id="66" name="Google Shape;66;p14"/>
          <p:cNvSpPr txBox="1"/>
          <p:nvPr/>
        </p:nvSpPr>
        <p:spPr>
          <a:xfrm>
            <a:off x="501225" y="1944650"/>
            <a:ext cx="4070700" cy="2040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 Who is </a:t>
            </a:r>
            <a:r>
              <a:rPr lang="en-US" sz="2400" dirty="0" smtClean="0">
                <a:solidFill>
                  <a:srgbClr val="FFFFFF"/>
                </a:solidFill>
                <a:latin typeface="Amatic SC"/>
                <a:ea typeface="Amatic SC"/>
                <a:cs typeface="Amatic SC"/>
                <a:sym typeface="Amatic SC"/>
              </a:rPr>
              <a:t>Jérôme</a:t>
            </a:r>
            <a:r>
              <a:rPr lang="en" sz="2400" dirty="0" smtClean="0">
                <a:solidFill>
                  <a:srgbClr val="FFFFFF"/>
                </a:solidFill>
                <a:latin typeface="Amatic SC"/>
                <a:ea typeface="Amatic SC"/>
                <a:cs typeface="Amatic SC"/>
                <a:sym typeface="Amatic SC"/>
              </a:rPr>
              <a:t> </a:t>
            </a:r>
            <a:r>
              <a:rPr lang="en-US" sz="2400" dirty="0" smtClean="0">
                <a:solidFill>
                  <a:srgbClr val="FFFFFF"/>
                </a:solidFill>
                <a:latin typeface="Amatic SC"/>
                <a:ea typeface="Amatic SC"/>
                <a:cs typeface="Amatic SC"/>
                <a:sym typeface="Amatic SC"/>
              </a:rPr>
              <a:t>J</a:t>
            </a:r>
            <a:r>
              <a:rPr lang="en" sz="2400" dirty="0" smtClean="0">
                <a:solidFill>
                  <a:srgbClr val="FFFFFF"/>
                </a:solidFill>
                <a:latin typeface="Amatic SC"/>
                <a:ea typeface="Amatic SC"/>
                <a:cs typeface="Amatic SC"/>
                <a:sym typeface="Amatic SC"/>
              </a:rPr>
              <a:t>arre </a:t>
            </a:r>
            <a:r>
              <a:rPr lang="en" sz="2400" dirty="0">
                <a:solidFill>
                  <a:srgbClr val="FFFFFF"/>
                </a:solidFill>
                <a:latin typeface="Amatic SC"/>
                <a:ea typeface="Amatic SC"/>
                <a:cs typeface="Amatic SC"/>
                <a:sym typeface="Amatic SC"/>
              </a:rPr>
              <a:t>?</a:t>
            </a:r>
            <a:endParaRPr sz="2400" dirty="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His startups</a:t>
            </a:r>
            <a:endParaRPr sz="2400" dirty="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another project he has been involved in (liter of light)</a:t>
            </a:r>
            <a:endParaRPr sz="2400" dirty="0">
              <a:solidFill>
                <a:srgbClr val="FFFFFF"/>
              </a:solidFill>
              <a:latin typeface="Amatic SC"/>
              <a:ea typeface="Amatic SC"/>
              <a:cs typeface="Amatic SC"/>
              <a:sym typeface="Amatic SC"/>
            </a:endParaRPr>
          </a:p>
          <a:p>
            <a:pPr marL="0" lvl="0" indent="0" algn="l" rtl="0">
              <a:spcBef>
                <a:spcPts val="0"/>
              </a:spcBef>
              <a:spcAft>
                <a:spcPts val="0"/>
              </a:spcAft>
              <a:buNone/>
            </a:pPr>
            <a:endParaRPr sz="2400" dirty="0">
              <a:solidFill>
                <a:srgbClr val="FFFFFF"/>
              </a:solidFill>
              <a:latin typeface="Amatic SC"/>
              <a:ea typeface="Amatic SC"/>
              <a:cs typeface="Amatic SC"/>
              <a:sym typeface="Amatic SC"/>
            </a:endParaRPr>
          </a:p>
        </p:txBody>
      </p:sp>
      <p:sp>
        <p:nvSpPr>
          <p:cNvPr id="67" name="Google Shape;67;p14"/>
          <p:cNvSpPr txBox="1"/>
          <p:nvPr/>
        </p:nvSpPr>
        <p:spPr>
          <a:xfrm>
            <a:off x="4381525" y="1944650"/>
            <a:ext cx="4476600" cy="1805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What is Love army ?</a:t>
            </a:r>
            <a:endParaRPr sz="240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What difference has #lovearmy made ?</a:t>
            </a:r>
            <a:endParaRPr sz="240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What countries have #lovearmy gone to ?</a:t>
            </a:r>
            <a:endParaRPr sz="240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How can you contribute ? (our class)</a:t>
            </a:r>
            <a:endParaRPr sz="2400">
              <a:solidFill>
                <a:srgbClr val="FFFFFF"/>
              </a:solidFill>
              <a:latin typeface="Amatic SC"/>
              <a:ea typeface="Amatic SC"/>
              <a:cs typeface="Amatic SC"/>
              <a:sym typeface="Amatic SC"/>
            </a:endParaRPr>
          </a:p>
        </p:txBody>
      </p:sp>
      <p:sp>
        <p:nvSpPr>
          <p:cNvPr id="68" name="Google Shape;68;p14"/>
          <p:cNvSpPr txBox="1"/>
          <p:nvPr/>
        </p:nvSpPr>
        <p:spPr>
          <a:xfrm>
            <a:off x="642950" y="1202525"/>
            <a:ext cx="19764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smtClean="0">
                <a:solidFill>
                  <a:srgbClr val="FFFFFF"/>
                </a:solidFill>
                <a:latin typeface="Amatic SC"/>
                <a:ea typeface="Amatic SC"/>
                <a:cs typeface="Amatic SC"/>
                <a:sym typeface="Amatic SC"/>
              </a:rPr>
              <a:t>Jérôme</a:t>
            </a:r>
            <a:r>
              <a:rPr lang="en" sz="3000" dirty="0" smtClean="0">
                <a:solidFill>
                  <a:srgbClr val="FFFFFF"/>
                </a:solidFill>
                <a:latin typeface="Amatic SC"/>
                <a:ea typeface="Amatic SC"/>
                <a:cs typeface="Amatic SC"/>
                <a:sym typeface="Amatic SC"/>
              </a:rPr>
              <a:t> </a:t>
            </a:r>
            <a:r>
              <a:rPr lang="en" sz="3000" dirty="0">
                <a:solidFill>
                  <a:srgbClr val="FFFFFF"/>
                </a:solidFill>
                <a:latin typeface="Amatic SC"/>
                <a:ea typeface="Amatic SC"/>
                <a:cs typeface="Amatic SC"/>
                <a:sym typeface="Amatic SC"/>
              </a:rPr>
              <a:t>jarre </a:t>
            </a:r>
            <a:endParaRPr sz="3000" dirty="0">
              <a:solidFill>
                <a:srgbClr val="FFFFFF"/>
              </a:solidFill>
              <a:latin typeface="Amatic SC"/>
              <a:ea typeface="Amatic SC"/>
              <a:cs typeface="Amatic SC"/>
              <a:sym typeface="Amatic SC"/>
            </a:endParaRPr>
          </a:p>
        </p:txBody>
      </p:sp>
      <p:sp>
        <p:nvSpPr>
          <p:cNvPr id="69" name="Google Shape;69;p14"/>
          <p:cNvSpPr txBox="1"/>
          <p:nvPr/>
        </p:nvSpPr>
        <p:spPr>
          <a:xfrm>
            <a:off x="4571925" y="1220325"/>
            <a:ext cx="19764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Amatic SC"/>
                <a:ea typeface="Amatic SC"/>
                <a:cs typeface="Amatic SC"/>
                <a:sym typeface="Amatic SC"/>
              </a:rPr>
              <a:t>#lovearmy </a:t>
            </a:r>
            <a:endParaRPr sz="3000">
              <a:solidFill>
                <a:srgbClr val="FFFFFF"/>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3"/>
        <p:cNvGrpSpPr/>
        <p:nvPr/>
      </p:nvGrpSpPr>
      <p:grpSpPr>
        <a:xfrm>
          <a:off x="0" y="0"/>
          <a:ext cx="0" cy="0"/>
          <a:chOff x="0" y="0"/>
          <a:chExt cx="0" cy="0"/>
        </a:xfrm>
      </p:grpSpPr>
      <p:pic>
        <p:nvPicPr>
          <p:cNvPr id="174" name="Google Shape;174;p32" descr="Ayudemos a Somalia, hagamos esto posible. Con la ayuda de todos lo lograremos.">
            <a:hlinkClick r:id="rId3"/>
          </p:cNvPr>
          <p:cNvPicPr preferRelativeResize="0"/>
          <p:nvPr/>
        </p:nvPicPr>
        <p:blipFill>
          <a:blip r:embed="rId4">
            <a:alphaModFix/>
          </a:blip>
          <a:stretch>
            <a:fillRect/>
          </a:stretch>
        </p:blipFill>
        <p:spPr>
          <a:xfrm>
            <a:off x="317775" y="1048175"/>
            <a:ext cx="4040875" cy="3238075"/>
          </a:xfrm>
          <a:prstGeom prst="rect">
            <a:avLst/>
          </a:prstGeom>
          <a:noFill/>
          <a:ln>
            <a:noFill/>
          </a:ln>
        </p:spPr>
      </p:pic>
      <p:sp>
        <p:nvSpPr>
          <p:cNvPr id="175" name="Google Shape;175;p32"/>
          <p:cNvSpPr txBox="1"/>
          <p:nvPr/>
        </p:nvSpPr>
        <p:spPr>
          <a:xfrm>
            <a:off x="1940725" y="238125"/>
            <a:ext cx="4857900" cy="39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Amatic SC"/>
                <a:ea typeface="Amatic SC"/>
                <a:cs typeface="Amatic SC"/>
                <a:sym typeface="Amatic SC"/>
              </a:rPr>
              <a:t>#turkishairlineshelpsomalia</a:t>
            </a:r>
            <a:endParaRPr sz="3000">
              <a:solidFill>
                <a:srgbClr val="FFFFFF"/>
              </a:solidFill>
              <a:latin typeface="Amatic SC"/>
              <a:ea typeface="Amatic SC"/>
              <a:cs typeface="Amatic SC"/>
              <a:sym typeface="Amatic SC"/>
            </a:endParaRPr>
          </a:p>
        </p:txBody>
      </p:sp>
      <p:pic>
        <p:nvPicPr>
          <p:cNvPr id="176" name="Google Shape;176;p32" descr="Celebrities are calling on Turkish Airlines to bring Somalia food and water as the company is the only one to fly to the famine-struck country. And the airline has responded. &#10;&#10;Subscribe: https://www.youtube.com/channel/UC7fWeaHhqgM4Ry-RMpM2YYw?sub_confirmation=1&#10;&#10;Livestream: https://www.youtube.com/c/trtworld/live&#10;&#10;Facebook: https://www.facebook.com/TRTWorld&#10;&#10;Twitter: https://twitter.com/TRTWorld&#10;&#10;Visit our website: http://www.trtworld.com/">
            <a:hlinkClick r:id="rId5"/>
          </p:cNvPr>
          <p:cNvPicPr preferRelativeResize="0"/>
          <p:nvPr/>
        </p:nvPicPr>
        <p:blipFill>
          <a:blip r:embed="rId6">
            <a:alphaModFix/>
          </a:blip>
          <a:stretch>
            <a:fillRect/>
          </a:stretch>
        </p:blipFill>
        <p:spPr>
          <a:xfrm>
            <a:off x="4567150" y="1044825"/>
            <a:ext cx="4326374" cy="32447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1C232"/>
        </a:solidFill>
        <a:effectLst/>
      </p:bgPr>
    </p:bg>
    <p:spTree>
      <p:nvGrpSpPr>
        <p:cNvPr id="1" name="Shape 180"/>
        <p:cNvGrpSpPr/>
        <p:nvPr/>
      </p:nvGrpSpPr>
      <p:grpSpPr>
        <a:xfrm>
          <a:off x="0" y="0"/>
          <a:ext cx="0" cy="0"/>
          <a:chOff x="0" y="0"/>
          <a:chExt cx="0" cy="0"/>
        </a:xfrm>
      </p:grpSpPr>
      <p:pic>
        <p:nvPicPr>
          <p:cNvPr id="181" name="Google Shape;181;p33"/>
          <p:cNvPicPr preferRelativeResize="0"/>
          <p:nvPr/>
        </p:nvPicPr>
        <p:blipFill>
          <a:blip r:embed="rId3">
            <a:alphaModFix/>
          </a:blip>
          <a:stretch>
            <a:fillRect/>
          </a:stretch>
        </p:blipFill>
        <p:spPr>
          <a:xfrm>
            <a:off x="785800" y="0"/>
            <a:ext cx="2586050" cy="2586050"/>
          </a:xfrm>
          <a:prstGeom prst="rect">
            <a:avLst/>
          </a:prstGeom>
          <a:noFill/>
          <a:ln>
            <a:noFill/>
          </a:ln>
        </p:spPr>
      </p:pic>
      <p:pic>
        <p:nvPicPr>
          <p:cNvPr id="182" name="Google Shape;182;p33"/>
          <p:cNvPicPr preferRelativeResize="0"/>
          <p:nvPr/>
        </p:nvPicPr>
        <p:blipFill>
          <a:blip r:embed="rId4">
            <a:alphaModFix/>
          </a:blip>
          <a:stretch>
            <a:fillRect/>
          </a:stretch>
        </p:blipFill>
        <p:spPr>
          <a:xfrm>
            <a:off x="3371850" y="-22850"/>
            <a:ext cx="2586050" cy="2586050"/>
          </a:xfrm>
          <a:prstGeom prst="rect">
            <a:avLst/>
          </a:prstGeom>
          <a:noFill/>
          <a:ln>
            <a:noFill/>
          </a:ln>
        </p:spPr>
      </p:pic>
      <p:pic>
        <p:nvPicPr>
          <p:cNvPr id="183" name="Google Shape;183;p33"/>
          <p:cNvPicPr preferRelativeResize="0"/>
          <p:nvPr/>
        </p:nvPicPr>
        <p:blipFill>
          <a:blip r:embed="rId5">
            <a:alphaModFix/>
          </a:blip>
          <a:stretch>
            <a:fillRect/>
          </a:stretch>
        </p:blipFill>
        <p:spPr>
          <a:xfrm>
            <a:off x="785813" y="2586062"/>
            <a:ext cx="2586026" cy="2586026"/>
          </a:xfrm>
          <a:prstGeom prst="rect">
            <a:avLst/>
          </a:prstGeom>
          <a:noFill/>
          <a:ln>
            <a:noFill/>
          </a:ln>
        </p:spPr>
      </p:pic>
      <p:pic>
        <p:nvPicPr>
          <p:cNvPr id="184" name="Google Shape;184;p33"/>
          <p:cNvPicPr preferRelativeResize="0"/>
          <p:nvPr/>
        </p:nvPicPr>
        <p:blipFill>
          <a:blip r:embed="rId6">
            <a:alphaModFix/>
          </a:blip>
          <a:stretch>
            <a:fillRect/>
          </a:stretch>
        </p:blipFill>
        <p:spPr>
          <a:xfrm>
            <a:off x="5875900" y="2563175"/>
            <a:ext cx="2586050" cy="2586050"/>
          </a:xfrm>
          <a:prstGeom prst="rect">
            <a:avLst/>
          </a:prstGeom>
          <a:noFill/>
          <a:ln>
            <a:noFill/>
          </a:ln>
        </p:spPr>
      </p:pic>
      <p:pic>
        <p:nvPicPr>
          <p:cNvPr id="185" name="Google Shape;185;p33"/>
          <p:cNvPicPr preferRelativeResize="0"/>
          <p:nvPr/>
        </p:nvPicPr>
        <p:blipFill>
          <a:blip r:embed="rId7">
            <a:alphaModFix/>
          </a:blip>
          <a:stretch>
            <a:fillRect/>
          </a:stretch>
        </p:blipFill>
        <p:spPr>
          <a:xfrm>
            <a:off x="5898375" y="-22850"/>
            <a:ext cx="2541094" cy="2586026"/>
          </a:xfrm>
          <a:prstGeom prst="rect">
            <a:avLst/>
          </a:prstGeom>
          <a:noFill/>
          <a:ln>
            <a:noFill/>
          </a:ln>
        </p:spPr>
      </p:pic>
      <p:sp>
        <p:nvSpPr>
          <p:cNvPr id="186" name="Google Shape;186;p33"/>
          <p:cNvSpPr txBox="1"/>
          <p:nvPr/>
        </p:nvSpPr>
        <p:spPr>
          <a:xfrm>
            <a:off x="3807900" y="3097500"/>
            <a:ext cx="1528200" cy="151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Amatic SC"/>
                <a:ea typeface="Amatic SC"/>
                <a:cs typeface="Amatic SC"/>
                <a:sym typeface="Amatic SC"/>
              </a:rPr>
              <a:t>Pictures for love army somalia</a:t>
            </a:r>
            <a:endParaRPr sz="3000">
              <a:solidFill>
                <a:srgbClr val="FFFFFF"/>
              </a:solidFill>
              <a:latin typeface="Amatic SC"/>
              <a:ea typeface="Amatic SC"/>
              <a:cs typeface="Amatic SC"/>
              <a:sym typeface="Amatic S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Love army rohingya - </a:t>
            </a:r>
            <a:r>
              <a:rPr lang="en" u="sng">
                <a:solidFill>
                  <a:srgbClr val="FFFFFF"/>
                </a:solidFill>
                <a:latin typeface="Amatic SC"/>
                <a:ea typeface="Amatic SC"/>
                <a:cs typeface="Amatic SC"/>
                <a:sym typeface="Amatic SC"/>
                <a:hlinkClick r:id="rId3"/>
              </a:rPr>
              <a:t>https://www.gofundme.com/love-army-for-rohingya</a:t>
            </a:r>
            <a:r>
              <a:rPr lang="en">
                <a:solidFill>
                  <a:srgbClr val="FFFFFF"/>
                </a:solidFill>
                <a:latin typeface="Amatic SC"/>
                <a:ea typeface="Amatic SC"/>
                <a:cs typeface="Amatic SC"/>
                <a:sym typeface="Amatic SC"/>
              </a:rPr>
              <a:t> </a:t>
            </a:r>
            <a:endParaRPr>
              <a:solidFill>
                <a:srgbClr val="FFFFFF"/>
              </a:solidFill>
              <a:latin typeface="Amatic SC"/>
              <a:ea typeface="Amatic SC"/>
              <a:cs typeface="Amatic SC"/>
              <a:sym typeface="Amatic SC"/>
            </a:endParaRPr>
          </a:p>
        </p:txBody>
      </p:sp>
      <p:sp>
        <p:nvSpPr>
          <p:cNvPr id="192" name="Google Shape;19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Love army rohingya started in nov 2017</a:t>
            </a:r>
            <a:endParaRPr sz="240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They have yet to reach their goal of $2.5 Million  </a:t>
            </a:r>
            <a:endParaRPr sz="240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Why the rohingyas? Genocide </a:t>
            </a:r>
            <a:endParaRPr sz="240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“Rohingyas are often called the most persecuted minority in the world, unable to claim citizenship in a country that refuses to recognize them. The atrocities inflicted on the Rohingyas at the hands of the Myanmar government are staggering. Over the past week,  Amnesty International and the international news media have reported stories of beatings, villages set on fire, rape, and murder.” </a:t>
            </a:r>
            <a:endParaRPr sz="2400">
              <a:solidFill>
                <a:srgbClr val="FFFFFF"/>
              </a:solidFill>
              <a:latin typeface="Amatic SC"/>
              <a:ea typeface="Amatic SC"/>
              <a:cs typeface="Amatic SC"/>
              <a:sym typeface="Amatic SC"/>
            </a:endParaRPr>
          </a:p>
          <a:p>
            <a:pPr marL="0" lvl="0" indent="0" algn="l" rtl="0">
              <a:spcBef>
                <a:spcPts val="1600"/>
              </a:spcBef>
              <a:spcAft>
                <a:spcPts val="0"/>
              </a:spcAft>
              <a:buNone/>
            </a:pPr>
            <a:endParaRPr sz="2400">
              <a:solidFill>
                <a:srgbClr val="FFFFFF"/>
              </a:solidFill>
              <a:latin typeface="Amatic SC"/>
              <a:ea typeface="Amatic SC"/>
              <a:cs typeface="Amatic SC"/>
              <a:sym typeface="Amatic SC"/>
            </a:endParaRPr>
          </a:p>
          <a:p>
            <a:pPr marL="914400" lvl="1" indent="-381000" algn="l" rtl="0">
              <a:spcBef>
                <a:spcPts val="1600"/>
              </a:spcBef>
              <a:spcAft>
                <a:spcPts val="0"/>
              </a:spcAft>
              <a:buClr>
                <a:srgbClr val="FFFFFF"/>
              </a:buClr>
              <a:buSzPts val="2400"/>
              <a:buFont typeface="Amatic SC"/>
              <a:buChar char="○"/>
            </a:pPr>
            <a:endParaRPr sz="2400">
              <a:solidFill>
                <a:srgbClr val="FFFFFF"/>
              </a:solidFill>
              <a:latin typeface="Amatic SC"/>
              <a:ea typeface="Amatic SC"/>
              <a:cs typeface="Amatic SC"/>
              <a:sym typeface="Amatic S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matic SC"/>
                <a:ea typeface="Amatic SC"/>
                <a:cs typeface="Amatic SC"/>
                <a:sym typeface="Amatic SC"/>
              </a:rPr>
              <a:t>Love army </a:t>
            </a:r>
            <a:r>
              <a:rPr lang="en-US" dirty="0" smtClean="0">
                <a:latin typeface="Amatic SC"/>
                <a:ea typeface="Amatic SC"/>
                <a:cs typeface="Amatic SC"/>
                <a:sym typeface="Amatic SC"/>
              </a:rPr>
              <a:t>R</a:t>
            </a:r>
            <a:r>
              <a:rPr lang="en" dirty="0" smtClean="0">
                <a:latin typeface="Amatic SC"/>
                <a:ea typeface="Amatic SC"/>
                <a:cs typeface="Amatic SC"/>
                <a:sym typeface="Amatic SC"/>
              </a:rPr>
              <a:t>ohingya </a:t>
            </a:r>
            <a:r>
              <a:rPr lang="en" dirty="0">
                <a:latin typeface="Amatic SC"/>
                <a:ea typeface="Amatic SC"/>
                <a:cs typeface="Amatic SC"/>
                <a:sym typeface="Amatic SC"/>
              </a:rPr>
              <a:t>cont. 	</a:t>
            </a:r>
            <a:endParaRPr dirty="0">
              <a:latin typeface="Amatic SC"/>
              <a:ea typeface="Amatic SC"/>
              <a:cs typeface="Amatic SC"/>
              <a:sym typeface="Amatic SC"/>
            </a:endParaRPr>
          </a:p>
        </p:txBody>
      </p:sp>
      <p:sp>
        <p:nvSpPr>
          <p:cNvPr id="198" name="Google Shape;19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Amatic SC"/>
                <a:ea typeface="Amatic SC"/>
                <a:cs typeface="Amatic SC"/>
                <a:sym typeface="Amatic SC"/>
              </a:rPr>
              <a:t>Around 900,000 </a:t>
            </a:r>
            <a:r>
              <a:rPr lang="en-US" sz="2000" dirty="0" smtClean="0">
                <a:solidFill>
                  <a:srgbClr val="FFFFFF"/>
                </a:solidFill>
                <a:latin typeface="Amatic SC"/>
                <a:ea typeface="Amatic SC"/>
                <a:cs typeface="Amatic SC"/>
                <a:sym typeface="Amatic SC"/>
              </a:rPr>
              <a:t>R</a:t>
            </a:r>
            <a:r>
              <a:rPr lang="en" sz="2000" dirty="0" smtClean="0">
                <a:solidFill>
                  <a:srgbClr val="FFFFFF"/>
                </a:solidFill>
                <a:latin typeface="Amatic SC"/>
                <a:ea typeface="Amatic SC"/>
                <a:cs typeface="Amatic SC"/>
                <a:sym typeface="Amatic SC"/>
              </a:rPr>
              <a:t>ohingyas </a:t>
            </a:r>
            <a:r>
              <a:rPr lang="en" sz="2000" dirty="0">
                <a:solidFill>
                  <a:srgbClr val="FFFFFF"/>
                </a:solidFill>
                <a:latin typeface="Amatic SC"/>
                <a:ea typeface="Amatic SC"/>
                <a:cs typeface="Amatic SC"/>
                <a:sym typeface="Amatic SC"/>
              </a:rPr>
              <a:t>are refugees in bangladesh currently </a:t>
            </a:r>
            <a:endParaRPr sz="2000" dirty="0">
              <a:solidFill>
                <a:srgbClr val="FFFFFF"/>
              </a:solidFill>
              <a:latin typeface="Amatic SC"/>
              <a:ea typeface="Amatic SC"/>
              <a:cs typeface="Amatic SC"/>
              <a:sym typeface="Amatic SC"/>
            </a:endParaRPr>
          </a:p>
          <a:p>
            <a:pPr marL="457200" lvl="0" indent="-381000" algn="l" rtl="0">
              <a:spcBef>
                <a:spcPts val="1600"/>
              </a:spcBef>
              <a:spcAft>
                <a:spcPts val="0"/>
              </a:spcAft>
              <a:buClr>
                <a:srgbClr val="FFFFFF"/>
              </a:buClr>
              <a:buSzPts val="2400"/>
              <a:buFont typeface="Amatic SC"/>
              <a:buChar char="●"/>
            </a:pPr>
            <a:r>
              <a:rPr lang="en" sz="2000" dirty="0">
                <a:solidFill>
                  <a:srgbClr val="FFFFFF"/>
                </a:solidFill>
                <a:latin typeface="Amatic SC"/>
                <a:ea typeface="Amatic SC"/>
                <a:cs typeface="Amatic SC"/>
                <a:sym typeface="Amatic SC"/>
              </a:rPr>
              <a:t>What is love army doing to help?</a:t>
            </a:r>
            <a:endParaRPr sz="20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000" dirty="0">
                <a:solidFill>
                  <a:srgbClr val="FFFFFF"/>
                </a:solidFill>
                <a:latin typeface="Amatic SC"/>
                <a:ea typeface="Amatic SC"/>
                <a:cs typeface="Amatic SC"/>
                <a:sym typeface="Amatic SC"/>
              </a:rPr>
              <a:t>Providing food, clean water and other supplies </a:t>
            </a:r>
            <a:endParaRPr sz="20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000" dirty="0">
                <a:solidFill>
                  <a:srgbClr val="FFFFFF"/>
                </a:solidFill>
                <a:latin typeface="Amatic SC"/>
                <a:ea typeface="Amatic SC"/>
                <a:cs typeface="Amatic SC"/>
                <a:sym typeface="Amatic SC"/>
              </a:rPr>
              <a:t>Love army employed rohingyas at the camp</a:t>
            </a:r>
            <a:endParaRPr sz="2000" dirty="0">
              <a:solidFill>
                <a:srgbClr val="FFFFFF"/>
              </a:solidFill>
              <a:latin typeface="Amatic SC"/>
              <a:ea typeface="Amatic SC"/>
              <a:cs typeface="Amatic SC"/>
              <a:sym typeface="Amatic SC"/>
            </a:endParaRPr>
          </a:p>
          <a:p>
            <a:pPr marL="1371600" lvl="2" indent="-381000" algn="l" rtl="0">
              <a:spcBef>
                <a:spcPts val="0"/>
              </a:spcBef>
              <a:spcAft>
                <a:spcPts val="0"/>
              </a:spcAft>
              <a:buClr>
                <a:srgbClr val="FFFFFF"/>
              </a:buClr>
              <a:buSzPts val="2400"/>
              <a:buFont typeface="Amatic SC"/>
              <a:buChar char="■"/>
            </a:pPr>
            <a:r>
              <a:rPr lang="en" sz="2000" dirty="0">
                <a:solidFill>
                  <a:srgbClr val="FFFFFF"/>
                </a:solidFill>
                <a:latin typeface="Amatic SC"/>
                <a:ea typeface="Amatic SC"/>
                <a:cs typeface="Amatic SC"/>
                <a:sym typeface="Amatic SC"/>
              </a:rPr>
              <a:t>“We hired 3,000 people in this camp for cleaning, construction, teaching, doctors etc but this was a turning point because they had so many ideas it inspired us and they were so proud to work.“ - </a:t>
            </a:r>
            <a:r>
              <a:rPr lang="en-US" sz="2000" dirty="0" smtClean="0">
                <a:solidFill>
                  <a:srgbClr val="FFFFFF"/>
                </a:solidFill>
                <a:latin typeface="Amatic SC"/>
                <a:ea typeface="Amatic SC"/>
                <a:cs typeface="Amatic SC"/>
                <a:sym typeface="Amatic SC"/>
              </a:rPr>
              <a:t>Jérôme</a:t>
            </a:r>
            <a:r>
              <a:rPr lang="en" sz="2000" dirty="0" smtClean="0">
                <a:solidFill>
                  <a:srgbClr val="FFFFFF"/>
                </a:solidFill>
                <a:latin typeface="Amatic SC"/>
                <a:ea typeface="Amatic SC"/>
                <a:cs typeface="Amatic SC"/>
                <a:sym typeface="Amatic SC"/>
              </a:rPr>
              <a:t> </a:t>
            </a:r>
            <a:r>
              <a:rPr lang="en" sz="2000" dirty="0">
                <a:solidFill>
                  <a:srgbClr val="FFFFFF"/>
                </a:solidFill>
                <a:latin typeface="Amatic SC"/>
                <a:ea typeface="Amatic SC"/>
                <a:cs typeface="Amatic SC"/>
                <a:sym typeface="Amatic SC"/>
              </a:rPr>
              <a:t>Jarre</a:t>
            </a:r>
            <a:endParaRPr sz="2000" dirty="0">
              <a:solidFill>
                <a:srgbClr val="FFFFFF"/>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2"/>
        <p:cNvGrpSpPr/>
        <p:nvPr/>
      </p:nvGrpSpPr>
      <p:grpSpPr>
        <a:xfrm>
          <a:off x="0" y="0"/>
          <a:ext cx="0" cy="0"/>
          <a:chOff x="0" y="0"/>
          <a:chExt cx="0" cy="0"/>
        </a:xfrm>
      </p:grpSpPr>
      <p:pic>
        <p:nvPicPr>
          <p:cNvPr id="203" name="Google Shape;203;p36"/>
          <p:cNvPicPr preferRelativeResize="0"/>
          <p:nvPr/>
        </p:nvPicPr>
        <p:blipFill>
          <a:blip r:embed="rId3">
            <a:alphaModFix/>
          </a:blip>
          <a:stretch>
            <a:fillRect/>
          </a:stretch>
        </p:blipFill>
        <p:spPr>
          <a:xfrm>
            <a:off x="753425" y="0"/>
            <a:ext cx="2559125" cy="2559125"/>
          </a:xfrm>
          <a:prstGeom prst="rect">
            <a:avLst/>
          </a:prstGeom>
          <a:noFill/>
          <a:ln>
            <a:noFill/>
          </a:ln>
        </p:spPr>
      </p:pic>
      <p:pic>
        <p:nvPicPr>
          <p:cNvPr id="204" name="Google Shape;204;p36"/>
          <p:cNvPicPr preferRelativeResize="0"/>
          <p:nvPr/>
        </p:nvPicPr>
        <p:blipFill>
          <a:blip r:embed="rId4">
            <a:alphaModFix/>
          </a:blip>
          <a:stretch>
            <a:fillRect/>
          </a:stretch>
        </p:blipFill>
        <p:spPr>
          <a:xfrm>
            <a:off x="3292438" y="0"/>
            <a:ext cx="2559125" cy="2559125"/>
          </a:xfrm>
          <a:prstGeom prst="rect">
            <a:avLst/>
          </a:prstGeom>
          <a:noFill/>
          <a:ln>
            <a:noFill/>
          </a:ln>
        </p:spPr>
      </p:pic>
      <p:pic>
        <p:nvPicPr>
          <p:cNvPr id="205" name="Google Shape;205;p36"/>
          <p:cNvPicPr preferRelativeResize="0"/>
          <p:nvPr/>
        </p:nvPicPr>
        <p:blipFill>
          <a:blip r:embed="rId5">
            <a:alphaModFix/>
          </a:blip>
          <a:stretch>
            <a:fillRect/>
          </a:stretch>
        </p:blipFill>
        <p:spPr>
          <a:xfrm>
            <a:off x="5851575" y="2559125"/>
            <a:ext cx="2559101" cy="2559099"/>
          </a:xfrm>
          <a:prstGeom prst="rect">
            <a:avLst/>
          </a:prstGeom>
          <a:noFill/>
          <a:ln>
            <a:noFill/>
          </a:ln>
        </p:spPr>
      </p:pic>
      <p:pic>
        <p:nvPicPr>
          <p:cNvPr id="206" name="Google Shape;206;p36"/>
          <p:cNvPicPr preferRelativeResize="0"/>
          <p:nvPr/>
        </p:nvPicPr>
        <p:blipFill>
          <a:blip r:embed="rId6">
            <a:alphaModFix/>
          </a:blip>
          <a:stretch>
            <a:fillRect/>
          </a:stretch>
        </p:blipFill>
        <p:spPr>
          <a:xfrm>
            <a:off x="5851575" y="25"/>
            <a:ext cx="2559101" cy="2559101"/>
          </a:xfrm>
          <a:prstGeom prst="rect">
            <a:avLst/>
          </a:prstGeom>
          <a:noFill/>
          <a:ln>
            <a:noFill/>
          </a:ln>
        </p:spPr>
      </p:pic>
      <p:pic>
        <p:nvPicPr>
          <p:cNvPr id="207" name="Google Shape;207;p36"/>
          <p:cNvPicPr preferRelativeResize="0"/>
          <p:nvPr/>
        </p:nvPicPr>
        <p:blipFill>
          <a:blip r:embed="rId7">
            <a:alphaModFix/>
          </a:blip>
          <a:stretch>
            <a:fillRect/>
          </a:stretch>
        </p:blipFill>
        <p:spPr>
          <a:xfrm>
            <a:off x="728175" y="2559125"/>
            <a:ext cx="2584350" cy="2584374"/>
          </a:xfrm>
          <a:prstGeom prst="rect">
            <a:avLst/>
          </a:prstGeom>
          <a:noFill/>
          <a:ln>
            <a:noFill/>
          </a:ln>
        </p:spPr>
      </p:pic>
      <p:sp>
        <p:nvSpPr>
          <p:cNvPr id="208" name="Google Shape;208;p36"/>
          <p:cNvSpPr txBox="1"/>
          <p:nvPr/>
        </p:nvSpPr>
        <p:spPr>
          <a:xfrm>
            <a:off x="3604500" y="3051063"/>
            <a:ext cx="1935000" cy="16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Amatic SC"/>
                <a:ea typeface="Amatic SC"/>
                <a:cs typeface="Amatic SC"/>
                <a:sym typeface="Amatic SC"/>
              </a:rPr>
              <a:t>Pictures for love army rohingya </a:t>
            </a:r>
            <a:endParaRPr sz="3000">
              <a:solidFill>
                <a:srgbClr val="FFFFFF"/>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matic SC"/>
                <a:ea typeface="Amatic SC"/>
                <a:cs typeface="Amatic SC"/>
                <a:sym typeface="Amatic SC"/>
              </a:rPr>
              <a:t>Love army </a:t>
            </a:r>
            <a:r>
              <a:rPr lang="en-US" dirty="0" smtClean="0">
                <a:latin typeface="Amatic SC"/>
                <a:ea typeface="Amatic SC"/>
                <a:cs typeface="Amatic SC"/>
                <a:sym typeface="Amatic SC"/>
              </a:rPr>
              <a:t>M</a:t>
            </a:r>
            <a:r>
              <a:rPr lang="en" dirty="0" smtClean="0">
                <a:latin typeface="Amatic SC"/>
                <a:ea typeface="Amatic SC"/>
                <a:cs typeface="Amatic SC"/>
                <a:sym typeface="Amatic SC"/>
              </a:rPr>
              <a:t>exico </a:t>
            </a:r>
            <a:endParaRPr dirty="0">
              <a:latin typeface="Amatic SC"/>
              <a:ea typeface="Amatic SC"/>
              <a:cs typeface="Amatic SC"/>
              <a:sym typeface="Amatic SC"/>
            </a:endParaRPr>
          </a:p>
        </p:txBody>
      </p:sp>
      <p:sp>
        <p:nvSpPr>
          <p:cNvPr id="214" name="Google Shape;214;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Amatic SC"/>
                <a:ea typeface="Amatic SC"/>
                <a:cs typeface="Amatic SC"/>
                <a:sym typeface="Amatic SC"/>
              </a:rPr>
              <a:t>Juanpa zurita, on behalf of Love army also started a mexico earthquake relief.</a:t>
            </a:r>
            <a:endParaRPr sz="2400">
              <a:solidFill>
                <a:srgbClr val="FFFFFF"/>
              </a:solidFill>
              <a:latin typeface="Amatic SC"/>
              <a:ea typeface="Amatic SC"/>
              <a:cs typeface="Amatic SC"/>
              <a:sym typeface="Amatic SC"/>
            </a:endParaRPr>
          </a:p>
          <a:p>
            <a:pPr marL="457200" lvl="0" indent="-381000" algn="l" rtl="0">
              <a:spcBef>
                <a:spcPts val="1600"/>
              </a:spcBef>
              <a:spcAft>
                <a:spcPts val="0"/>
              </a:spcAft>
              <a:buClr>
                <a:srgbClr val="FFFFFF"/>
              </a:buClr>
              <a:buSzPts val="2400"/>
              <a:buFont typeface="Amatic SC"/>
              <a:buChar char="●"/>
            </a:pPr>
            <a:r>
              <a:rPr lang="en" sz="2400">
                <a:solidFill>
                  <a:srgbClr val="FFFFFF"/>
                </a:solidFill>
                <a:latin typeface="Amatic SC"/>
                <a:ea typeface="Amatic SC"/>
                <a:cs typeface="Amatic SC"/>
                <a:sym typeface="Amatic SC"/>
              </a:rPr>
              <a:t>They reached their goal of $1 million which they used to contribute to the efforts already being made</a:t>
            </a:r>
            <a:endParaRPr sz="2400">
              <a:solidFill>
                <a:srgbClr val="FFFFFF"/>
              </a:solidFill>
              <a:latin typeface="Amatic SC"/>
              <a:ea typeface="Amatic SC"/>
              <a:cs typeface="Amatic SC"/>
              <a:sym typeface="Amatic SC"/>
            </a:endParaRPr>
          </a:p>
          <a:p>
            <a:pPr marL="0" lvl="0" indent="0" algn="l" rtl="0">
              <a:spcBef>
                <a:spcPts val="1600"/>
              </a:spcBef>
              <a:spcAft>
                <a:spcPts val="1600"/>
              </a:spcAft>
              <a:buNone/>
            </a:pPr>
            <a:endParaRPr sz="2400">
              <a:solidFill>
                <a:srgbClr val="FFFFFF"/>
              </a:solidFill>
              <a:latin typeface="Amatic SC"/>
              <a:ea typeface="Amatic SC"/>
              <a:cs typeface="Amatic SC"/>
              <a:sym typeface="Amatic SC"/>
            </a:endParaRPr>
          </a:p>
        </p:txBody>
      </p:sp>
      <p:pic>
        <p:nvPicPr>
          <p:cNvPr id="215" name="Google Shape;215;p37"/>
          <p:cNvPicPr preferRelativeResize="0"/>
          <p:nvPr/>
        </p:nvPicPr>
        <p:blipFill rotWithShape="1">
          <a:blip r:embed="rId3">
            <a:alphaModFix/>
          </a:blip>
          <a:srcRect l="1480" t="4589" r="-1480" b="-4589"/>
          <a:stretch/>
        </p:blipFill>
        <p:spPr>
          <a:xfrm>
            <a:off x="2452813" y="2483075"/>
            <a:ext cx="4367370" cy="24566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11700" y="396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What comes next?</a:t>
            </a:r>
            <a:endParaRPr>
              <a:latin typeface="Amatic SC"/>
              <a:ea typeface="Amatic SC"/>
              <a:cs typeface="Amatic SC"/>
              <a:sym typeface="Amatic SC"/>
            </a:endParaRPr>
          </a:p>
        </p:txBody>
      </p:sp>
      <p:sp>
        <p:nvSpPr>
          <p:cNvPr id="221" name="Google Shape;221;p38"/>
          <p:cNvSpPr txBox="1">
            <a:spLocks noGrp="1"/>
          </p:cNvSpPr>
          <p:nvPr>
            <p:ph type="body" idx="1"/>
          </p:nvPr>
        </p:nvSpPr>
        <p:spPr>
          <a:xfrm>
            <a:off x="311700" y="9693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latin typeface="Amatic SC"/>
                <a:ea typeface="Amatic SC"/>
                <a:cs typeface="Amatic SC"/>
                <a:sym typeface="Amatic SC"/>
              </a:rPr>
              <a:t>Of course food and clean water can go a long way but what comes next? What happens when it runs out again?</a:t>
            </a:r>
            <a:endParaRPr sz="2400" dirty="0" smtClean="0">
              <a:solidFill>
                <a:srgbClr val="FFFFFF"/>
              </a:solidFill>
              <a:latin typeface="Amatic SC"/>
              <a:ea typeface="Amatic SC"/>
              <a:cs typeface="Amatic SC"/>
              <a:sym typeface="Amatic SC"/>
            </a:endParaRPr>
          </a:p>
          <a:p>
            <a:pPr marL="0" lvl="0" indent="0" algn="l" rtl="0">
              <a:spcBef>
                <a:spcPts val="1600"/>
              </a:spcBef>
              <a:spcAft>
                <a:spcPts val="0"/>
              </a:spcAft>
              <a:buNone/>
            </a:pPr>
            <a:r>
              <a:rPr lang="en-US" sz="2400" dirty="0" smtClean="0">
                <a:solidFill>
                  <a:srgbClr val="FFFFFF"/>
                </a:solidFill>
                <a:latin typeface="Amatic SC"/>
                <a:ea typeface="Amatic SC"/>
                <a:cs typeface="Amatic SC"/>
                <a:sym typeface="Amatic SC"/>
              </a:rPr>
              <a:t>Jérôme</a:t>
            </a:r>
            <a:r>
              <a:rPr lang="en" sz="2400" dirty="0" smtClean="0">
                <a:solidFill>
                  <a:srgbClr val="FFFFFF"/>
                </a:solidFill>
                <a:latin typeface="Amatic SC"/>
                <a:ea typeface="Amatic SC"/>
                <a:cs typeface="Amatic SC"/>
                <a:sym typeface="Amatic SC"/>
              </a:rPr>
              <a:t> </a:t>
            </a:r>
            <a:r>
              <a:rPr lang="en" sz="2400" dirty="0">
                <a:solidFill>
                  <a:srgbClr val="FFFFFF"/>
                </a:solidFill>
                <a:latin typeface="Amatic SC"/>
                <a:ea typeface="Amatic SC"/>
                <a:cs typeface="Amatic SC"/>
                <a:sym typeface="Amatic SC"/>
              </a:rPr>
              <a:t>jarre says “You can give money to the families in Somalia and they will start their own business, they will buy animals, they will buy goats and that is more empowering and the money is in this way injected in the Somali ecosystem vs. if you buy rice in another country or food in another country. It is not helping Somalia that much in the long run.” </a:t>
            </a:r>
            <a:endParaRPr sz="2400" dirty="0">
              <a:solidFill>
                <a:srgbClr val="FFFFFF"/>
              </a:solidFill>
              <a:latin typeface="Amatic SC"/>
              <a:ea typeface="Amatic SC"/>
              <a:cs typeface="Amatic SC"/>
              <a:sym typeface="Amatic SC"/>
            </a:endParaRPr>
          </a:p>
          <a:p>
            <a:pPr marL="457200" lvl="0" indent="-381000" algn="l" rtl="0">
              <a:spcBef>
                <a:spcPts val="160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Love army is not just providing temporary help they are equipping people with knowledge for the long run</a:t>
            </a:r>
            <a:endParaRPr sz="2400" dirty="0">
              <a:solidFill>
                <a:srgbClr val="FFFFFF"/>
              </a:solidFill>
              <a:latin typeface="Amatic SC"/>
              <a:ea typeface="Amatic SC"/>
              <a:cs typeface="Amatic SC"/>
              <a:sym typeface="Amatic SC"/>
            </a:endParaRPr>
          </a:p>
          <a:p>
            <a:pPr marL="0" lvl="0" indent="0" algn="l" rtl="0">
              <a:spcBef>
                <a:spcPts val="1600"/>
              </a:spcBef>
              <a:spcAft>
                <a:spcPts val="0"/>
              </a:spcAft>
              <a:buNone/>
            </a:pPr>
            <a:endParaRPr sz="2400" dirty="0">
              <a:solidFill>
                <a:srgbClr val="FFFFFF"/>
              </a:solidFill>
              <a:latin typeface="Amatic SC"/>
              <a:ea typeface="Amatic SC"/>
              <a:cs typeface="Amatic SC"/>
              <a:sym typeface="Amatic SC"/>
            </a:endParaRPr>
          </a:p>
          <a:p>
            <a:pPr marL="457200" lvl="0" indent="0" algn="l" rtl="0">
              <a:spcBef>
                <a:spcPts val="1600"/>
              </a:spcBef>
              <a:spcAft>
                <a:spcPts val="1600"/>
              </a:spcAft>
              <a:buNone/>
            </a:pPr>
            <a:endParaRPr sz="2400" dirty="0">
              <a:solidFill>
                <a:srgbClr val="FFFFFF"/>
              </a:solidFill>
              <a:latin typeface="Amatic SC"/>
              <a:ea typeface="Amatic SC"/>
              <a:cs typeface="Amatic SC"/>
              <a:sym typeface="Amatic S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311700" y="332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Amatic SC"/>
                <a:ea typeface="Amatic SC"/>
                <a:cs typeface="Amatic SC"/>
                <a:sym typeface="Amatic SC"/>
              </a:rPr>
              <a:t>Jérôme</a:t>
            </a:r>
            <a:r>
              <a:rPr lang="en" dirty="0" smtClean="0">
                <a:latin typeface="Amatic SC"/>
                <a:ea typeface="Amatic SC"/>
                <a:cs typeface="Amatic SC"/>
                <a:sym typeface="Amatic SC"/>
              </a:rPr>
              <a:t> </a:t>
            </a:r>
            <a:r>
              <a:rPr lang="en" dirty="0">
                <a:latin typeface="Amatic SC"/>
                <a:ea typeface="Amatic SC"/>
                <a:cs typeface="Amatic SC"/>
                <a:sym typeface="Amatic SC"/>
              </a:rPr>
              <a:t>on why he started love army </a:t>
            </a:r>
            <a:endParaRPr dirty="0">
              <a:latin typeface="Amatic SC"/>
              <a:ea typeface="Amatic SC"/>
              <a:cs typeface="Amatic SC"/>
              <a:sym typeface="Amatic SC"/>
            </a:endParaRPr>
          </a:p>
        </p:txBody>
      </p:sp>
      <p:sp>
        <p:nvSpPr>
          <p:cNvPr id="227" name="Google Shape;227;p39"/>
          <p:cNvSpPr txBox="1">
            <a:spLocks noGrp="1"/>
          </p:cNvSpPr>
          <p:nvPr>
            <p:ph type="body" idx="1"/>
          </p:nvPr>
        </p:nvSpPr>
        <p:spPr>
          <a:xfrm>
            <a:off x="311700" y="904850"/>
            <a:ext cx="8520600" cy="3416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FFFFFF"/>
              </a:buClr>
              <a:buSzPts val="2400"/>
              <a:buFont typeface="Amatic SC"/>
              <a:buChar char="●"/>
            </a:pPr>
            <a:r>
              <a:rPr lang="en-US" sz="2000" dirty="0" smtClean="0">
                <a:solidFill>
                  <a:srgbClr val="FFFFFF"/>
                </a:solidFill>
                <a:latin typeface="Amatic SC"/>
                <a:ea typeface="Amatic SC"/>
                <a:cs typeface="Amatic SC"/>
                <a:sym typeface="Amatic SC"/>
              </a:rPr>
              <a:t>Jérôme</a:t>
            </a:r>
            <a:r>
              <a:rPr lang="en" sz="2000" dirty="0" smtClean="0">
                <a:solidFill>
                  <a:srgbClr val="FFFFFF"/>
                </a:solidFill>
                <a:latin typeface="Amatic SC"/>
                <a:ea typeface="Amatic SC"/>
                <a:cs typeface="Amatic SC"/>
                <a:sym typeface="Amatic SC"/>
              </a:rPr>
              <a:t> </a:t>
            </a:r>
            <a:r>
              <a:rPr lang="en" sz="2000" dirty="0">
                <a:solidFill>
                  <a:srgbClr val="FFFFFF"/>
                </a:solidFill>
                <a:latin typeface="Amatic SC"/>
                <a:ea typeface="Amatic SC"/>
                <a:cs typeface="Amatic SC"/>
                <a:sym typeface="Amatic SC"/>
              </a:rPr>
              <a:t>wanted to use his social media influence for a good cause </a:t>
            </a:r>
            <a:endParaRPr sz="2000" dirty="0">
              <a:solidFill>
                <a:srgbClr val="FFFFFF"/>
              </a:solidFill>
              <a:latin typeface="Amatic SC"/>
              <a:ea typeface="Amatic SC"/>
              <a:cs typeface="Amatic SC"/>
              <a:sym typeface="Amatic SC"/>
            </a:endParaRPr>
          </a:p>
          <a:p>
            <a:pPr marL="0" lvl="0" indent="0" algn="l" rtl="0">
              <a:lnSpc>
                <a:spcPct val="100000"/>
              </a:lnSpc>
              <a:spcBef>
                <a:spcPts val="1600"/>
              </a:spcBef>
              <a:spcAft>
                <a:spcPts val="0"/>
              </a:spcAft>
              <a:buNone/>
            </a:pPr>
            <a:r>
              <a:rPr lang="en" sz="2000" dirty="0">
                <a:solidFill>
                  <a:srgbClr val="FFFFFF"/>
                </a:solidFill>
                <a:latin typeface="Amatic SC"/>
                <a:ea typeface="Amatic SC"/>
                <a:cs typeface="Amatic SC"/>
                <a:sym typeface="Amatic SC"/>
              </a:rPr>
              <a:t>“I don’t believe that charities or big humanitarian actions are going to change the world, I believe the world is going to change when each one of us starts doing the small acts because means of small actions will always be bigger than one big action. So if we want the world in peace we need millions of small steps and we need it to all do it together. </a:t>
            </a:r>
            <a:endParaRPr sz="2000" dirty="0">
              <a:solidFill>
                <a:srgbClr val="FFFFFF"/>
              </a:solidFill>
              <a:latin typeface="Amatic SC"/>
              <a:ea typeface="Amatic SC"/>
              <a:cs typeface="Amatic SC"/>
              <a:sym typeface="Amatic SC"/>
            </a:endParaRPr>
          </a:p>
          <a:p>
            <a:pPr marL="0" lvl="0" indent="0" algn="l" rtl="0">
              <a:lnSpc>
                <a:spcPct val="100000"/>
              </a:lnSpc>
              <a:spcBef>
                <a:spcPts val="1600"/>
              </a:spcBef>
              <a:spcAft>
                <a:spcPts val="0"/>
              </a:spcAft>
              <a:buNone/>
            </a:pPr>
            <a:r>
              <a:rPr lang="en" sz="2000" dirty="0">
                <a:solidFill>
                  <a:srgbClr val="FFFFFF"/>
                </a:solidFill>
                <a:latin typeface="Amatic SC"/>
                <a:ea typeface="Amatic SC"/>
                <a:cs typeface="Amatic SC"/>
                <a:sym typeface="Amatic SC"/>
              </a:rPr>
              <a:t>“We decided we needed to create this pure, uncorrupted place on social media for the world and that’s what Love Army is and stays. We are building this very slowly we are not trying to build this super fast because if we did this we could corrupt it quickly so right now we have a pure seed and we are trying to keep it. It will grow at a natural speed.</a:t>
            </a:r>
            <a:endParaRPr sz="2000" dirty="0">
              <a:solidFill>
                <a:srgbClr val="FFFFFF"/>
              </a:solidFill>
              <a:latin typeface="Amatic SC"/>
              <a:ea typeface="Amatic SC"/>
              <a:cs typeface="Amatic SC"/>
              <a:sym typeface="Amatic SC"/>
            </a:endParaRPr>
          </a:p>
          <a:p>
            <a:pPr marL="0" lvl="0" indent="0" algn="l" rtl="0">
              <a:spcBef>
                <a:spcPts val="1600"/>
              </a:spcBef>
              <a:spcAft>
                <a:spcPts val="1600"/>
              </a:spcAft>
              <a:buNone/>
            </a:pPr>
            <a:endParaRPr sz="2400" dirty="0">
              <a:solidFill>
                <a:srgbClr val="FFFFFF"/>
              </a:solidFill>
              <a:latin typeface="Amatic SC"/>
              <a:ea typeface="Amatic SC"/>
              <a:cs typeface="Amatic SC"/>
              <a:sym typeface="Amatic S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How you can contribute </a:t>
            </a:r>
            <a:endParaRPr>
              <a:latin typeface="Amatic SC"/>
              <a:ea typeface="Amatic SC"/>
              <a:cs typeface="Amatic SC"/>
              <a:sym typeface="Amatic SC"/>
            </a:endParaRPr>
          </a:p>
        </p:txBody>
      </p:sp>
      <p:sp>
        <p:nvSpPr>
          <p:cNvPr id="233" name="Google Shape;233;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latin typeface="Amatic SC"/>
                <a:ea typeface="Amatic SC"/>
                <a:cs typeface="Amatic SC"/>
                <a:sym typeface="Amatic SC"/>
              </a:rPr>
              <a:t> “I know we are doing work on the other side of the world but there is so much that needs to happen locally. Any love action is worth as much as a big humanitarian action." </a:t>
            </a:r>
            <a:r>
              <a:rPr lang="en" sz="2400" dirty="0" smtClean="0">
                <a:solidFill>
                  <a:srgbClr val="FFFFFF"/>
                </a:solidFill>
                <a:latin typeface="Amatic SC"/>
                <a:ea typeface="Amatic SC"/>
                <a:cs typeface="Amatic SC"/>
                <a:sym typeface="Amatic SC"/>
              </a:rPr>
              <a:t>– </a:t>
            </a:r>
            <a:r>
              <a:rPr lang="en-US" sz="2400" dirty="0" smtClean="0">
                <a:solidFill>
                  <a:srgbClr val="FFFFFF"/>
                </a:solidFill>
                <a:latin typeface="Amatic SC"/>
                <a:ea typeface="Amatic SC"/>
                <a:cs typeface="Amatic SC"/>
                <a:sym typeface="Amatic SC"/>
              </a:rPr>
              <a:t>Jérôme</a:t>
            </a:r>
            <a:r>
              <a:rPr lang="en" sz="2400" dirty="0" smtClean="0">
                <a:solidFill>
                  <a:srgbClr val="FFFFFF"/>
                </a:solidFill>
                <a:latin typeface="Amatic SC"/>
                <a:ea typeface="Amatic SC"/>
                <a:cs typeface="Amatic SC"/>
                <a:sym typeface="Amatic SC"/>
              </a:rPr>
              <a:t> </a:t>
            </a:r>
            <a:r>
              <a:rPr lang="en-US" sz="2400" dirty="0" smtClean="0">
                <a:solidFill>
                  <a:srgbClr val="FFFFFF"/>
                </a:solidFill>
                <a:latin typeface="Amatic SC"/>
                <a:ea typeface="Amatic SC"/>
                <a:cs typeface="Amatic SC"/>
                <a:sym typeface="Amatic SC"/>
              </a:rPr>
              <a:t>J</a:t>
            </a:r>
            <a:r>
              <a:rPr lang="en" sz="2400" dirty="0" smtClean="0">
                <a:solidFill>
                  <a:srgbClr val="FFFFFF"/>
                </a:solidFill>
                <a:latin typeface="Amatic SC"/>
                <a:ea typeface="Amatic SC"/>
                <a:cs typeface="Amatic SC"/>
                <a:sym typeface="Amatic SC"/>
              </a:rPr>
              <a:t>arre</a:t>
            </a:r>
            <a:endParaRPr sz="2400" dirty="0">
              <a:solidFill>
                <a:srgbClr val="FFFFFF"/>
              </a:solidFill>
              <a:latin typeface="Amatic SC"/>
              <a:ea typeface="Amatic SC"/>
              <a:cs typeface="Amatic SC"/>
              <a:sym typeface="Amatic SC"/>
            </a:endParaRPr>
          </a:p>
          <a:p>
            <a:pPr marL="0" lvl="0" indent="0" algn="l" rtl="0">
              <a:spcBef>
                <a:spcPts val="1600"/>
              </a:spcBef>
              <a:spcAft>
                <a:spcPts val="1600"/>
              </a:spcAft>
              <a:buNone/>
            </a:pPr>
            <a:endParaRPr sz="2400" dirty="0">
              <a:solidFill>
                <a:srgbClr val="FFFFFF"/>
              </a:solidFill>
              <a:latin typeface="Amatic SC"/>
              <a:ea typeface="Amatic SC"/>
              <a:cs typeface="Amatic SC"/>
              <a:sym typeface="Amatic SC"/>
            </a:endParaRPr>
          </a:p>
        </p:txBody>
      </p:sp>
      <p:pic>
        <p:nvPicPr>
          <p:cNvPr id="234" name="Google Shape;234;p40" descr="Meet Jérôme Jarre. Jérôme is a social media pioneer. He quit entertainment and dedicated his influence to help people from different countries… Watch the full story. #WorldYouthForum">
            <a:hlinkClick r:id="rId3"/>
          </p:cNvPr>
          <p:cNvPicPr preferRelativeResize="0"/>
          <p:nvPr/>
        </p:nvPicPr>
        <p:blipFill>
          <a:blip r:embed="rId4">
            <a:alphaModFix/>
          </a:blip>
          <a:stretch>
            <a:fillRect/>
          </a:stretch>
        </p:blipFill>
        <p:spPr>
          <a:xfrm>
            <a:off x="2497400" y="2225075"/>
            <a:ext cx="4149200" cy="2786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311700" y="332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Sources </a:t>
            </a:r>
            <a:endParaRPr>
              <a:latin typeface="Amatic SC"/>
              <a:ea typeface="Amatic SC"/>
              <a:cs typeface="Amatic SC"/>
              <a:sym typeface="Amatic SC"/>
            </a:endParaRPr>
          </a:p>
        </p:txBody>
      </p:sp>
      <p:sp>
        <p:nvSpPr>
          <p:cNvPr id="240" name="Google Shape;240;p41"/>
          <p:cNvSpPr txBox="1">
            <a:spLocks noGrp="1"/>
          </p:cNvSpPr>
          <p:nvPr>
            <p:ph type="body" idx="1"/>
          </p:nvPr>
        </p:nvSpPr>
        <p:spPr>
          <a:xfrm>
            <a:off x="311700" y="905600"/>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u="sng" dirty="0">
                <a:solidFill>
                  <a:srgbClr val="FFFFFF"/>
                </a:solidFill>
                <a:latin typeface="Amatic SC"/>
                <a:ea typeface="Amatic SC"/>
                <a:cs typeface="Amatic SC"/>
                <a:sym typeface="Amatic SC"/>
                <a:hlinkClick r:id="rId3"/>
              </a:rPr>
              <a:t>https://</a:t>
            </a:r>
            <a:r>
              <a:rPr lang="en" sz="2000" u="sng" dirty="0" smtClean="0">
                <a:solidFill>
                  <a:srgbClr val="FFFFFF"/>
                </a:solidFill>
                <a:latin typeface="Amatic SC"/>
                <a:ea typeface="Amatic SC"/>
                <a:cs typeface="Amatic SC"/>
                <a:sym typeface="Amatic SC"/>
                <a:hlinkClick r:id="rId3"/>
              </a:rPr>
              <a:t>www.linkedin.com/in/</a:t>
            </a:r>
            <a:r>
              <a:rPr lang="en-US" sz="2000" u="sng" dirty="0" smtClean="0">
                <a:solidFill>
                  <a:srgbClr val="FFFFFF"/>
                </a:solidFill>
                <a:latin typeface="Amatic SC"/>
                <a:ea typeface="Amatic SC"/>
                <a:cs typeface="Amatic SC"/>
                <a:sym typeface="Amatic SC"/>
                <a:hlinkClick r:id="rId3"/>
              </a:rPr>
              <a:t>Jérôme</a:t>
            </a:r>
            <a:r>
              <a:rPr lang="en" sz="2000" u="sng" dirty="0" smtClean="0">
                <a:solidFill>
                  <a:srgbClr val="FFFFFF"/>
                </a:solidFill>
                <a:latin typeface="Amatic SC"/>
                <a:ea typeface="Amatic SC"/>
                <a:cs typeface="Amatic SC"/>
                <a:sym typeface="Amatic SC"/>
                <a:hlinkClick r:id="rId3"/>
              </a:rPr>
              <a:t>jarre</a:t>
            </a:r>
            <a:endParaRPr sz="2000" dirty="0">
              <a:solidFill>
                <a:srgbClr val="FFFFFF"/>
              </a:solidFill>
              <a:latin typeface="Amatic SC"/>
              <a:ea typeface="Amatic SC"/>
              <a:cs typeface="Amatic SC"/>
              <a:sym typeface="Amatic SC"/>
            </a:endParaRPr>
          </a:p>
          <a:p>
            <a:pPr marL="0" lvl="0" indent="0" algn="l" rtl="0">
              <a:lnSpc>
                <a:spcPct val="100000"/>
              </a:lnSpc>
              <a:spcBef>
                <a:spcPts val="1600"/>
              </a:spcBef>
              <a:spcAft>
                <a:spcPts val="0"/>
              </a:spcAft>
              <a:buNone/>
            </a:pPr>
            <a:r>
              <a:rPr lang="en" sz="2000" u="sng" dirty="0">
                <a:solidFill>
                  <a:srgbClr val="FFFFFF"/>
                </a:solidFill>
                <a:latin typeface="Amatic SC"/>
                <a:ea typeface="Amatic SC"/>
                <a:cs typeface="Amatic SC"/>
                <a:sym typeface="Amatic SC"/>
                <a:hlinkClick r:id="rId4"/>
              </a:rPr>
              <a:t>https://www.crunchbase.com/organization/grapestory#section-overview</a:t>
            </a:r>
            <a:endParaRPr sz="2000" dirty="0">
              <a:solidFill>
                <a:srgbClr val="FFFFFF"/>
              </a:solidFill>
              <a:latin typeface="Amatic SC"/>
              <a:ea typeface="Amatic SC"/>
              <a:cs typeface="Amatic SC"/>
              <a:sym typeface="Amatic SC"/>
            </a:endParaRPr>
          </a:p>
          <a:p>
            <a:pPr marL="0" lvl="0" indent="0" algn="l" rtl="0">
              <a:lnSpc>
                <a:spcPct val="100000"/>
              </a:lnSpc>
              <a:spcBef>
                <a:spcPts val="1600"/>
              </a:spcBef>
              <a:spcAft>
                <a:spcPts val="0"/>
              </a:spcAft>
              <a:buNone/>
            </a:pPr>
            <a:r>
              <a:rPr lang="en" sz="2000" u="sng" dirty="0">
                <a:solidFill>
                  <a:srgbClr val="FFFFFF"/>
                </a:solidFill>
                <a:latin typeface="Amatic SC"/>
                <a:ea typeface="Amatic SC"/>
                <a:cs typeface="Amatic SC"/>
                <a:sym typeface="Amatic SC"/>
                <a:hlinkClick r:id="rId5"/>
              </a:rPr>
              <a:t>http://www.thestandrewsprize.com/finalist/liter-of-light-brazil-ecologically-sustainable-lighting</a:t>
            </a:r>
            <a:endParaRPr sz="2000" dirty="0">
              <a:solidFill>
                <a:srgbClr val="FFFFFF"/>
              </a:solidFill>
              <a:latin typeface="Amatic SC"/>
              <a:ea typeface="Amatic SC"/>
              <a:cs typeface="Amatic SC"/>
              <a:sym typeface="Amatic SC"/>
            </a:endParaRPr>
          </a:p>
          <a:p>
            <a:pPr marL="0" lvl="0" indent="0" algn="l" rtl="0">
              <a:spcBef>
                <a:spcPts val="1600"/>
              </a:spcBef>
              <a:spcAft>
                <a:spcPts val="0"/>
              </a:spcAft>
              <a:buNone/>
            </a:pPr>
            <a:r>
              <a:rPr lang="en" sz="2000" u="sng" dirty="0">
                <a:solidFill>
                  <a:srgbClr val="FFFFFF"/>
                </a:solidFill>
                <a:latin typeface="Amatic SC"/>
                <a:ea typeface="Amatic SC"/>
                <a:cs typeface="Amatic SC"/>
                <a:sym typeface="Amatic SC"/>
                <a:hlinkClick r:id="rId6"/>
              </a:rPr>
              <a:t>https://www.instagram.com/LITEROFLIGHT/</a:t>
            </a:r>
            <a:r>
              <a:rPr lang="en" sz="2000" dirty="0">
                <a:solidFill>
                  <a:srgbClr val="FFFFFF"/>
                </a:solidFill>
                <a:latin typeface="Amatic SC"/>
                <a:ea typeface="Amatic SC"/>
                <a:cs typeface="Amatic SC"/>
                <a:sym typeface="Amatic SC"/>
              </a:rPr>
              <a:t> </a:t>
            </a:r>
            <a:endParaRPr sz="2000" dirty="0">
              <a:solidFill>
                <a:srgbClr val="FFFFFF"/>
              </a:solidFill>
              <a:latin typeface="Amatic SC"/>
              <a:ea typeface="Amatic SC"/>
              <a:cs typeface="Amatic SC"/>
              <a:sym typeface="Amatic SC"/>
            </a:endParaRPr>
          </a:p>
          <a:p>
            <a:pPr marL="0" lvl="0" indent="0" algn="l" rtl="0">
              <a:spcBef>
                <a:spcPts val="1600"/>
              </a:spcBef>
              <a:spcAft>
                <a:spcPts val="0"/>
              </a:spcAft>
              <a:buNone/>
            </a:pPr>
            <a:r>
              <a:rPr lang="en" sz="2000" u="sng" dirty="0">
                <a:solidFill>
                  <a:srgbClr val="FFFFFF"/>
                </a:solidFill>
                <a:latin typeface="Amatic SC"/>
                <a:ea typeface="Amatic SC"/>
                <a:cs typeface="Amatic SC"/>
                <a:sym typeface="Amatic SC"/>
                <a:hlinkClick r:id="rId7"/>
              </a:rPr>
              <a:t>https://</a:t>
            </a:r>
            <a:r>
              <a:rPr lang="en" sz="2000" u="sng" dirty="0" smtClean="0">
                <a:solidFill>
                  <a:srgbClr val="FFFFFF"/>
                </a:solidFill>
                <a:latin typeface="Amatic SC"/>
                <a:ea typeface="Amatic SC"/>
                <a:cs typeface="Amatic SC"/>
                <a:sym typeface="Amatic SC"/>
                <a:hlinkClick r:id="rId7"/>
              </a:rPr>
              <a:t>www.instagram.com/</a:t>
            </a:r>
            <a:r>
              <a:rPr lang="en-US" sz="2000" u="sng" dirty="0" smtClean="0">
                <a:solidFill>
                  <a:srgbClr val="FFFFFF"/>
                </a:solidFill>
                <a:latin typeface="Amatic SC"/>
                <a:ea typeface="Amatic SC"/>
                <a:cs typeface="Amatic SC"/>
                <a:sym typeface="Amatic SC"/>
                <a:hlinkClick r:id="rId7"/>
              </a:rPr>
              <a:t>Jérôme</a:t>
            </a:r>
            <a:r>
              <a:rPr lang="en" sz="2000" u="sng" dirty="0" smtClean="0">
                <a:solidFill>
                  <a:srgbClr val="FFFFFF"/>
                </a:solidFill>
                <a:latin typeface="Amatic SC"/>
                <a:ea typeface="Amatic SC"/>
                <a:cs typeface="Amatic SC"/>
                <a:sym typeface="Amatic SC"/>
                <a:hlinkClick r:id="rId7"/>
              </a:rPr>
              <a:t>jarre</a:t>
            </a:r>
            <a:r>
              <a:rPr lang="en" sz="2000" u="sng" dirty="0">
                <a:solidFill>
                  <a:srgbClr val="FFFFFF"/>
                </a:solidFill>
                <a:latin typeface="Amatic SC"/>
                <a:ea typeface="Amatic SC"/>
                <a:cs typeface="Amatic SC"/>
                <a:sym typeface="Amatic SC"/>
                <a:hlinkClick r:id="rId7"/>
              </a:rPr>
              <a:t>/</a:t>
            </a:r>
            <a:r>
              <a:rPr lang="en" sz="2000" dirty="0">
                <a:solidFill>
                  <a:srgbClr val="FFFFFF"/>
                </a:solidFill>
                <a:latin typeface="Amatic SC"/>
                <a:ea typeface="Amatic SC"/>
                <a:cs typeface="Amatic SC"/>
                <a:sym typeface="Amatic SC"/>
              </a:rPr>
              <a:t> </a:t>
            </a:r>
            <a:endParaRPr sz="2000" dirty="0">
              <a:solidFill>
                <a:srgbClr val="FFFFFF"/>
              </a:solidFill>
              <a:latin typeface="Amatic SC"/>
              <a:ea typeface="Amatic SC"/>
              <a:cs typeface="Amatic SC"/>
              <a:sym typeface="Amatic SC"/>
            </a:endParaRPr>
          </a:p>
          <a:p>
            <a:pPr marL="0" lvl="0" indent="0" algn="l" rtl="0">
              <a:spcBef>
                <a:spcPts val="1600"/>
              </a:spcBef>
              <a:spcAft>
                <a:spcPts val="0"/>
              </a:spcAft>
              <a:buNone/>
            </a:pPr>
            <a:r>
              <a:rPr lang="en" sz="2000" u="sng" dirty="0">
                <a:solidFill>
                  <a:srgbClr val="FFFFFF"/>
                </a:solidFill>
                <a:latin typeface="Amatic SC"/>
                <a:ea typeface="Amatic SC"/>
                <a:cs typeface="Amatic SC"/>
                <a:sym typeface="Amatic SC"/>
                <a:hlinkClick r:id="rId8"/>
              </a:rPr>
              <a:t>http://arcrelief.org/love-army-somalia/</a:t>
            </a:r>
            <a:r>
              <a:rPr lang="en" sz="2000" dirty="0">
                <a:solidFill>
                  <a:srgbClr val="FFFFFF"/>
                </a:solidFill>
                <a:latin typeface="Amatic SC"/>
                <a:ea typeface="Amatic SC"/>
                <a:cs typeface="Amatic SC"/>
                <a:sym typeface="Amatic SC"/>
              </a:rPr>
              <a:t> </a:t>
            </a:r>
            <a:endParaRPr sz="2000" dirty="0">
              <a:solidFill>
                <a:srgbClr val="FFFFFF"/>
              </a:solidFill>
              <a:latin typeface="Amatic SC"/>
              <a:ea typeface="Amatic SC"/>
              <a:cs typeface="Amatic SC"/>
              <a:sym typeface="Amatic SC"/>
            </a:endParaRPr>
          </a:p>
          <a:p>
            <a:pPr marL="0" lvl="0" indent="0" algn="l" rtl="0">
              <a:spcBef>
                <a:spcPts val="1600"/>
              </a:spcBef>
              <a:spcAft>
                <a:spcPts val="0"/>
              </a:spcAft>
              <a:buNone/>
            </a:pPr>
            <a:endParaRPr sz="2400" dirty="0">
              <a:solidFill>
                <a:srgbClr val="FFFFFF"/>
              </a:solidFill>
              <a:latin typeface="Amatic SC"/>
              <a:ea typeface="Amatic SC"/>
              <a:cs typeface="Amatic SC"/>
              <a:sym typeface="Amatic SC"/>
            </a:endParaRPr>
          </a:p>
          <a:p>
            <a:pPr marL="0" lvl="0" indent="0" algn="l" rtl="0">
              <a:spcBef>
                <a:spcPts val="1600"/>
              </a:spcBef>
              <a:spcAft>
                <a:spcPts val="1600"/>
              </a:spcAft>
              <a:buNone/>
            </a:pPr>
            <a:endParaRPr sz="2400" dirty="0">
              <a:solidFill>
                <a:srgbClr val="FFFFFF"/>
              </a:solidFill>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5"/>
          <p:cNvSpPr txBox="1"/>
          <p:nvPr/>
        </p:nvSpPr>
        <p:spPr>
          <a:xfrm>
            <a:off x="127275" y="3745850"/>
            <a:ext cx="4612500" cy="118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dirty="0" smtClean="0">
                <a:solidFill>
                  <a:srgbClr val="FFFFFF"/>
                </a:solidFill>
                <a:latin typeface="Amatic SC"/>
                <a:ea typeface="Amatic SC"/>
                <a:cs typeface="Amatic SC"/>
                <a:sym typeface="Amatic SC"/>
              </a:rPr>
              <a:t>J</a:t>
            </a:r>
            <a:r>
              <a:rPr lang="en-US" sz="7200" b="1" dirty="0" smtClean="0">
                <a:solidFill>
                  <a:srgbClr val="FFFFFF"/>
                </a:solidFill>
                <a:latin typeface="Amatic SC"/>
                <a:ea typeface="Amatic SC"/>
                <a:cs typeface="Amatic SC"/>
                <a:sym typeface="Amatic SC"/>
              </a:rPr>
              <a:t>É</a:t>
            </a:r>
            <a:r>
              <a:rPr lang="en" sz="7200" b="1" dirty="0" smtClean="0">
                <a:solidFill>
                  <a:srgbClr val="FFFFFF"/>
                </a:solidFill>
                <a:latin typeface="Amatic SC"/>
                <a:ea typeface="Amatic SC"/>
                <a:cs typeface="Amatic SC"/>
                <a:sym typeface="Amatic SC"/>
              </a:rPr>
              <a:t>R</a:t>
            </a:r>
            <a:r>
              <a:rPr lang="en-US" sz="7200" b="1" dirty="0" smtClean="0">
                <a:solidFill>
                  <a:srgbClr val="FFFFFF"/>
                </a:solidFill>
                <a:latin typeface="Amatic SC"/>
                <a:ea typeface="Amatic SC"/>
                <a:cs typeface="Amatic SC"/>
                <a:sym typeface="Amatic SC"/>
              </a:rPr>
              <a:t>Ô</a:t>
            </a:r>
            <a:r>
              <a:rPr lang="en" sz="7200" b="1" dirty="0" smtClean="0">
                <a:solidFill>
                  <a:srgbClr val="FFFFFF"/>
                </a:solidFill>
                <a:latin typeface="Amatic SC"/>
                <a:ea typeface="Amatic SC"/>
                <a:cs typeface="Amatic SC"/>
                <a:sym typeface="Amatic SC"/>
              </a:rPr>
              <a:t>ME </a:t>
            </a:r>
            <a:r>
              <a:rPr lang="en" sz="7200" b="1" dirty="0">
                <a:solidFill>
                  <a:srgbClr val="FFFFFF"/>
                </a:solidFill>
                <a:latin typeface="Amatic SC"/>
                <a:ea typeface="Amatic SC"/>
                <a:cs typeface="Amatic SC"/>
                <a:sym typeface="Amatic SC"/>
              </a:rPr>
              <a:t>JARRE</a:t>
            </a:r>
            <a:endParaRPr sz="7200" b="1" dirty="0">
              <a:solidFill>
                <a:srgbClr val="FFFFFF"/>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311700" y="319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Sources cont.</a:t>
            </a:r>
            <a:endParaRPr>
              <a:latin typeface="Amatic SC"/>
              <a:ea typeface="Amatic SC"/>
              <a:cs typeface="Amatic SC"/>
              <a:sym typeface="Amatic SC"/>
            </a:endParaRPr>
          </a:p>
        </p:txBody>
      </p:sp>
      <p:sp>
        <p:nvSpPr>
          <p:cNvPr id="246" name="Google Shape;246;p42"/>
          <p:cNvSpPr txBox="1">
            <a:spLocks noGrp="1"/>
          </p:cNvSpPr>
          <p:nvPr>
            <p:ph type="body" idx="1"/>
          </p:nvPr>
        </p:nvSpPr>
        <p:spPr>
          <a:xfrm>
            <a:off x="311700" y="89192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u="sng" dirty="0">
                <a:solidFill>
                  <a:srgbClr val="FFFFFF"/>
                </a:solidFill>
                <a:latin typeface="Amatic SC"/>
                <a:ea typeface="Amatic SC"/>
                <a:cs typeface="Amatic SC"/>
                <a:sym typeface="Amatic SC"/>
                <a:hlinkClick r:id="rId3"/>
              </a:rPr>
              <a:t>https://literoflight.org/</a:t>
            </a:r>
            <a:r>
              <a:rPr lang="en" sz="2000" dirty="0">
                <a:solidFill>
                  <a:srgbClr val="FFFFFF"/>
                </a:solidFill>
                <a:latin typeface="Amatic SC"/>
                <a:ea typeface="Amatic SC"/>
                <a:cs typeface="Amatic SC"/>
                <a:sym typeface="Amatic SC"/>
              </a:rPr>
              <a:t> </a:t>
            </a:r>
            <a:endParaRPr sz="2000" dirty="0">
              <a:solidFill>
                <a:srgbClr val="FFFFFF"/>
              </a:solidFill>
              <a:latin typeface="Amatic SC"/>
              <a:ea typeface="Amatic SC"/>
              <a:cs typeface="Amatic SC"/>
              <a:sym typeface="Amatic SC"/>
            </a:endParaRPr>
          </a:p>
          <a:p>
            <a:pPr marL="0" lvl="0" indent="0" algn="l" rtl="0">
              <a:lnSpc>
                <a:spcPct val="100000"/>
              </a:lnSpc>
              <a:spcBef>
                <a:spcPts val="1600"/>
              </a:spcBef>
              <a:spcAft>
                <a:spcPts val="0"/>
              </a:spcAft>
              <a:buNone/>
            </a:pPr>
            <a:r>
              <a:rPr lang="en" sz="2000" u="sng" dirty="0">
                <a:solidFill>
                  <a:srgbClr val="FFFFFF"/>
                </a:solidFill>
                <a:latin typeface="Amatic SC"/>
                <a:ea typeface="Amatic SC"/>
                <a:cs typeface="Amatic SC"/>
                <a:sym typeface="Amatic SC"/>
                <a:hlinkClick r:id="rId4"/>
              </a:rPr>
              <a:t>https://www.youtube.com/playlist?list=PL-Ln1mMHHAx6N0LnECbGI_KV0pORvqcLv</a:t>
            </a:r>
            <a:r>
              <a:rPr lang="en" sz="2000" dirty="0">
                <a:solidFill>
                  <a:srgbClr val="FFFFFF"/>
                </a:solidFill>
                <a:latin typeface="Amatic SC"/>
                <a:ea typeface="Amatic SC"/>
                <a:cs typeface="Amatic SC"/>
                <a:sym typeface="Amatic SC"/>
              </a:rPr>
              <a:t> </a:t>
            </a:r>
            <a:endParaRPr sz="2000" dirty="0">
              <a:solidFill>
                <a:srgbClr val="FFFFFF"/>
              </a:solidFill>
              <a:latin typeface="Amatic SC"/>
              <a:ea typeface="Amatic SC"/>
              <a:cs typeface="Amatic SC"/>
              <a:sym typeface="Amatic SC"/>
            </a:endParaRPr>
          </a:p>
          <a:p>
            <a:pPr marL="0" lvl="0" indent="0" algn="l" rtl="0">
              <a:lnSpc>
                <a:spcPct val="100000"/>
              </a:lnSpc>
              <a:spcBef>
                <a:spcPts val="1600"/>
              </a:spcBef>
              <a:spcAft>
                <a:spcPts val="0"/>
              </a:spcAft>
              <a:buNone/>
            </a:pPr>
            <a:r>
              <a:rPr lang="en" sz="2000" u="sng" dirty="0">
                <a:solidFill>
                  <a:srgbClr val="FFFFFF"/>
                </a:solidFill>
                <a:latin typeface="Amatic SC"/>
                <a:ea typeface="Amatic SC"/>
                <a:cs typeface="Amatic SC"/>
                <a:sym typeface="Amatic SC"/>
                <a:hlinkClick r:id="rId5"/>
              </a:rPr>
              <a:t>https://</a:t>
            </a:r>
            <a:r>
              <a:rPr lang="en" sz="2000" u="sng" dirty="0" smtClean="0">
                <a:solidFill>
                  <a:srgbClr val="FFFFFF"/>
                </a:solidFill>
                <a:latin typeface="Amatic SC"/>
                <a:ea typeface="Amatic SC"/>
                <a:cs typeface="Amatic SC"/>
                <a:sym typeface="Amatic SC"/>
                <a:hlinkClick r:id="rId5"/>
              </a:rPr>
              <a:t>www.oneyoungworld.com/counsellors/</a:t>
            </a:r>
            <a:r>
              <a:rPr lang="en-US" sz="2000" u="sng" dirty="0" smtClean="0">
                <a:solidFill>
                  <a:srgbClr val="FFFFFF"/>
                </a:solidFill>
                <a:latin typeface="Amatic SC"/>
                <a:ea typeface="Amatic SC"/>
                <a:cs typeface="Amatic SC"/>
                <a:sym typeface="Amatic SC"/>
                <a:hlinkClick r:id="rId5"/>
              </a:rPr>
              <a:t>Jérôme</a:t>
            </a:r>
            <a:r>
              <a:rPr lang="en" sz="2000" u="sng" dirty="0" smtClean="0">
                <a:solidFill>
                  <a:srgbClr val="FFFFFF"/>
                </a:solidFill>
                <a:latin typeface="Amatic SC"/>
                <a:ea typeface="Amatic SC"/>
                <a:cs typeface="Amatic SC"/>
                <a:sym typeface="Amatic SC"/>
                <a:hlinkClick r:id="rId5"/>
              </a:rPr>
              <a:t>-jarre</a:t>
            </a:r>
            <a:r>
              <a:rPr lang="en" sz="2000" dirty="0" smtClean="0">
                <a:solidFill>
                  <a:srgbClr val="FFFFFF"/>
                </a:solidFill>
                <a:latin typeface="Amatic SC"/>
                <a:ea typeface="Amatic SC"/>
                <a:cs typeface="Amatic SC"/>
                <a:sym typeface="Amatic SC"/>
              </a:rPr>
              <a:t> </a:t>
            </a:r>
            <a:endParaRPr sz="2000" dirty="0">
              <a:solidFill>
                <a:srgbClr val="FFFFFF"/>
              </a:solidFill>
              <a:latin typeface="Amatic SC"/>
              <a:ea typeface="Amatic SC"/>
              <a:cs typeface="Amatic SC"/>
              <a:sym typeface="Amatic SC"/>
            </a:endParaRPr>
          </a:p>
          <a:p>
            <a:pPr marL="0" lvl="0" indent="0" algn="l" rtl="0">
              <a:lnSpc>
                <a:spcPct val="100000"/>
              </a:lnSpc>
              <a:spcBef>
                <a:spcPts val="1600"/>
              </a:spcBef>
              <a:spcAft>
                <a:spcPts val="0"/>
              </a:spcAft>
              <a:buNone/>
            </a:pPr>
            <a:r>
              <a:rPr lang="en" sz="2000" u="sng" dirty="0">
                <a:solidFill>
                  <a:srgbClr val="FFFFFF"/>
                </a:solidFill>
                <a:latin typeface="Amatic SC"/>
                <a:ea typeface="Amatic SC"/>
                <a:cs typeface="Amatic SC"/>
                <a:sym typeface="Amatic SC"/>
                <a:hlinkClick r:id="rId6"/>
              </a:rPr>
              <a:t>https://www.yenisafak.com/en/life/french-social-media-star-leads-humanitarian-causes-3462989</a:t>
            </a:r>
            <a:r>
              <a:rPr lang="en" sz="2000" dirty="0">
                <a:solidFill>
                  <a:srgbClr val="FFFFFF"/>
                </a:solidFill>
                <a:latin typeface="Amatic SC"/>
                <a:ea typeface="Amatic SC"/>
                <a:cs typeface="Amatic SC"/>
                <a:sym typeface="Amatic SC"/>
              </a:rPr>
              <a:t> </a:t>
            </a:r>
            <a:endParaRPr sz="2000" dirty="0">
              <a:solidFill>
                <a:srgbClr val="FFFFFF"/>
              </a:solidFill>
              <a:latin typeface="Amatic SC"/>
              <a:ea typeface="Amatic SC"/>
              <a:cs typeface="Amatic SC"/>
              <a:sym typeface="Amatic SC"/>
            </a:endParaRPr>
          </a:p>
          <a:p>
            <a:pPr marL="0" lvl="0" indent="0" algn="l" rtl="0">
              <a:lnSpc>
                <a:spcPct val="100000"/>
              </a:lnSpc>
              <a:spcBef>
                <a:spcPts val="1600"/>
              </a:spcBef>
              <a:spcAft>
                <a:spcPts val="0"/>
              </a:spcAft>
              <a:buNone/>
            </a:pPr>
            <a:r>
              <a:rPr lang="en" sz="2000" u="sng" dirty="0">
                <a:solidFill>
                  <a:srgbClr val="FFFFFF"/>
                </a:solidFill>
                <a:latin typeface="Amatic SC"/>
                <a:ea typeface="Amatic SC"/>
                <a:cs typeface="Amatic SC"/>
                <a:sym typeface="Amatic SC"/>
                <a:hlinkClick r:id="rId7"/>
              </a:rPr>
              <a:t>https://www.gofundme.com/love-army-for-rohingya</a:t>
            </a:r>
            <a:r>
              <a:rPr lang="en" sz="2000" dirty="0">
                <a:solidFill>
                  <a:srgbClr val="FFFFFF"/>
                </a:solidFill>
                <a:latin typeface="Amatic SC"/>
                <a:ea typeface="Amatic SC"/>
                <a:cs typeface="Amatic SC"/>
                <a:sym typeface="Amatic SC"/>
              </a:rPr>
              <a:t> </a:t>
            </a:r>
            <a:endParaRPr sz="2000" dirty="0">
              <a:solidFill>
                <a:srgbClr val="FFFFFF"/>
              </a:solidFill>
              <a:latin typeface="Amatic SC"/>
              <a:ea typeface="Amatic SC"/>
              <a:cs typeface="Amatic SC"/>
              <a:sym typeface="Amatic SC"/>
            </a:endParaRPr>
          </a:p>
          <a:p>
            <a:pPr marL="0" lvl="0" indent="0" algn="l" rtl="0">
              <a:lnSpc>
                <a:spcPct val="100000"/>
              </a:lnSpc>
              <a:spcBef>
                <a:spcPts val="1600"/>
              </a:spcBef>
              <a:spcAft>
                <a:spcPts val="0"/>
              </a:spcAft>
              <a:buNone/>
            </a:pPr>
            <a:r>
              <a:rPr lang="en" sz="2000" u="sng" dirty="0">
                <a:solidFill>
                  <a:srgbClr val="FFFFFF"/>
                </a:solidFill>
                <a:latin typeface="Amatic SC"/>
                <a:ea typeface="Amatic SC"/>
                <a:cs typeface="Amatic SC"/>
                <a:sym typeface="Amatic SC"/>
                <a:hlinkClick r:id="rId8"/>
              </a:rPr>
              <a:t>https://www.oneyoungworld.com/blog/lovearmy-raises-over-15million-rohingya-crisis</a:t>
            </a:r>
            <a:r>
              <a:rPr lang="en" sz="2000" dirty="0">
                <a:solidFill>
                  <a:srgbClr val="FFFFFF"/>
                </a:solidFill>
                <a:latin typeface="Amatic SC"/>
                <a:ea typeface="Amatic SC"/>
                <a:cs typeface="Amatic SC"/>
                <a:sym typeface="Amatic SC"/>
              </a:rPr>
              <a:t> </a:t>
            </a:r>
            <a:endParaRPr sz="2000" dirty="0">
              <a:solidFill>
                <a:srgbClr val="FFFFFF"/>
              </a:solidFill>
              <a:latin typeface="Amatic SC"/>
              <a:ea typeface="Amatic SC"/>
              <a:cs typeface="Amatic SC"/>
              <a:sym typeface="Amatic SC"/>
            </a:endParaRPr>
          </a:p>
          <a:p>
            <a:pPr marL="0" lvl="0" indent="0" algn="l" rtl="0">
              <a:lnSpc>
                <a:spcPct val="100000"/>
              </a:lnSpc>
              <a:spcBef>
                <a:spcPts val="1600"/>
              </a:spcBef>
              <a:spcAft>
                <a:spcPts val="1600"/>
              </a:spcAft>
              <a:buNone/>
            </a:pPr>
            <a:endParaRPr sz="2400" dirty="0">
              <a:solidFill>
                <a:srgbClr val="FFFFFF"/>
              </a:solidFill>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matic SC"/>
                <a:ea typeface="Amatic SC"/>
                <a:cs typeface="Amatic SC"/>
                <a:sym typeface="Amatic SC"/>
              </a:rPr>
              <a:t>Background - who is </a:t>
            </a:r>
            <a:r>
              <a:rPr lang="en-US" dirty="0" smtClean="0">
                <a:latin typeface="Amatic SC"/>
                <a:ea typeface="Amatic SC"/>
                <a:cs typeface="Amatic SC"/>
                <a:sym typeface="Amatic SC"/>
              </a:rPr>
              <a:t>Jérôme</a:t>
            </a:r>
            <a:r>
              <a:rPr lang="en" dirty="0" smtClean="0">
                <a:latin typeface="Amatic SC"/>
                <a:ea typeface="Amatic SC"/>
                <a:cs typeface="Amatic SC"/>
                <a:sym typeface="Amatic SC"/>
              </a:rPr>
              <a:t> </a:t>
            </a:r>
            <a:r>
              <a:rPr lang="en-US" dirty="0" smtClean="0">
                <a:latin typeface="Amatic SC"/>
                <a:ea typeface="Amatic SC"/>
                <a:cs typeface="Amatic SC"/>
                <a:sym typeface="Amatic SC"/>
              </a:rPr>
              <a:t>J</a:t>
            </a:r>
            <a:r>
              <a:rPr lang="en" dirty="0" smtClean="0">
                <a:latin typeface="Amatic SC"/>
                <a:ea typeface="Amatic SC"/>
                <a:cs typeface="Amatic SC"/>
                <a:sym typeface="Amatic SC"/>
              </a:rPr>
              <a:t>arre</a:t>
            </a:r>
            <a:r>
              <a:rPr lang="en" dirty="0">
                <a:latin typeface="Amatic SC"/>
                <a:ea typeface="Amatic SC"/>
                <a:cs typeface="Amatic SC"/>
                <a:sym typeface="Amatic SC"/>
              </a:rPr>
              <a:t>?</a:t>
            </a:r>
            <a:endParaRPr dirty="0">
              <a:latin typeface="Amatic SC"/>
              <a:ea typeface="Amatic SC"/>
              <a:cs typeface="Amatic SC"/>
              <a:sym typeface="Amatic SC"/>
            </a:endParaRPr>
          </a:p>
        </p:txBody>
      </p:sp>
      <p:sp>
        <p:nvSpPr>
          <p:cNvPr id="80" name="Google Shape;8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matic SC"/>
              <a:buChar char="●"/>
            </a:pPr>
            <a:r>
              <a:rPr lang="en-US" sz="2400" dirty="0" smtClean="0">
                <a:solidFill>
                  <a:srgbClr val="FFFFFF"/>
                </a:solidFill>
                <a:latin typeface="Amatic SC"/>
                <a:ea typeface="Amatic SC"/>
                <a:cs typeface="Amatic SC"/>
                <a:sym typeface="Amatic SC"/>
              </a:rPr>
              <a:t>Jérôme</a:t>
            </a:r>
            <a:r>
              <a:rPr lang="en" sz="2400" dirty="0" smtClean="0">
                <a:solidFill>
                  <a:srgbClr val="FFFFFF"/>
                </a:solidFill>
                <a:latin typeface="Amatic SC"/>
                <a:ea typeface="Amatic SC"/>
                <a:cs typeface="Amatic SC"/>
                <a:sym typeface="Amatic SC"/>
              </a:rPr>
              <a:t> </a:t>
            </a:r>
            <a:r>
              <a:rPr lang="en" sz="2400" dirty="0">
                <a:solidFill>
                  <a:srgbClr val="FFFFFF"/>
                </a:solidFill>
                <a:latin typeface="Amatic SC"/>
                <a:ea typeface="Amatic SC"/>
                <a:cs typeface="Amatic SC"/>
                <a:sym typeface="Amatic SC"/>
              </a:rPr>
              <a:t>JARRE IS A FRENCH ENTREPRENEUR, Social media personality, social activist, and humanitarian</a:t>
            </a:r>
            <a:endParaRPr sz="2400" dirty="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He was born in Albertville, France on JUNE 12TH 1990 ( 28 YEARS OLD)</a:t>
            </a:r>
            <a:endParaRPr sz="2400" dirty="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He was raised by his single mother agnes and has a younger brother </a:t>
            </a:r>
            <a:endParaRPr sz="2400" dirty="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HE SPEAKS MULTIPLE LANGUAGES: French, English, Spanish, and </a:t>
            </a:r>
            <a:r>
              <a:rPr lang="en-US" sz="2400" dirty="0" smtClean="0">
                <a:solidFill>
                  <a:srgbClr val="FFFFFF"/>
                </a:solidFill>
                <a:latin typeface="Amatic SC"/>
                <a:ea typeface="Amatic SC"/>
                <a:cs typeface="Amatic SC"/>
                <a:sym typeface="Amatic SC"/>
              </a:rPr>
              <a:t>M</a:t>
            </a:r>
            <a:r>
              <a:rPr lang="en" sz="2400" dirty="0" smtClean="0">
                <a:solidFill>
                  <a:srgbClr val="FFFFFF"/>
                </a:solidFill>
                <a:latin typeface="Amatic SC"/>
                <a:ea typeface="Amatic SC"/>
                <a:cs typeface="Amatic SC"/>
                <a:sym typeface="Amatic SC"/>
              </a:rPr>
              <a:t>andarin</a:t>
            </a:r>
            <a:endParaRPr sz="2400" dirty="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He has been involved in some startup companies</a:t>
            </a:r>
            <a:endParaRPr sz="2400" dirty="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 HE WAS ONCE THE 5TH MOST FOLLOWED PERSON ON VINE </a:t>
            </a:r>
            <a:endParaRPr sz="2400" dirty="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MORE RECENTLY HE HAS BEEN DOING HUMANITARIAN WORK </a:t>
            </a:r>
            <a:endParaRPr sz="24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#LOVEARMY</a:t>
            </a:r>
            <a:endParaRPr sz="2400" dirty="0">
              <a:solidFill>
                <a:srgbClr val="FFFFFF"/>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Startups</a:t>
            </a:r>
            <a:endParaRPr>
              <a:latin typeface="Amatic SC"/>
              <a:ea typeface="Amatic SC"/>
              <a:cs typeface="Amatic SC"/>
              <a:sym typeface="Amatic SC"/>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At the age of 19 </a:t>
            </a:r>
            <a:r>
              <a:rPr lang="en-US" sz="2400" dirty="0" smtClean="0">
                <a:solidFill>
                  <a:srgbClr val="FFFFFF"/>
                </a:solidFill>
                <a:latin typeface="Amatic SC"/>
                <a:ea typeface="Amatic SC"/>
                <a:cs typeface="Amatic SC"/>
                <a:sym typeface="Amatic SC"/>
              </a:rPr>
              <a:t>Jérôme</a:t>
            </a:r>
            <a:r>
              <a:rPr lang="en" sz="2400" dirty="0" smtClean="0">
                <a:solidFill>
                  <a:srgbClr val="FFFFFF"/>
                </a:solidFill>
                <a:latin typeface="Amatic SC"/>
                <a:ea typeface="Amatic SC"/>
                <a:cs typeface="Amatic SC"/>
                <a:sym typeface="Amatic SC"/>
              </a:rPr>
              <a:t> </a:t>
            </a:r>
            <a:r>
              <a:rPr lang="en" sz="2400" dirty="0">
                <a:solidFill>
                  <a:srgbClr val="FFFFFF"/>
                </a:solidFill>
                <a:latin typeface="Amatic SC"/>
                <a:ea typeface="Amatic SC"/>
                <a:cs typeface="Amatic SC"/>
                <a:sym typeface="Amatic SC"/>
              </a:rPr>
              <a:t>dropped out of </a:t>
            </a:r>
            <a:r>
              <a:rPr lang="en-US" sz="2400" dirty="0" smtClean="0">
                <a:solidFill>
                  <a:srgbClr val="FFFFFF"/>
                </a:solidFill>
                <a:latin typeface="Amatic SC"/>
                <a:ea typeface="Amatic SC"/>
                <a:cs typeface="Amatic SC"/>
                <a:sym typeface="Amatic SC"/>
              </a:rPr>
              <a:t>B</a:t>
            </a:r>
            <a:r>
              <a:rPr lang="en" sz="2400" dirty="0" smtClean="0">
                <a:solidFill>
                  <a:srgbClr val="FFFFFF"/>
                </a:solidFill>
                <a:latin typeface="Amatic SC"/>
                <a:ea typeface="Amatic SC"/>
                <a:cs typeface="Amatic SC"/>
                <a:sym typeface="Amatic SC"/>
              </a:rPr>
              <a:t>ordeaux </a:t>
            </a:r>
            <a:r>
              <a:rPr lang="en-US" sz="2400" dirty="0" smtClean="0">
                <a:solidFill>
                  <a:srgbClr val="FFFFFF"/>
                </a:solidFill>
                <a:latin typeface="Amatic SC"/>
                <a:ea typeface="Amatic SC"/>
                <a:cs typeface="Amatic SC"/>
                <a:sym typeface="Amatic SC"/>
              </a:rPr>
              <a:t>B</a:t>
            </a:r>
            <a:r>
              <a:rPr lang="en" sz="2400" dirty="0" smtClean="0">
                <a:solidFill>
                  <a:srgbClr val="FFFFFF"/>
                </a:solidFill>
                <a:latin typeface="Amatic SC"/>
                <a:ea typeface="Amatic SC"/>
                <a:cs typeface="Amatic SC"/>
                <a:sym typeface="Amatic SC"/>
              </a:rPr>
              <a:t>usiness </a:t>
            </a:r>
            <a:r>
              <a:rPr lang="en-US" sz="2400" dirty="0" smtClean="0">
                <a:solidFill>
                  <a:srgbClr val="FFFFFF"/>
                </a:solidFill>
                <a:latin typeface="Amatic SC"/>
                <a:ea typeface="Amatic SC"/>
                <a:cs typeface="Amatic SC"/>
                <a:sym typeface="Amatic SC"/>
              </a:rPr>
              <a:t>S</a:t>
            </a:r>
            <a:r>
              <a:rPr lang="en" sz="2400" dirty="0" smtClean="0">
                <a:solidFill>
                  <a:srgbClr val="FFFFFF"/>
                </a:solidFill>
                <a:latin typeface="Amatic SC"/>
                <a:ea typeface="Amatic SC"/>
                <a:cs typeface="Amatic SC"/>
                <a:sym typeface="Amatic SC"/>
              </a:rPr>
              <a:t>cho</a:t>
            </a:r>
            <a:r>
              <a:rPr lang="en-US" sz="2400" dirty="0" smtClean="0">
                <a:solidFill>
                  <a:srgbClr val="FFFFFF"/>
                </a:solidFill>
                <a:latin typeface="Amatic SC"/>
                <a:ea typeface="Amatic SC"/>
                <a:cs typeface="Amatic SC"/>
                <a:sym typeface="Amatic SC"/>
              </a:rPr>
              <a:t>o</a:t>
            </a:r>
            <a:r>
              <a:rPr lang="en-US" sz="2400" dirty="0" smtClean="0">
                <a:solidFill>
                  <a:srgbClr val="FFFFFF"/>
                </a:solidFill>
                <a:latin typeface="Amatic SC"/>
                <a:ea typeface="Amatic SC"/>
                <a:cs typeface="Amatic SC"/>
                <a:sym typeface="Amatic SC"/>
              </a:rPr>
              <a:t>l</a:t>
            </a:r>
            <a:r>
              <a:rPr lang="en-US" sz="2400" dirty="0" smtClean="0">
                <a:solidFill>
                  <a:srgbClr val="FFFFFF"/>
                </a:solidFill>
                <a:latin typeface="Amatic SC"/>
                <a:ea typeface="Amatic SC"/>
                <a:cs typeface="Amatic SC"/>
                <a:sym typeface="Amatic SC"/>
              </a:rPr>
              <a:t>. </a:t>
            </a:r>
            <a:r>
              <a:rPr lang="en-US" sz="2000" dirty="0" smtClean="0">
                <a:solidFill>
                  <a:schemeClr val="tx1"/>
                </a:solidFill>
                <a:latin typeface="Amatic SC"/>
                <a:ea typeface="Amatic SC"/>
                <a:cs typeface="Amatic SC"/>
                <a:sym typeface="Amatic SC"/>
                <a:hlinkClick r:id="rId3"/>
              </a:rPr>
              <a:t> “</a:t>
            </a:r>
            <a:r>
              <a:rPr lang="en" sz="2000" dirty="0" smtClean="0">
                <a:solidFill>
                  <a:schemeClr val="tx1"/>
                </a:solidFill>
                <a:uFill>
                  <a:noFill/>
                </a:uFill>
                <a:latin typeface="Amatic SC"/>
                <a:ea typeface="Amatic SC"/>
                <a:cs typeface="Amatic SC"/>
                <a:sym typeface="Amatic SC"/>
                <a:hlinkClick r:id="rId3"/>
              </a:rPr>
              <a:t>After </a:t>
            </a:r>
            <a:r>
              <a:rPr lang="en" sz="2000" dirty="0">
                <a:solidFill>
                  <a:schemeClr val="tx1"/>
                </a:solidFill>
                <a:uFill>
                  <a:noFill/>
                </a:uFill>
                <a:latin typeface="Amatic SC"/>
                <a:ea typeface="Amatic SC"/>
                <a:cs typeface="Amatic SC"/>
                <a:sym typeface="Amatic SC"/>
                <a:hlinkClick r:id="rId3"/>
              </a:rPr>
              <a:t>2 full years without hearing the word "entrepreneurship" "creation" or "personal growth", I dropped out and decided to move to China by myself.</a:t>
            </a:r>
            <a:r>
              <a:rPr lang="en" sz="2000" dirty="0">
                <a:solidFill>
                  <a:schemeClr val="tx1"/>
                </a:solidFill>
                <a:latin typeface="Amatic SC"/>
                <a:ea typeface="Amatic SC"/>
                <a:cs typeface="Amatic SC"/>
                <a:sym typeface="Amatic SC"/>
              </a:rPr>
              <a:t>”</a:t>
            </a:r>
            <a:endParaRPr sz="2000" dirty="0">
              <a:solidFill>
                <a:schemeClr val="tx1"/>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After he dropped out of business school and flew to china he started up a company</a:t>
            </a:r>
            <a:endParaRPr sz="24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Et LaChine -  “a placement organisation for french students, providing internships across the Guangdong province of China.”</a:t>
            </a:r>
            <a:endParaRPr sz="2400" dirty="0">
              <a:solidFill>
                <a:srgbClr val="FFFFFF"/>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matic SC"/>
                <a:ea typeface="Amatic SC"/>
                <a:cs typeface="Amatic SC"/>
                <a:sym typeface="Amatic SC"/>
              </a:rPr>
              <a:t>Startups cont.</a:t>
            </a:r>
            <a:endParaRPr>
              <a:solidFill>
                <a:srgbClr val="FFFFFF"/>
              </a:solidFill>
              <a:latin typeface="Amatic SC"/>
              <a:ea typeface="Amatic SC"/>
              <a:cs typeface="Amatic SC"/>
              <a:sym typeface="Amatic SC"/>
            </a:endParaRPr>
          </a:p>
        </p:txBody>
      </p:sp>
      <p:sp>
        <p:nvSpPr>
          <p:cNvPr id="92" name="Google Shape;92;p18"/>
          <p:cNvSpPr txBox="1">
            <a:spLocks noGrp="1"/>
          </p:cNvSpPr>
          <p:nvPr>
            <p:ph type="body" idx="1"/>
          </p:nvPr>
        </p:nvSpPr>
        <p:spPr>
          <a:xfrm>
            <a:off x="311700" y="1152474"/>
            <a:ext cx="8520600" cy="3991025"/>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After launching Et LaChine and gaining 200+ internships he launched </a:t>
            </a:r>
            <a:r>
              <a:rPr lang="en-US" sz="2400" dirty="0" smtClean="0">
                <a:solidFill>
                  <a:srgbClr val="FFFFFF"/>
                </a:solidFill>
                <a:latin typeface="Amatic SC"/>
                <a:ea typeface="Amatic SC"/>
                <a:cs typeface="Amatic SC"/>
                <a:sym typeface="Amatic SC"/>
              </a:rPr>
              <a:t>C</a:t>
            </a:r>
            <a:r>
              <a:rPr lang="en" sz="2400" dirty="0" smtClean="0">
                <a:solidFill>
                  <a:srgbClr val="FFFFFF"/>
                </a:solidFill>
                <a:latin typeface="Amatic SC"/>
                <a:ea typeface="Amatic SC"/>
                <a:cs typeface="Amatic SC"/>
                <a:sym typeface="Amatic SC"/>
              </a:rPr>
              <a:t>hristopher </a:t>
            </a:r>
            <a:r>
              <a:rPr lang="en-US" sz="2400" dirty="0" smtClean="0">
                <a:solidFill>
                  <a:srgbClr val="FFFFFF"/>
                </a:solidFill>
                <a:latin typeface="Amatic SC"/>
                <a:ea typeface="Amatic SC"/>
                <a:cs typeface="Amatic SC"/>
                <a:sym typeface="Amatic SC"/>
              </a:rPr>
              <a:t>C</a:t>
            </a:r>
            <a:r>
              <a:rPr lang="en" sz="2400" dirty="0" smtClean="0">
                <a:solidFill>
                  <a:srgbClr val="FFFFFF"/>
                </a:solidFill>
                <a:latin typeface="Amatic SC"/>
                <a:ea typeface="Amatic SC"/>
                <a:cs typeface="Amatic SC"/>
                <a:sym typeface="Amatic SC"/>
              </a:rPr>
              <a:t>armichael</a:t>
            </a:r>
            <a:r>
              <a:rPr lang="en-US" sz="2400" dirty="0" smtClean="0">
                <a:solidFill>
                  <a:srgbClr val="FFFFFF"/>
                </a:solidFill>
                <a:latin typeface="Amatic SC"/>
                <a:ea typeface="Amatic SC"/>
                <a:cs typeface="Amatic SC"/>
                <a:sym typeface="Amatic SC"/>
              </a:rPr>
              <a:t>’</a:t>
            </a:r>
            <a:r>
              <a:rPr lang="en" sz="2400" dirty="0" smtClean="0">
                <a:solidFill>
                  <a:srgbClr val="FFFFFF"/>
                </a:solidFill>
                <a:latin typeface="Amatic SC"/>
                <a:ea typeface="Amatic SC"/>
                <a:cs typeface="Amatic SC"/>
                <a:sym typeface="Amatic SC"/>
              </a:rPr>
              <a:t>s </a:t>
            </a:r>
            <a:r>
              <a:rPr lang="en" sz="2400" dirty="0">
                <a:solidFill>
                  <a:srgbClr val="FFFFFF"/>
                </a:solidFill>
                <a:latin typeface="Amatic SC"/>
                <a:ea typeface="Amatic SC"/>
                <a:cs typeface="Amatic SC"/>
                <a:sym typeface="Amatic SC"/>
              </a:rPr>
              <a:t>(his best </a:t>
            </a:r>
            <a:r>
              <a:rPr lang="en" sz="2400" dirty="0" smtClean="0">
                <a:solidFill>
                  <a:srgbClr val="FFFFFF"/>
                </a:solidFill>
                <a:latin typeface="Amatic SC"/>
                <a:ea typeface="Amatic SC"/>
                <a:cs typeface="Amatic SC"/>
                <a:sym typeface="Amatic SC"/>
              </a:rPr>
              <a:t>friend</a:t>
            </a:r>
            <a:r>
              <a:rPr lang="en-US" sz="2400" dirty="0" smtClean="0">
                <a:solidFill>
                  <a:srgbClr val="FFFFFF"/>
                </a:solidFill>
                <a:latin typeface="Amatic SC"/>
                <a:ea typeface="Amatic SC"/>
                <a:cs typeface="Amatic SC"/>
                <a:sym typeface="Amatic SC"/>
              </a:rPr>
              <a:t>’</a:t>
            </a:r>
            <a:r>
              <a:rPr lang="en" sz="2400" dirty="0" smtClean="0">
                <a:solidFill>
                  <a:srgbClr val="FFFFFF"/>
                </a:solidFill>
                <a:latin typeface="Amatic SC"/>
                <a:ea typeface="Amatic SC"/>
                <a:cs typeface="Amatic SC"/>
                <a:sym typeface="Amatic SC"/>
              </a:rPr>
              <a:t>s</a:t>
            </a:r>
            <a:r>
              <a:rPr lang="en" sz="2400" dirty="0">
                <a:solidFill>
                  <a:srgbClr val="FFFFFF"/>
                </a:solidFill>
                <a:latin typeface="Amatic SC"/>
                <a:ea typeface="Amatic SC"/>
                <a:cs typeface="Amatic SC"/>
                <a:sym typeface="Amatic SC"/>
              </a:rPr>
              <a:t>)  startup “buildmylanyard”</a:t>
            </a:r>
            <a:endParaRPr sz="24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Sold promotional custom lanyards for conferences and trade shows</a:t>
            </a:r>
            <a:endParaRPr sz="24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attracted clients such as P&amp;G, Reed Expo, TED, EDF, Renault, Telus and RIM.</a:t>
            </a:r>
            <a:endParaRPr sz="2400" dirty="0" smtClean="0">
              <a:solidFill>
                <a:srgbClr val="FFFFFF"/>
              </a:solidFill>
              <a:latin typeface="Amatic SC"/>
              <a:ea typeface="Amatic SC"/>
              <a:cs typeface="Amatic SC"/>
              <a:sym typeface="Amatic SC"/>
            </a:endParaRPr>
          </a:p>
          <a:p>
            <a:pPr marL="457200" lvl="0" indent="-381000" algn="l" rtl="0">
              <a:spcBef>
                <a:spcPts val="0"/>
              </a:spcBef>
              <a:spcAft>
                <a:spcPts val="0"/>
              </a:spcAft>
              <a:buClr>
                <a:srgbClr val="FFFFFF"/>
              </a:buClr>
              <a:buSzPts val="2400"/>
              <a:buFont typeface="Amatic SC"/>
              <a:buChar char="●"/>
            </a:pPr>
            <a:r>
              <a:rPr lang="en-US" sz="2400" dirty="0" smtClean="0">
                <a:solidFill>
                  <a:srgbClr val="FFFFFF"/>
                </a:solidFill>
                <a:latin typeface="Amatic SC"/>
                <a:ea typeface="Amatic SC"/>
                <a:cs typeface="Amatic SC"/>
                <a:sym typeface="Amatic SC"/>
              </a:rPr>
              <a:t>Jérôme</a:t>
            </a:r>
            <a:r>
              <a:rPr lang="en" sz="2400" dirty="0" smtClean="0">
                <a:solidFill>
                  <a:srgbClr val="FFFFFF"/>
                </a:solidFill>
                <a:latin typeface="Amatic SC"/>
                <a:ea typeface="Amatic SC"/>
                <a:cs typeface="Amatic SC"/>
                <a:sym typeface="Amatic SC"/>
              </a:rPr>
              <a:t> </a:t>
            </a:r>
            <a:r>
              <a:rPr lang="en" sz="2400" dirty="0">
                <a:solidFill>
                  <a:srgbClr val="FFFFFF"/>
                </a:solidFill>
                <a:latin typeface="Amatic SC"/>
                <a:ea typeface="Amatic SC"/>
                <a:cs typeface="Amatic SC"/>
                <a:sym typeface="Amatic SC"/>
              </a:rPr>
              <a:t>joined his best friend again as the cofounder of Atendy</a:t>
            </a:r>
            <a:endParaRPr sz="2400" dirty="0">
              <a:solidFill>
                <a:srgbClr val="FFFFFF"/>
              </a:solidFill>
              <a:latin typeface="Amatic SC"/>
              <a:ea typeface="Amatic SC"/>
              <a:cs typeface="Amatic SC"/>
              <a:sym typeface="Amatic SC"/>
            </a:endParaRPr>
          </a:p>
          <a:p>
            <a:pPr marL="914400" lvl="1" indent="-342900" algn="l" rtl="0">
              <a:spcBef>
                <a:spcPts val="0"/>
              </a:spcBef>
              <a:spcAft>
                <a:spcPts val="0"/>
              </a:spcAft>
              <a:buClr>
                <a:srgbClr val="FFFFFF"/>
              </a:buClr>
              <a:buSzPts val="1800"/>
              <a:buFont typeface="Amatic SC"/>
              <a:buChar char="○"/>
            </a:pPr>
            <a:r>
              <a:rPr lang="en" sz="1800" dirty="0">
                <a:solidFill>
                  <a:srgbClr val="FFFFFF"/>
                </a:solidFill>
                <a:latin typeface="Amatic SC"/>
                <a:ea typeface="Amatic SC"/>
                <a:cs typeface="Amatic SC"/>
                <a:sym typeface="Amatic SC"/>
              </a:rPr>
              <a:t>“Atendy was an Event software aiming to connect attendees at event in a way never done before. Imagine going to an event and knowing exactly who are the biggest opportunities for you to meet in the room? That was our dream.” </a:t>
            </a:r>
            <a:endParaRPr sz="1800" dirty="0">
              <a:solidFill>
                <a:srgbClr val="FFFFFF"/>
              </a:solidFill>
              <a:latin typeface="Amatic SC"/>
              <a:ea typeface="Amatic SC"/>
              <a:cs typeface="Amatic SC"/>
              <a:sym typeface="Amatic SC"/>
            </a:endParaRPr>
          </a:p>
          <a:p>
            <a:pPr marL="0" lvl="0" indent="0" algn="l" rtl="0">
              <a:spcBef>
                <a:spcPts val="1600"/>
              </a:spcBef>
              <a:spcAft>
                <a:spcPts val="1600"/>
              </a:spcAft>
              <a:buNone/>
            </a:pPr>
            <a:endParaRPr sz="1800" dirty="0">
              <a:solidFill>
                <a:srgbClr val="FFFFFF"/>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Startups cont.</a:t>
            </a:r>
            <a:endParaRPr>
              <a:latin typeface="Amatic SC"/>
              <a:ea typeface="Amatic SC"/>
              <a:cs typeface="Amatic SC"/>
              <a:sym typeface="Amatic SC"/>
            </a:endParaRPr>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latin typeface="Amatic SC"/>
                <a:ea typeface="Amatic SC"/>
                <a:cs typeface="Amatic SC"/>
                <a:sym typeface="Amatic SC"/>
              </a:rPr>
              <a:t>Atendy was struggling and </a:t>
            </a:r>
            <a:r>
              <a:rPr lang="en-US" sz="2400" dirty="0" smtClean="0">
                <a:solidFill>
                  <a:srgbClr val="FFFFFF"/>
                </a:solidFill>
                <a:latin typeface="Amatic SC"/>
                <a:ea typeface="Amatic SC"/>
                <a:cs typeface="Amatic SC"/>
                <a:sym typeface="Amatic SC"/>
              </a:rPr>
              <a:t>Jérôme</a:t>
            </a:r>
            <a:r>
              <a:rPr lang="en" sz="2400" dirty="0" smtClean="0">
                <a:solidFill>
                  <a:srgbClr val="FFFFFF"/>
                </a:solidFill>
                <a:latin typeface="Amatic SC"/>
                <a:ea typeface="Amatic SC"/>
                <a:cs typeface="Amatic SC"/>
                <a:sym typeface="Amatic SC"/>
              </a:rPr>
              <a:t> </a:t>
            </a:r>
            <a:r>
              <a:rPr lang="en" sz="2400" dirty="0">
                <a:solidFill>
                  <a:srgbClr val="FFFFFF"/>
                </a:solidFill>
                <a:latin typeface="Amatic SC"/>
                <a:ea typeface="Amatic SC"/>
                <a:cs typeface="Amatic SC"/>
                <a:sym typeface="Amatic SC"/>
              </a:rPr>
              <a:t>ultimately decided to step down from his position and start something new .</a:t>
            </a:r>
            <a:endParaRPr sz="2400" dirty="0">
              <a:solidFill>
                <a:srgbClr val="FFFFFF"/>
              </a:solidFill>
              <a:latin typeface="Amatic SC"/>
              <a:ea typeface="Amatic SC"/>
              <a:cs typeface="Amatic SC"/>
              <a:sym typeface="Amatic SC"/>
            </a:endParaRPr>
          </a:p>
          <a:p>
            <a:pPr marL="457200" lvl="0" indent="-381000" algn="l" rtl="0">
              <a:spcBef>
                <a:spcPts val="160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GrapeStory was “an influencer marketing agency and production company that focuses on recommending, sourcing, and activating micro-content creators for innovative brands to create engaging short stories.” </a:t>
            </a:r>
            <a:endParaRPr sz="2400" dirty="0">
              <a:solidFill>
                <a:srgbClr val="FFFFFF"/>
              </a:solidFill>
              <a:latin typeface="Amatic SC"/>
              <a:ea typeface="Amatic SC"/>
              <a:cs typeface="Amatic SC"/>
              <a:sym typeface="Amatic SC"/>
            </a:endParaRPr>
          </a:p>
          <a:p>
            <a:pPr marL="914400" lvl="1" indent="-381000" algn="l"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founded by Gary Vaynerchuk, AJ Vaynerchuk, and </a:t>
            </a:r>
            <a:r>
              <a:rPr lang="en-US" sz="2400" dirty="0" smtClean="0">
                <a:solidFill>
                  <a:srgbClr val="FFFFFF"/>
                </a:solidFill>
                <a:latin typeface="Amatic SC"/>
                <a:ea typeface="Amatic SC"/>
                <a:cs typeface="Amatic SC"/>
                <a:sym typeface="Amatic SC"/>
              </a:rPr>
              <a:t>Jérôme</a:t>
            </a:r>
            <a:r>
              <a:rPr lang="en" sz="2400" dirty="0" smtClean="0">
                <a:solidFill>
                  <a:srgbClr val="FFFFFF"/>
                </a:solidFill>
                <a:latin typeface="Amatic SC"/>
                <a:ea typeface="Amatic SC"/>
                <a:cs typeface="Amatic SC"/>
                <a:sym typeface="Amatic SC"/>
              </a:rPr>
              <a:t> </a:t>
            </a:r>
            <a:r>
              <a:rPr lang="en" sz="2400" dirty="0">
                <a:solidFill>
                  <a:srgbClr val="FFFFFF"/>
                </a:solidFill>
                <a:latin typeface="Amatic SC"/>
                <a:ea typeface="Amatic SC"/>
                <a:cs typeface="Amatic SC"/>
                <a:sym typeface="Amatic SC"/>
              </a:rPr>
              <a:t>Jarre in 2013</a:t>
            </a:r>
            <a:endParaRPr sz="2400" dirty="0">
              <a:solidFill>
                <a:srgbClr val="FFFFFF"/>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VINE CAREER </a:t>
            </a:r>
            <a:endParaRPr>
              <a:latin typeface="Amatic SC"/>
              <a:ea typeface="Amatic SC"/>
              <a:cs typeface="Amatic SC"/>
              <a:sym typeface="Amatic SC"/>
            </a:endParaRPr>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just" rtl="0">
              <a:spcBef>
                <a:spcPts val="0"/>
              </a:spcBef>
              <a:spcAft>
                <a:spcPts val="0"/>
              </a:spcAft>
              <a:buClr>
                <a:srgbClr val="FFFFFF"/>
              </a:buClr>
              <a:buSzPts val="2400"/>
              <a:buFont typeface="Amatic SC"/>
              <a:buChar char="●"/>
            </a:pPr>
            <a:r>
              <a:rPr lang="en-US" sz="2400" dirty="0" smtClean="0">
                <a:solidFill>
                  <a:srgbClr val="FFFFFF"/>
                </a:solidFill>
                <a:latin typeface="Amatic SC"/>
                <a:ea typeface="Amatic SC"/>
                <a:cs typeface="Amatic SC"/>
                <a:sym typeface="Amatic SC"/>
              </a:rPr>
              <a:t>Jérôme</a:t>
            </a:r>
            <a:r>
              <a:rPr lang="en" sz="2400" dirty="0" smtClean="0">
                <a:solidFill>
                  <a:srgbClr val="FFFFFF"/>
                </a:solidFill>
                <a:latin typeface="Amatic SC"/>
                <a:ea typeface="Amatic SC"/>
                <a:cs typeface="Amatic SC"/>
                <a:sym typeface="Amatic SC"/>
              </a:rPr>
              <a:t> </a:t>
            </a:r>
            <a:r>
              <a:rPr lang="en" sz="2400" dirty="0">
                <a:solidFill>
                  <a:srgbClr val="FFFFFF"/>
                </a:solidFill>
                <a:latin typeface="Amatic SC"/>
                <a:ea typeface="Amatic SC"/>
                <a:cs typeface="Amatic SC"/>
                <a:sym typeface="Amatic SC"/>
              </a:rPr>
              <a:t>started using vine when it first launched in 2013</a:t>
            </a:r>
            <a:endParaRPr sz="2400" dirty="0">
              <a:solidFill>
                <a:srgbClr val="FFFFFF"/>
              </a:solidFill>
              <a:latin typeface="Amatic SC"/>
              <a:ea typeface="Amatic SC"/>
              <a:cs typeface="Amatic SC"/>
              <a:sym typeface="Amatic SC"/>
            </a:endParaRPr>
          </a:p>
          <a:p>
            <a:pPr marL="914400" lvl="1" indent="-381000" algn="just"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He had about 8 million followers on vine before he left in 2015</a:t>
            </a:r>
            <a:endParaRPr sz="2400" dirty="0">
              <a:solidFill>
                <a:srgbClr val="FFFFFF"/>
              </a:solidFill>
              <a:latin typeface="Amatic SC"/>
              <a:ea typeface="Amatic SC"/>
              <a:cs typeface="Amatic SC"/>
              <a:sym typeface="Amatic SC"/>
            </a:endParaRPr>
          </a:p>
          <a:p>
            <a:pPr marL="914400" lvl="1" indent="-381000" algn="just" rtl="0">
              <a:spcBef>
                <a:spcPts val="0"/>
              </a:spcBef>
              <a:spcAft>
                <a:spcPts val="0"/>
              </a:spcAft>
              <a:buClr>
                <a:srgbClr val="FFFFFF"/>
              </a:buClr>
              <a:buSzPts val="2400"/>
              <a:buFont typeface="Amatic SC"/>
              <a:buChar char="○"/>
            </a:pPr>
            <a:r>
              <a:rPr lang="en" sz="2400" dirty="0">
                <a:solidFill>
                  <a:srgbClr val="FFFFFF"/>
                </a:solidFill>
                <a:latin typeface="Amatic SC"/>
                <a:ea typeface="Amatic SC"/>
                <a:cs typeface="Amatic SC"/>
                <a:sym typeface="Amatic SC"/>
              </a:rPr>
              <a:t>His vines have garnered over 1 billion views </a:t>
            </a:r>
            <a:endParaRPr sz="2400" dirty="0">
              <a:solidFill>
                <a:srgbClr val="FFFFFF"/>
              </a:solidFill>
              <a:latin typeface="Amatic SC"/>
              <a:ea typeface="Amatic SC"/>
              <a:cs typeface="Amatic SC"/>
              <a:sym typeface="Amatic SC"/>
            </a:endParaRPr>
          </a:p>
        </p:txBody>
      </p:sp>
      <p:sp>
        <p:nvSpPr>
          <p:cNvPr id="105" name="Google Shape;105;p20"/>
          <p:cNvSpPr txBox="1"/>
          <p:nvPr/>
        </p:nvSpPr>
        <p:spPr>
          <a:xfrm>
            <a:off x="511975" y="3129738"/>
            <a:ext cx="3738600" cy="11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Amatic SC"/>
                <a:ea typeface="Amatic SC"/>
                <a:cs typeface="Amatic SC"/>
                <a:sym typeface="Amatic SC"/>
              </a:rPr>
              <a:t>Some of his vines </a:t>
            </a:r>
            <a:endParaRPr sz="3000">
              <a:solidFill>
                <a:srgbClr val="FFFFFF"/>
              </a:solidFill>
              <a:latin typeface="Amatic SC"/>
              <a:ea typeface="Amatic SC"/>
              <a:cs typeface="Amatic SC"/>
              <a:sym typeface="Amatic SC"/>
            </a:endParaRPr>
          </a:p>
          <a:p>
            <a:pPr marL="0" lvl="0" indent="0" algn="ctr" rtl="0">
              <a:spcBef>
                <a:spcPts val="0"/>
              </a:spcBef>
              <a:spcAft>
                <a:spcPts val="0"/>
              </a:spcAft>
              <a:buNone/>
            </a:pPr>
            <a:endParaRPr sz="3000">
              <a:solidFill>
                <a:srgbClr val="FFFFFF"/>
              </a:solidFill>
              <a:latin typeface="Amatic SC"/>
              <a:ea typeface="Amatic SC"/>
              <a:cs typeface="Amatic SC"/>
              <a:sym typeface="Amatic SC"/>
            </a:endParaRPr>
          </a:p>
        </p:txBody>
      </p:sp>
      <p:cxnSp>
        <p:nvCxnSpPr>
          <p:cNvPr id="106" name="Google Shape;106;p20"/>
          <p:cNvCxnSpPr/>
          <p:nvPr/>
        </p:nvCxnSpPr>
        <p:spPr>
          <a:xfrm>
            <a:off x="1952575" y="3832250"/>
            <a:ext cx="857400" cy="0"/>
          </a:xfrm>
          <a:prstGeom prst="straightConnector1">
            <a:avLst/>
          </a:prstGeom>
          <a:noFill/>
          <a:ln w="38100" cap="flat" cmpd="sng">
            <a:solidFill>
              <a:srgbClr val="FFFFFF"/>
            </a:solidFill>
            <a:prstDash val="solid"/>
            <a:round/>
            <a:headEnd type="oval" w="med" len="med"/>
            <a:tailEnd type="triangle" w="med" len="med"/>
          </a:ln>
        </p:spPr>
      </p:cxnSp>
      <p:pic>
        <p:nvPicPr>
          <p:cNvPr id="107" name="Google Shape;107;p20" descr="JEROME JARRE ALL VINES ►https://youtu.be/Pxr2jlt9UDw&#10;Best Viners playlist ►http://bit.ly/BestVinerscompilation&#10;Best Vines compilation playlist ►http://bit.ly/BestVinescompilation&#10;Facebook ►https://www.facebook.com/bestvinersHD&#10;Twitter ►https://twitter.com/BestvinersHD&#10;SUBSCRIBE for more Vine compilation ►http://goo.gl/rTHG6B">
            <a:hlinkClick r:id="rId3"/>
          </p:cNvPr>
          <p:cNvPicPr preferRelativeResize="0"/>
          <p:nvPr/>
        </p:nvPicPr>
        <p:blipFill>
          <a:blip r:embed="rId4">
            <a:alphaModFix/>
          </a:blip>
          <a:stretch>
            <a:fillRect/>
          </a:stretch>
        </p:blipFill>
        <p:spPr>
          <a:xfrm>
            <a:off x="5283300" y="2410125"/>
            <a:ext cx="3321826" cy="24913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457200" lvl="0" indent="-457200" algn="ctr" rtl="0">
              <a:spcBef>
                <a:spcPts val="0"/>
              </a:spcBef>
              <a:spcAft>
                <a:spcPts val="0"/>
              </a:spcAft>
              <a:buSzPts val="3600"/>
              <a:buFont typeface="Amatic SC"/>
              <a:buChar char="●"/>
            </a:pPr>
            <a:r>
              <a:rPr lang="en-US" dirty="0" smtClean="0">
                <a:latin typeface="Amatic SC"/>
                <a:ea typeface="Amatic SC"/>
                <a:cs typeface="Amatic SC"/>
                <a:sym typeface="Amatic SC"/>
              </a:rPr>
              <a:t>Jérôme</a:t>
            </a:r>
            <a:r>
              <a:rPr lang="en" dirty="0" smtClean="0">
                <a:latin typeface="Amatic SC"/>
                <a:ea typeface="Amatic SC"/>
                <a:cs typeface="Amatic SC"/>
                <a:sym typeface="Amatic SC"/>
              </a:rPr>
              <a:t> </a:t>
            </a:r>
            <a:r>
              <a:rPr lang="en" dirty="0">
                <a:latin typeface="Amatic SC"/>
                <a:ea typeface="Amatic SC"/>
                <a:cs typeface="Amatic SC"/>
                <a:sym typeface="Amatic SC"/>
              </a:rPr>
              <a:t>quit </a:t>
            </a:r>
            <a:r>
              <a:rPr lang="en-US" dirty="0" smtClean="0">
                <a:latin typeface="Amatic SC"/>
                <a:ea typeface="Amatic SC"/>
                <a:cs typeface="Amatic SC"/>
                <a:sym typeface="Amatic SC"/>
              </a:rPr>
              <a:t>G</a:t>
            </a:r>
            <a:r>
              <a:rPr lang="en" dirty="0" smtClean="0">
                <a:latin typeface="Amatic SC"/>
                <a:ea typeface="Amatic SC"/>
                <a:cs typeface="Amatic SC"/>
                <a:sym typeface="Amatic SC"/>
              </a:rPr>
              <a:t>rapestory</a:t>
            </a:r>
            <a:r>
              <a:rPr lang="en" dirty="0">
                <a:latin typeface="Amatic SC"/>
                <a:ea typeface="Amatic SC"/>
                <a:cs typeface="Amatic SC"/>
                <a:sym typeface="Amatic SC"/>
              </a:rPr>
              <a:t>. In one of his youtube videos he turned down a deal because he said “it doesn’t feel right to me” </a:t>
            </a:r>
            <a:endParaRPr dirty="0">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1706</Words>
  <Application>Microsoft Macintosh PowerPoint</Application>
  <PresentationFormat>On-screen Show (16:9)</PresentationFormat>
  <Paragraphs>110</Paragraphs>
  <Slides>30</Slides>
  <Notes>30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30</vt:i4>
      </vt:variant>
    </vt:vector>
  </HeadingPairs>
  <TitlesOfParts>
    <vt:vector size="34" baseType="lpstr">
      <vt:lpstr>Amatic SC</vt:lpstr>
      <vt:lpstr>Average</vt:lpstr>
      <vt:lpstr>Oswald</vt:lpstr>
      <vt:lpstr>Slate</vt:lpstr>
      <vt:lpstr>Jérôme Jarre and Love Army  </vt:lpstr>
      <vt:lpstr>Slide 2</vt:lpstr>
      <vt:lpstr>Slide 3</vt:lpstr>
      <vt:lpstr>Background - who is Jérôme Jarre?</vt:lpstr>
      <vt:lpstr>Startups</vt:lpstr>
      <vt:lpstr>Startups cont.</vt:lpstr>
      <vt:lpstr>Startups cont.</vt:lpstr>
      <vt:lpstr>VINE CAREER </vt:lpstr>
      <vt:lpstr>Jérôme quit Grapestory. In one of his youtube videos he turned down a deal because he said “it doesn’t feel right to me” </vt:lpstr>
      <vt:lpstr>Jérôme jarre on quitting grapestory </vt:lpstr>
      <vt:lpstr>Everything you were told is wrong</vt:lpstr>
      <vt:lpstr>Slide 12</vt:lpstr>
      <vt:lpstr>Liter of Light </vt:lpstr>
      <vt:lpstr>Slide 14</vt:lpstr>
      <vt:lpstr>Liter of light cont.</vt:lpstr>
      <vt:lpstr>Liter of light cont.</vt:lpstr>
      <vt:lpstr>Slide 17</vt:lpstr>
      <vt:lpstr>Jérôme’s newest endeavour: Love army</vt:lpstr>
      <vt:lpstr>Love army for somalia </vt:lpstr>
      <vt:lpstr>Slide 20</vt:lpstr>
      <vt:lpstr>Slide 21</vt:lpstr>
      <vt:lpstr>Love army rohingya - https://www.gofundme.com/love-army-for-rohingya </vt:lpstr>
      <vt:lpstr>Love army Rohingya cont.  </vt:lpstr>
      <vt:lpstr>Slide 24</vt:lpstr>
      <vt:lpstr>Love army Mexico </vt:lpstr>
      <vt:lpstr>What comes next?</vt:lpstr>
      <vt:lpstr>Jérôme on why he started love army </vt:lpstr>
      <vt:lpstr>How you can contribute </vt:lpstr>
      <vt:lpstr>Sources </vt:lpstr>
      <vt:lpstr>Sources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Jérôme Jarre and Love Army  </dc:title>
  <cp:lastModifiedBy>Carol Panaccione</cp:lastModifiedBy>
  <cp:revision>2</cp:revision>
  <dcterms:created xsi:type="dcterms:W3CDTF">2019-05-01T09:06:55Z</dcterms:created>
  <dcterms:modified xsi:type="dcterms:W3CDTF">2019-05-01T09:23:24Z</dcterms:modified>
</cp:coreProperties>
</file>