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 id="2147483670" r:id="rId3"/>
    <p:sldMasterId id="2147483678" r:id="rId4"/>
  </p:sldMasterIdLst>
  <p:notesMasterIdLst>
    <p:notesMasterId r:id="rId43"/>
  </p:notesMasterIdLst>
  <p:sldIdLst>
    <p:sldId id="262" r:id="rId5"/>
    <p:sldId id="925" r:id="rId6"/>
    <p:sldId id="263" r:id="rId7"/>
    <p:sldId id="264" r:id="rId8"/>
    <p:sldId id="265" r:id="rId9"/>
    <p:sldId id="266" r:id="rId10"/>
    <p:sldId id="267" r:id="rId11"/>
    <p:sldId id="1080" r:id="rId12"/>
    <p:sldId id="268" r:id="rId13"/>
    <p:sldId id="269" r:id="rId14"/>
    <p:sldId id="270" r:id="rId15"/>
    <p:sldId id="272" r:id="rId16"/>
    <p:sldId id="273" r:id="rId17"/>
    <p:sldId id="274" r:id="rId18"/>
    <p:sldId id="1081" r:id="rId19"/>
    <p:sldId id="275" r:id="rId20"/>
    <p:sldId id="276" r:id="rId21"/>
    <p:sldId id="277" r:id="rId22"/>
    <p:sldId id="278" r:id="rId23"/>
    <p:sldId id="1082" r:id="rId24"/>
    <p:sldId id="279" r:id="rId25"/>
    <p:sldId id="280" r:id="rId26"/>
    <p:sldId id="282" r:id="rId27"/>
    <p:sldId id="283" r:id="rId28"/>
    <p:sldId id="284" r:id="rId29"/>
    <p:sldId id="285" r:id="rId30"/>
    <p:sldId id="286" r:id="rId31"/>
    <p:sldId id="287" r:id="rId32"/>
    <p:sldId id="289" r:id="rId33"/>
    <p:sldId id="290" r:id="rId34"/>
    <p:sldId id="291" r:id="rId35"/>
    <p:sldId id="292" r:id="rId36"/>
    <p:sldId id="293" r:id="rId37"/>
    <p:sldId id="294" r:id="rId38"/>
    <p:sldId id="295" r:id="rId39"/>
    <p:sldId id="1085" r:id="rId40"/>
    <p:sldId id="1078" r:id="rId41"/>
    <p:sldId id="1079" r:id="rId42"/>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905" autoAdjust="0"/>
  </p:normalViewPr>
  <p:slideViewPr>
    <p:cSldViewPr snapToGrid="0" snapToObjects="1">
      <p:cViewPr varScale="1">
        <p:scale>
          <a:sx n="132" d="100"/>
          <a:sy n="132" d="100"/>
        </p:scale>
        <p:origin x="10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46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Security (NETSEC)
Module 18: VPNs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18.2: VPN Topologies
18.2.3: SSL VPNs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18.2: VPN Topologies
18.2.4: Site-to-Site IPsec VPNs</a:t>
            </a:r>
          </a:p>
          <a:p>
            <a:r>
              <a:rPr lang="en-US" dirty="0"/>
              <a:t>18.2.5: Check Your Understanding - Compare Remote-Access and Site-to-Site VPNs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18.3</a:t>
            </a:r>
            <a:r>
              <a:rPr lang="en-US"/>
              <a:t>: IPsec Overview</a:t>
            </a:r>
            <a:r>
              <a:rPr lang="en-US" dirty="0"/>
              <a:t>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18.3</a:t>
            </a:r>
            <a:r>
              <a:rPr lang="en-US"/>
              <a:t>: IPsec Overview</a:t>
            </a:r>
            <a:r>
              <a:rPr lang="en-US" dirty="0"/>
              <a:t>
18.3.1: Video - IPsec Concepts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18.3</a:t>
            </a:r>
            <a:r>
              <a:rPr lang="en-US"/>
              <a:t>: IPsec Overview</a:t>
            </a:r>
            <a:r>
              <a:rPr lang="en-US" dirty="0"/>
              <a:t>
18.3.2: IPsec Technologies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18.3</a:t>
            </a:r>
            <a:r>
              <a:rPr lang="en-US"/>
              <a:t>: IPsec Overview</a:t>
            </a:r>
            <a:r>
              <a:rPr lang="en-US" dirty="0"/>
              <a:t>
18.3.2: IPsec Technologies (Cont.)
</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3856988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18.3</a:t>
            </a:r>
            <a:r>
              <a:rPr lang="en-US"/>
              <a:t>: IPsec Overview</a:t>
            </a:r>
            <a:r>
              <a:rPr lang="en-US" dirty="0"/>
              <a:t>
18.3.3: IPsec Protocol Encapsulation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18.3</a:t>
            </a:r>
            <a:r>
              <a:rPr lang="en-US"/>
              <a:t>: IPsec Overview</a:t>
            </a:r>
            <a:r>
              <a:rPr lang="en-US" dirty="0"/>
              <a:t>
18.3.4: Confidentiality
</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18.3</a:t>
            </a:r>
            <a:r>
              <a:rPr lang="en-US"/>
              <a:t>: IPsec Overview</a:t>
            </a:r>
            <a:r>
              <a:rPr lang="en-US" dirty="0"/>
              <a:t>
18.3.5: Integrity
</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18.3</a:t>
            </a:r>
            <a:r>
              <a:rPr lang="en-US"/>
              <a:t>: IPsec Overview</a:t>
            </a:r>
            <a:r>
              <a:rPr lang="en-US" dirty="0"/>
              <a:t>
18.3.6: Authentication
</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0A313ED8-785B-4D16-9B17-4143385249B9}"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18 – VPNs</a:t>
            </a:r>
          </a:p>
          <a:p>
            <a:r>
              <a:rPr lang="en-GB" dirty="0"/>
              <a:t>18.0.2 – What will I learn to do in this module?</a:t>
            </a:r>
          </a:p>
        </p:txBody>
      </p:sp>
    </p:spTree>
    <p:extLst>
      <p:ext uri="{BB962C8B-B14F-4D97-AF65-F5344CB8AC3E}">
        <p14:creationId xmlns:p14="http://schemas.microsoft.com/office/powerpoint/2010/main" val="158792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18.3</a:t>
            </a:r>
            <a:r>
              <a:rPr lang="en-US"/>
              <a:t>: IPsec Overview</a:t>
            </a:r>
            <a:r>
              <a:rPr lang="en-US" dirty="0"/>
              <a:t>
18.3.6: Authentication (Cont.)
</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601483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18.3</a:t>
            </a:r>
            <a:r>
              <a:rPr lang="en-US"/>
              <a:t>: IPsec Overview</a:t>
            </a:r>
            <a:r>
              <a:rPr lang="en-US" dirty="0"/>
              <a:t>
18.3.7: Secure Key Exchange with Diffie-Hellman
</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18.3</a:t>
            </a:r>
            <a:r>
              <a:rPr lang="en-US"/>
              <a:t>: IPsec Overview</a:t>
            </a:r>
            <a:r>
              <a:rPr lang="en-US" dirty="0"/>
              <a:t>
18.3.8: Video - IPsec Transport and Tunnel Modes</a:t>
            </a:r>
          </a:p>
          <a:p>
            <a:r>
              <a:rPr lang="en-US" dirty="0"/>
              <a:t>18.3.9: Check Your Understanding - IPsec
</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18.4: IPsec Protocols
</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18.4: IPsec Protocols
18.4.1: IPsec Protocol Overview
</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18.4: IPsec Protocols
18.4.2: Authentication Header
</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18.4: IPsec Protocols
18.4.3: Encapsulation Security Protocol 
</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18.4: IPsec Protocols
18.4.4: ESP Encrypts and Authenticates
</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18.4: IPsec Protocols
18.4.5: Transport and Tunnel Modes</a:t>
            </a:r>
          </a:p>
          <a:p>
            <a:r>
              <a:rPr lang="en-US" dirty="0"/>
              <a:t>18.4.6: Check Your Understanding - Identify the IPsec Negotiation Steps
</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18.5: Internet Key Exchange
</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18.1: VPN Overview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18.5: Internet Key Exchange
18.5.1: The IKE Protocol
</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18.5: Internet Key Exchange
18.5.2: Phase 1 and 2 Key Negotiation
</a:t>
            </a:r>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18.5: Internet Key Exchange
18.5.3: Phase 2: Negotiating SAs
</a:t>
            </a:r>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18.5: Internet Key Exchange
18.5.4: Video - IKE Phase 1 and Phase 2
</a:t>
            </a:r>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18.6: VPNs Summary
</a:t>
            </a:r>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18.6: VPNs Summary
18.6.1: What Did I Learn in this Module?
</a:t>
            </a:r>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18.6: VPNs Summary
18.6.1: What Did I Learn in this Module?</a:t>
            </a:r>
          </a:p>
          <a:p>
            <a:r>
              <a:rPr lang="en-US" dirty="0"/>
              <a:t>18.6.2: Module Quiz
</a:t>
            </a:r>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2162144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18 - </a:t>
            </a:r>
            <a:r>
              <a:rPr lang="en-US" dirty="0"/>
              <a:t>VPNs</a:t>
            </a:r>
            <a:endParaRPr lang="en-US" sz="1200" kern="1200" dirty="0">
              <a:solidFill>
                <a:schemeClr val="tx1"/>
              </a:solidFill>
              <a:latin typeface="Arial" charset="0"/>
              <a:ea typeface="ＭＳ Ｐゴシック" charset="0"/>
              <a:cs typeface="ＭＳ Ｐゴシック" charset="0"/>
            </a:endParaRP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496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41018C-6CAF-B84E-B92C-ECB119457FB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18.1: VPN Overview
18.1.1: Virtual Private Networks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18.1: VPN Overview
18.1.2: VPN Benefits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18.2: VPN Topologies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18.2: VPN Topologies
18.2.1: Site-to-Site and Remote-Access VPNs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18.2: VPN Topologies
18.2.1: Site-to-Site and Remote-Access VPNs (Cont.)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419298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VPNs
18.2: VPN Topologies
18.2.2: Remote-Access VPNs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9750080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14146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34020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2579879870"/>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3769596003"/>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14057074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2189745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9252731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5967245"/>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23663364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94391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89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extLst>
      <p:ext uri="{BB962C8B-B14F-4D97-AF65-F5344CB8AC3E}">
        <p14:creationId xmlns:p14="http://schemas.microsoft.com/office/powerpoint/2010/main" val="3650363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extLst>
      <p:ext uri="{BB962C8B-B14F-4D97-AF65-F5344CB8AC3E}">
        <p14:creationId xmlns:p14="http://schemas.microsoft.com/office/powerpoint/2010/main" val="1617653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2020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a:p>
        </p:txBody>
      </p:sp>
    </p:spTree>
    <p:extLst>
      <p:ext uri="{BB962C8B-B14F-4D97-AF65-F5344CB8AC3E}">
        <p14:creationId xmlns:p14="http://schemas.microsoft.com/office/powerpoint/2010/main" val="3343734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2020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a:p>
        </p:txBody>
      </p:sp>
    </p:spTree>
    <p:extLst>
      <p:ext uri="{BB962C8B-B14F-4D97-AF65-F5344CB8AC3E}">
        <p14:creationId xmlns:p14="http://schemas.microsoft.com/office/powerpoint/2010/main" val="1313306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2020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a:p>
        </p:txBody>
      </p:sp>
    </p:spTree>
    <p:extLst>
      <p:ext uri="{BB962C8B-B14F-4D97-AF65-F5344CB8AC3E}">
        <p14:creationId xmlns:p14="http://schemas.microsoft.com/office/powerpoint/2010/main" val="3529187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58943515"/>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39766617"/>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542566627"/>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056471798"/>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2021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634738187"/>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05816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26360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2292943929"/>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329284437"/>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599077247"/>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70210021"/>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74585105"/>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5246983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400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9604996"/>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2339245738"/>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4092327397"/>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6671148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a:p>
        </p:txBody>
      </p:sp>
    </p:spTree>
    <p:extLst>
      <p:ext uri="{BB962C8B-B14F-4D97-AF65-F5344CB8AC3E}">
        <p14:creationId xmlns:p14="http://schemas.microsoft.com/office/powerpoint/2010/main" val="102065410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9808514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2"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p>
            <a:pPr marL="0" indent="0">
              <a:buNone/>
            </a:pPr>
            <a:r>
              <a:rPr lang="en-US" dirty="0"/>
              <a:t>Module 18: VPNs</a:t>
            </a:r>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p>
            <a:pPr marL="0" indent="0">
              <a:buNone/>
            </a:pPr>
            <a:r>
              <a:rPr lang="en-US" dirty="0"/>
              <a:t>Networking Security v1.0</a:t>
            </a:r>
          </a:p>
          <a:p>
            <a:pPr marL="0" indent="0">
              <a:buNone/>
            </a:pPr>
            <a:r>
              <a:rPr lang="en-US" dirty="0"/>
              <a:t>(NETSEC)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VPN Topologies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SSL VPNs</a:t>
            </a:r>
          </a:p>
        </p:txBody>
      </p:sp>
      <p:graphicFrame>
        <p:nvGraphicFramePr>
          <p:cNvPr id="15" name="Table 14"/>
          <p:cNvGraphicFramePr>
            <a:graphicFrameLocks noGrp="1"/>
          </p:cNvGraphicFramePr>
          <p:nvPr>
            <p:extLst>
              <p:ext uri="{D42A27DB-BD31-4B8C-83A1-F6EECF244321}">
                <p14:modId xmlns:p14="http://schemas.microsoft.com/office/powerpoint/2010/main" val="2532222996"/>
              </p:ext>
            </p:extLst>
          </p:nvPr>
        </p:nvGraphicFramePr>
        <p:xfrm>
          <a:off x="987909" y="2116455"/>
          <a:ext cx="7367197" cy="2468880"/>
        </p:xfrm>
        <a:graphic>
          <a:graphicData uri="http://schemas.openxmlformats.org/drawingml/2006/table">
            <a:tbl>
              <a:tblPr/>
              <a:tblGrid>
                <a:gridCol w="1592780">
                  <a:extLst>
                    <a:ext uri="{9D8B030D-6E8A-4147-A177-3AD203B41FA5}">
                      <a16:colId xmlns:a16="http://schemas.microsoft.com/office/drawing/2014/main" val="20000"/>
                    </a:ext>
                  </a:extLst>
                </a:gridCol>
                <a:gridCol w="2920881">
                  <a:extLst>
                    <a:ext uri="{9D8B030D-6E8A-4147-A177-3AD203B41FA5}">
                      <a16:colId xmlns:a16="http://schemas.microsoft.com/office/drawing/2014/main" val="20001"/>
                    </a:ext>
                  </a:extLst>
                </a:gridCol>
                <a:gridCol w="2853536">
                  <a:extLst>
                    <a:ext uri="{9D8B030D-6E8A-4147-A177-3AD203B41FA5}">
                      <a16:colId xmlns:a16="http://schemas.microsoft.com/office/drawing/2014/main" val="20002"/>
                    </a:ext>
                  </a:extLst>
                </a:gridCol>
              </a:tblGrid>
              <a:tr h="0">
                <a:tc>
                  <a:txBody>
                    <a:bodyPr/>
                    <a:lstStyle/>
                    <a:p>
                      <a:r>
                        <a:rPr lang="en-US" sz="1200" dirty="0">
                          <a:solidFill>
                            <a:srgbClr val="FFFFFF"/>
                          </a:solidFill>
                        </a:rPr>
                        <a:t>Feature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IPsec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SSL</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b="1" dirty="0">
                          <a:solidFill>
                            <a:srgbClr val="58585B"/>
                          </a:solidFill>
                        </a:rPr>
                        <a:t>Applications supported</a:t>
                      </a:r>
                      <a:endParaRPr lang="en-US" sz="1200" b="1"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b="1" dirty="0">
                          <a:solidFill>
                            <a:srgbClr val="58585B"/>
                          </a:solidFill>
                        </a:rPr>
                        <a:t>Extensive</a:t>
                      </a:r>
                      <a:r>
                        <a:rPr lang="en-US" sz="1200" dirty="0">
                          <a:solidFill>
                            <a:srgbClr val="58585B"/>
                          </a:solidFill>
                        </a:rPr>
                        <a:t> - All IP-based applications are supported.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b="1" dirty="0">
                          <a:solidFill>
                            <a:srgbClr val="58585B"/>
                          </a:solidFill>
                        </a:rPr>
                        <a:t>Limited</a:t>
                      </a:r>
                      <a:r>
                        <a:rPr lang="en-US" sz="1200" dirty="0">
                          <a:solidFill>
                            <a:srgbClr val="58585B"/>
                          </a:solidFill>
                        </a:rPr>
                        <a:t> - Only web-based applications and file</a:t>
                      </a:r>
                      <a:r>
                        <a:rPr lang="en-US" sz="1200" dirty="0">
                          <a:solidFill>
                            <a:schemeClr val="tx1"/>
                          </a:solidFill>
                        </a:rPr>
                        <a:t> </a:t>
                      </a:r>
                      <a:r>
                        <a:rPr lang="en-US" sz="1200" dirty="0">
                          <a:solidFill>
                            <a:srgbClr val="58585B"/>
                          </a:solidFill>
                        </a:rPr>
                        <a:t>sharing are supported.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b="1" dirty="0">
                          <a:solidFill>
                            <a:srgbClr val="58585B"/>
                          </a:solidFill>
                        </a:rPr>
                        <a:t>Authentication strength</a:t>
                      </a:r>
                      <a:endParaRPr lang="en-US" sz="1200" b="1"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b="1" dirty="0">
                          <a:solidFill>
                            <a:srgbClr val="58585B"/>
                          </a:solidFill>
                        </a:rPr>
                        <a:t>Strong</a:t>
                      </a:r>
                      <a:r>
                        <a:rPr lang="en-US" sz="1200" dirty="0">
                          <a:solidFill>
                            <a:srgbClr val="58585B"/>
                          </a:solidFill>
                        </a:rPr>
                        <a:t> - Uses two-way authentication with shared keys</a:t>
                      </a:r>
                      <a:r>
                        <a:rPr lang="en-US" sz="1200" dirty="0">
                          <a:solidFill>
                            <a:schemeClr val="tx1"/>
                          </a:solidFill>
                        </a:rPr>
                        <a:t> </a:t>
                      </a:r>
                      <a:r>
                        <a:rPr lang="en-US" sz="1200" dirty="0">
                          <a:solidFill>
                            <a:srgbClr val="58585B"/>
                          </a:solidFill>
                        </a:rPr>
                        <a:t>or digital certificates.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b="1" dirty="0">
                          <a:solidFill>
                            <a:srgbClr val="58585B"/>
                          </a:solidFill>
                        </a:rPr>
                        <a:t>Moderate</a:t>
                      </a:r>
                      <a:r>
                        <a:rPr lang="en-US" sz="1200" dirty="0">
                          <a:solidFill>
                            <a:srgbClr val="58585B"/>
                          </a:solidFill>
                        </a:rPr>
                        <a:t> - Using one-way or two-way authentication.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b="1" dirty="0">
                          <a:solidFill>
                            <a:srgbClr val="58585B"/>
                          </a:solidFill>
                        </a:rPr>
                        <a:t>Encryption strength</a:t>
                      </a:r>
                      <a:endParaRPr lang="en-US" sz="1200" b="1"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b="1" dirty="0">
                          <a:solidFill>
                            <a:srgbClr val="58585B"/>
                          </a:solidFill>
                        </a:rPr>
                        <a:t>Strong</a:t>
                      </a:r>
                      <a:r>
                        <a:rPr lang="en-US" sz="1200" dirty="0">
                          <a:solidFill>
                            <a:srgbClr val="58585B"/>
                          </a:solidFill>
                        </a:rPr>
                        <a:t> - Uses key lengths from 56 bits to 256 bits.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b="1" dirty="0">
                          <a:solidFill>
                            <a:srgbClr val="58585B"/>
                          </a:solidFill>
                        </a:rPr>
                        <a:t>Moderate to strong </a:t>
                      </a:r>
                      <a:r>
                        <a:rPr lang="en-US" sz="1200" dirty="0">
                          <a:solidFill>
                            <a:srgbClr val="58585B"/>
                          </a:solidFill>
                        </a:rPr>
                        <a:t>- With key lengths from 40 bits to</a:t>
                      </a:r>
                      <a:r>
                        <a:rPr lang="en-US" sz="1200" dirty="0">
                          <a:solidFill>
                            <a:schemeClr val="tx1"/>
                          </a:solidFill>
                        </a:rPr>
                        <a:t> </a:t>
                      </a:r>
                      <a:r>
                        <a:rPr lang="en-US" sz="1200" dirty="0">
                          <a:solidFill>
                            <a:srgbClr val="58585B"/>
                          </a:solidFill>
                        </a:rPr>
                        <a:t>256 bits.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b="1" dirty="0">
                          <a:solidFill>
                            <a:srgbClr val="58585B"/>
                          </a:solidFill>
                        </a:rPr>
                        <a:t>Connection complexity</a:t>
                      </a:r>
                      <a:endParaRPr lang="en-US" sz="1200" b="1"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b="1" dirty="0">
                          <a:solidFill>
                            <a:srgbClr val="58585B"/>
                          </a:solidFill>
                        </a:rPr>
                        <a:t>Medium</a:t>
                      </a:r>
                      <a:r>
                        <a:rPr lang="en-US" sz="1200" dirty="0">
                          <a:solidFill>
                            <a:srgbClr val="58585B"/>
                          </a:solidFill>
                        </a:rPr>
                        <a:t> - Because it requires a VPN client</a:t>
                      </a:r>
                      <a:r>
                        <a:rPr lang="en-US" sz="1200" dirty="0">
                          <a:solidFill>
                            <a:schemeClr val="tx1"/>
                          </a:solidFill>
                        </a:rPr>
                        <a:t> </a:t>
                      </a:r>
                      <a:r>
                        <a:rPr lang="en-US" sz="1200" dirty="0">
                          <a:solidFill>
                            <a:srgbClr val="58585B"/>
                          </a:solidFill>
                        </a:rPr>
                        <a:t>pre-installed on a host.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b="1" dirty="0">
                          <a:solidFill>
                            <a:srgbClr val="58585B"/>
                          </a:solidFill>
                        </a:rPr>
                        <a:t>Low</a:t>
                      </a:r>
                      <a:r>
                        <a:rPr lang="en-US" sz="1200" dirty="0">
                          <a:solidFill>
                            <a:srgbClr val="58585B"/>
                          </a:solidFill>
                        </a:rPr>
                        <a:t> - It only requires a web browser on a host.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b="1" dirty="0">
                          <a:solidFill>
                            <a:srgbClr val="58585B"/>
                          </a:solidFill>
                        </a:rPr>
                        <a:t>Connection option</a:t>
                      </a:r>
                      <a:endParaRPr lang="en-US" sz="1200" b="1"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b="1" dirty="0">
                          <a:solidFill>
                            <a:srgbClr val="58585B"/>
                          </a:solidFill>
                        </a:rPr>
                        <a:t>Limited</a:t>
                      </a:r>
                      <a:r>
                        <a:rPr lang="en-US" sz="1200" dirty="0">
                          <a:solidFill>
                            <a:srgbClr val="58585B"/>
                          </a:solidFill>
                        </a:rPr>
                        <a:t> - Only specific devices with specific</a:t>
                      </a:r>
                      <a:r>
                        <a:rPr lang="en-US" sz="1200" dirty="0">
                          <a:solidFill>
                            <a:schemeClr val="tx1"/>
                          </a:solidFill>
                        </a:rPr>
                        <a:t> </a:t>
                      </a:r>
                      <a:r>
                        <a:rPr lang="en-US" sz="1200" dirty="0">
                          <a:solidFill>
                            <a:srgbClr val="58585B"/>
                          </a:solidFill>
                        </a:rPr>
                        <a:t>configurations can connect.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b="1" dirty="0">
                          <a:solidFill>
                            <a:srgbClr val="58585B"/>
                          </a:solidFill>
                        </a:rPr>
                        <a:t>Extensive</a:t>
                      </a:r>
                      <a:r>
                        <a:rPr lang="en-US" sz="1200" dirty="0">
                          <a:solidFill>
                            <a:srgbClr val="58585B"/>
                          </a:solidFill>
                        </a:rPr>
                        <a:t> - Any device with a web browser can</a:t>
                      </a:r>
                      <a:r>
                        <a:rPr lang="en-US" sz="1200" dirty="0">
                          <a:solidFill>
                            <a:schemeClr val="tx1"/>
                          </a:solidFill>
                        </a:rPr>
                        <a:t> </a:t>
                      </a:r>
                      <a:r>
                        <a:rPr lang="en-US" sz="1200" dirty="0">
                          <a:solidFill>
                            <a:srgbClr val="58585B"/>
                          </a:solidFill>
                        </a:rPr>
                        <a:t>connect.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1B56DA3E-4D31-4968-8989-F620C1270C04}"/>
              </a:ext>
            </a:extLst>
          </p:cNvPr>
          <p:cNvSpPr txBox="1"/>
          <p:nvPr/>
        </p:nvSpPr>
        <p:spPr>
          <a:xfrm>
            <a:off x="91438" y="824983"/>
            <a:ext cx="8961119" cy="1246495"/>
          </a:xfrm>
          <a:prstGeom prst="rect">
            <a:avLst/>
          </a:prstGeom>
          <a:noFill/>
        </p:spPr>
        <p:txBody>
          <a:bodyPr wrap="square">
            <a:spAutoFit/>
          </a:bodyPr>
          <a:lstStyle/>
          <a:p>
            <a:r>
              <a:rPr lang="en-US" sz="1500" dirty="0">
                <a:latin typeface="Arial" panose="020B0604020202020204" pitchFamily="34" charset="0"/>
                <a:cs typeface="Arial" panose="020B0604020202020204" pitchFamily="34" charset="0"/>
              </a:rPr>
              <a:t>SSL uses the public key infrastructure and digital certificates to authenticate peers. Both IPsec and SSL VPN technologies offer access to virtually any network application or resource. However, when security is an issue, IPsec is the superior choice. If support and ease of deployment are the primary issues, consider SSL. The type of VPN method implemented is based on the access requirements of the users and the organization’s IT processes. The table compares IPsec and SSL remote access deployments.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VPN Topologies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Site-to-Site IPsec VPNs</a:t>
            </a:r>
          </a:p>
        </p:txBody>
      </p:sp>
      <p:sp>
        <p:nvSpPr>
          <p:cNvPr id="5" name="Object4"/>
          <p:cNvSpPr/>
          <p:nvPr/>
        </p:nvSpPr>
        <p:spPr>
          <a:xfrm>
            <a:off x="0" y="914400"/>
            <a:ext cx="3000375"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The VPN gateway encapsulates and encrypts outbound traffic. It then sends the traffic through a VPN tunnel over the internet to a VPN gateway at the target site. Upon receipt, the receiving VPN gateway strips the headers, decrypts the content, and relays the packet toward the target host inside its private network. Site-to-site VPNs are typically created and secured using IP security (IPsec).</a:t>
            </a:r>
            <a:endParaRPr lang="en-US" sz="1600" dirty="0"/>
          </a:p>
        </p:txBody>
      </p:sp>
      <p:pic>
        <p:nvPicPr>
          <p:cNvPr id="4" name="Picture 3">
            <a:extLst>
              <a:ext uri="{FF2B5EF4-FFF2-40B4-BE49-F238E27FC236}">
                <a16:creationId xmlns:a16="http://schemas.microsoft.com/office/drawing/2014/main" id="{9F230C56-3C8D-4F8D-8879-DA0E659AFF3B}"/>
              </a:ext>
            </a:extLst>
          </p:cNvPr>
          <p:cNvPicPr>
            <a:picLocks noChangeAspect="1"/>
          </p:cNvPicPr>
          <p:nvPr/>
        </p:nvPicPr>
        <p:blipFill>
          <a:blip r:embed="rId3"/>
          <a:stretch>
            <a:fillRect/>
          </a:stretch>
        </p:blipFill>
        <p:spPr>
          <a:xfrm>
            <a:off x="3192284" y="1106710"/>
            <a:ext cx="5723116" cy="218713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18.3 IPsec Overview</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Video - IPsec Concepts</a:t>
            </a:r>
          </a:p>
        </p:txBody>
      </p:sp>
      <p:sp>
        <p:nvSpPr>
          <p:cNvPr id="5" name="TextBox 4">
            <a:extLst>
              <a:ext uri="{FF2B5EF4-FFF2-40B4-BE49-F238E27FC236}">
                <a16:creationId xmlns:a16="http://schemas.microsoft.com/office/drawing/2014/main" id="{C2952005-DBA0-4CA8-94BB-8CE08E70C31C}"/>
              </a:ext>
            </a:extLst>
          </p:cNvPr>
          <p:cNvSpPr txBox="1"/>
          <p:nvPr/>
        </p:nvSpPr>
        <p:spPr>
          <a:xfrm>
            <a:off x="0" y="1178101"/>
            <a:ext cx="8558899" cy="923330"/>
          </a:xfrm>
          <a:prstGeom prst="rect">
            <a:avLst/>
          </a:prstGeom>
          <a:noFill/>
        </p:spPr>
        <p:txBody>
          <a:bodyPr wrap="square" rtlCol="0">
            <a:spAutoFit/>
          </a:bodyPr>
          <a:lstStyle/>
          <a:p>
            <a:r>
              <a:rPr lang="en-US" dirty="0"/>
              <a:t>This video will cover the following:</a:t>
            </a:r>
          </a:p>
          <a:p>
            <a:pPr marL="742950" lvl="1" indent="-285750">
              <a:buFont typeface="Arial" panose="020B0604020202020204" pitchFamily="34" charset="0"/>
              <a:buChar char="•"/>
            </a:pPr>
            <a:r>
              <a:rPr lang="en-US" dirty="0"/>
              <a:t>The purpose of IPsec</a:t>
            </a:r>
          </a:p>
          <a:p>
            <a:pPr marL="742950" lvl="1" indent="-285750">
              <a:buFont typeface="Arial" panose="020B0604020202020204" pitchFamily="34" charset="0"/>
              <a:buChar char="•"/>
            </a:pPr>
            <a:r>
              <a:rPr lang="en-US" dirty="0"/>
              <a:t>IPsec Protocols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IPsec Technologies</a:t>
            </a:r>
          </a:p>
        </p:txBody>
      </p:sp>
      <p:sp>
        <p:nvSpPr>
          <p:cNvPr id="8" name="TextBox 7">
            <a:extLst>
              <a:ext uri="{FF2B5EF4-FFF2-40B4-BE49-F238E27FC236}">
                <a16:creationId xmlns:a16="http://schemas.microsoft.com/office/drawing/2014/main" id="{7E2F874D-6081-4C78-8715-9D37072FCF6D}"/>
              </a:ext>
            </a:extLst>
          </p:cNvPr>
          <p:cNvSpPr txBox="1"/>
          <p:nvPr/>
        </p:nvSpPr>
        <p:spPr>
          <a:xfrm>
            <a:off x="0" y="731520"/>
            <a:ext cx="3752850" cy="3754874"/>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Using the IPsec framework, IPsec provides these essential security functions:</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Confidentiality</a:t>
            </a:r>
            <a:r>
              <a:rPr lang="en-US" sz="1400" dirty="0">
                <a:latin typeface="Arial" panose="020B0604020202020204" pitchFamily="34" charset="0"/>
                <a:cs typeface="Arial" panose="020B0604020202020204" pitchFamily="34" charset="0"/>
              </a:rPr>
              <a:t> - IPsec uses encryption algorithms to prevent cybercriminals from reading the packet contents.</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Integrity</a:t>
            </a:r>
            <a:r>
              <a:rPr lang="en-US" sz="1400" dirty="0">
                <a:latin typeface="Arial" panose="020B0604020202020204" pitchFamily="34" charset="0"/>
                <a:cs typeface="Arial" panose="020B0604020202020204" pitchFamily="34" charset="0"/>
              </a:rPr>
              <a:t> - IPsec uses hashing algorithms to ensure that packets have not been altered between source and destination.</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Origin authentication </a:t>
            </a:r>
            <a:r>
              <a:rPr lang="en-US" sz="1400" dirty="0">
                <a:latin typeface="Arial" panose="020B0604020202020204" pitchFamily="34" charset="0"/>
                <a:cs typeface="Arial" panose="020B0604020202020204" pitchFamily="34" charset="0"/>
              </a:rPr>
              <a:t>- IPsec uses the Internet Key Exchange (IKE) protocol to authenticate source and destination. Methods of authentication including using pre-shared keys (passwords), digital certificates, or RSA certificates.</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Diffie-Hellman</a:t>
            </a:r>
            <a:r>
              <a:rPr lang="en-US" sz="1400" dirty="0">
                <a:latin typeface="Arial" panose="020B0604020202020204" pitchFamily="34" charset="0"/>
                <a:cs typeface="Arial" panose="020B0604020202020204" pitchFamily="34" charset="0"/>
              </a:rPr>
              <a:t> - Secure key exchange typically using various groups of the DH algorithm.</a:t>
            </a:r>
          </a:p>
        </p:txBody>
      </p:sp>
      <p:pic>
        <p:nvPicPr>
          <p:cNvPr id="5" name="Picture 4">
            <a:extLst>
              <a:ext uri="{FF2B5EF4-FFF2-40B4-BE49-F238E27FC236}">
                <a16:creationId xmlns:a16="http://schemas.microsoft.com/office/drawing/2014/main" id="{F9E1B7DA-64E8-413B-8637-1797032BD1DE}"/>
              </a:ext>
            </a:extLst>
          </p:cNvPr>
          <p:cNvPicPr>
            <a:picLocks noChangeAspect="1"/>
          </p:cNvPicPr>
          <p:nvPr/>
        </p:nvPicPr>
        <p:blipFill>
          <a:blip r:embed="rId3"/>
          <a:stretch>
            <a:fillRect/>
          </a:stretch>
        </p:blipFill>
        <p:spPr>
          <a:xfrm>
            <a:off x="4021261" y="841712"/>
            <a:ext cx="4473328" cy="344453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IPsec Technologies (Cont.)</a:t>
            </a:r>
          </a:p>
        </p:txBody>
      </p:sp>
      <p:sp>
        <p:nvSpPr>
          <p:cNvPr id="7" name="TextBox 6">
            <a:extLst>
              <a:ext uri="{FF2B5EF4-FFF2-40B4-BE49-F238E27FC236}">
                <a16:creationId xmlns:a16="http://schemas.microsoft.com/office/drawing/2014/main" id="{B0768B87-CED5-49EC-BC24-961D2D85B245}"/>
              </a:ext>
            </a:extLst>
          </p:cNvPr>
          <p:cNvSpPr txBox="1"/>
          <p:nvPr/>
        </p:nvSpPr>
        <p:spPr>
          <a:xfrm>
            <a:off x="0" y="819388"/>
            <a:ext cx="4610100"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The IPsec security functions are list in the table.</a:t>
            </a:r>
          </a:p>
        </p:txBody>
      </p:sp>
      <p:graphicFrame>
        <p:nvGraphicFramePr>
          <p:cNvPr id="20" name="Table 19"/>
          <p:cNvGraphicFramePr>
            <a:graphicFrameLocks noGrp="1"/>
          </p:cNvGraphicFramePr>
          <p:nvPr>
            <p:extLst>
              <p:ext uri="{D42A27DB-BD31-4B8C-83A1-F6EECF244321}">
                <p14:modId xmlns:p14="http://schemas.microsoft.com/office/powerpoint/2010/main" val="3774180675"/>
              </p:ext>
            </p:extLst>
          </p:nvPr>
        </p:nvGraphicFramePr>
        <p:xfrm>
          <a:off x="514411" y="1188720"/>
          <a:ext cx="7367195" cy="3383280"/>
        </p:xfrm>
        <a:graphic>
          <a:graphicData uri="http://schemas.openxmlformats.org/drawingml/2006/table">
            <a:tbl>
              <a:tblPr/>
              <a:tblGrid>
                <a:gridCol w="1099441">
                  <a:extLst>
                    <a:ext uri="{9D8B030D-6E8A-4147-A177-3AD203B41FA5}">
                      <a16:colId xmlns:a16="http://schemas.microsoft.com/office/drawing/2014/main" val="20000"/>
                    </a:ext>
                  </a:extLst>
                </a:gridCol>
                <a:gridCol w="6267754">
                  <a:extLst>
                    <a:ext uri="{9D8B030D-6E8A-4147-A177-3AD203B41FA5}">
                      <a16:colId xmlns:a16="http://schemas.microsoft.com/office/drawing/2014/main" val="20001"/>
                    </a:ext>
                  </a:extLst>
                </a:gridCol>
              </a:tblGrid>
              <a:tr h="0">
                <a:tc>
                  <a:txBody>
                    <a:bodyPr/>
                    <a:lstStyle/>
                    <a:p>
                      <a:r>
                        <a:rPr lang="en-US" sz="1200" dirty="0">
                          <a:solidFill>
                            <a:srgbClr val="FFFFFF"/>
                          </a:solidFill>
                        </a:rPr>
                        <a:t>IPsec Function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IPsec Protocol</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The choices for IPsec Protocol include Authentication Header (AH) or Encapsulation Security Protocol (ESP). AH authenticates the Layer 3 packet. ESP encrypts the Layer 3 packet. Note: ESP+AH is rarely used as this combination will not successfully traverse a NAT device.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Confidentiality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Encryption ensures confidentiality of the Layer 3 packet. Choices include Data Encryption Standard (DES), Triple DES (3DES), Advanced Encryption Standard (AES), or Software-Optimized Encryption Algorithm (SEAL). </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dirty="0">
                          <a:solidFill>
                            <a:srgbClr val="58585B"/>
                          </a:solidFill>
                        </a:rPr>
                        <a:t>Integrity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Ensures that data arrives unchanged at the destination using a hash algorithm, such as message-digest 5 (MD5) or Secure Hash Algorithm (SHA).</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Authentication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IPsec uses Internet Key Exchange (IKE) to authenticate users and devices that can carry out communication independently. IKE uses several types of authentication, including username and password, one-time password, biometrics, pre-shared keys (PSKs), and digital certificates using the Rivest, Shamir, and Adleman (RSA) algorithm.</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dirty="0">
                          <a:solidFill>
                            <a:srgbClr val="58585B"/>
                          </a:solidFill>
                        </a:rPr>
                        <a:t>Diffie-Hellman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IPsec uses the DH algorithm to provide a public key exchange method for two peers to establish a shared secret key. There are several different groups to choose from including DH14, 15, 16 and DH 19, 20, 21 and 24. DH1, 2 and 5 are no longer recommended.</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15</a:t>
            </a:fld>
            <a:endParaRPr lang="en-US"/>
          </a:p>
        </p:txBody>
      </p:sp>
    </p:spTree>
    <p:extLst>
      <p:ext uri="{BB962C8B-B14F-4D97-AF65-F5344CB8AC3E}">
        <p14:creationId xmlns:p14="http://schemas.microsoft.com/office/powerpoint/2010/main" val="2990590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IPsec Protocol Encapsulation</a:t>
            </a:r>
          </a:p>
        </p:txBody>
      </p:sp>
      <p:sp>
        <p:nvSpPr>
          <p:cNvPr id="5" name="Object4"/>
          <p:cNvSpPr/>
          <p:nvPr/>
        </p:nvSpPr>
        <p:spPr>
          <a:xfrm>
            <a:off x="0" y="914400"/>
            <a:ext cx="3793067"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Choosing the IPsec protocol encapsulation is the first building block of the framework. IPsec encapsulates packets using Authentication Header (AH) or Encapsulation Security Protocol (ESP). The choice of AH or ESP establishes which other building blocks are available. </a:t>
            </a:r>
            <a:r>
              <a:rPr lang="en-US" sz="1600" dirty="0">
                <a:solidFill>
                  <a:srgbClr val="000000"/>
                </a:solidFill>
                <a:latin typeface="Arial" pitchFamily="34" charset="0"/>
                <a:cs typeface="Arial" pitchFamily="34" charset="-120"/>
              </a:rPr>
              <a:t>AH is appropriate only when confidentiality is not required or permitted. ESP provides both confidentiality and authentication.</a:t>
            </a:r>
            <a:endParaRPr lang="en-US" sz="1600" dirty="0"/>
          </a:p>
        </p:txBody>
      </p:sp>
      <p:pic>
        <p:nvPicPr>
          <p:cNvPr id="4" name="Picture 3">
            <a:extLst>
              <a:ext uri="{FF2B5EF4-FFF2-40B4-BE49-F238E27FC236}">
                <a16:creationId xmlns:a16="http://schemas.microsoft.com/office/drawing/2014/main" id="{34B504C9-CF01-4DF9-9579-93839F5D4BF8}"/>
              </a:ext>
            </a:extLst>
          </p:cNvPr>
          <p:cNvPicPr>
            <a:picLocks noChangeAspect="1"/>
          </p:cNvPicPr>
          <p:nvPr/>
        </p:nvPicPr>
        <p:blipFill>
          <a:blip r:embed="rId3"/>
          <a:stretch>
            <a:fillRect/>
          </a:stretch>
        </p:blipFill>
        <p:spPr>
          <a:xfrm>
            <a:off x="4305105" y="914400"/>
            <a:ext cx="4496190" cy="3421677"/>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Confidentiality</a:t>
            </a:r>
          </a:p>
        </p:txBody>
      </p:sp>
      <p:sp>
        <p:nvSpPr>
          <p:cNvPr id="5" name="Object4"/>
          <p:cNvSpPr/>
          <p:nvPr/>
        </p:nvSpPr>
        <p:spPr>
          <a:xfrm>
            <a:off x="0" y="708659"/>
            <a:ext cx="4185424" cy="3603145"/>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Confidentiality is achieved by encrypting the data. The degree of confidentiality depends on the encryption algorithm and the length of the key used in the encryption algorithm. The shorter the key, the easier it is to break. </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DES uses a 56-bit key and should be avoided.</a:t>
            </a:r>
          </a:p>
          <a:p>
            <a:pPr marL="285750" indent="-285750">
              <a:lnSpc>
                <a:spcPts val="2000"/>
              </a:lnSpc>
              <a:buFont typeface="Arial" panose="020B0604020202020204" pitchFamily="34" charset="0"/>
              <a:buChar char="•"/>
            </a:pPr>
            <a:r>
              <a:rPr lang="en-US" sz="1600" dirty="0">
                <a:solidFill>
                  <a:srgbClr val="000000"/>
                </a:solidFill>
                <a:latin typeface="Arial" pitchFamily="34" charset="0"/>
                <a:cs typeface="Arial" pitchFamily="34" charset="-120"/>
              </a:rPr>
              <a:t>3DES uses three 56-bit encryption keys per 64-bit block.</a:t>
            </a:r>
          </a:p>
          <a:p>
            <a:pPr marL="285750" indent="-285750">
              <a:lnSpc>
                <a:spcPts val="2000"/>
              </a:lnSpc>
              <a:buFont typeface="Arial" panose="020B0604020202020204" pitchFamily="34" charset="0"/>
              <a:buChar char="•"/>
            </a:pPr>
            <a:r>
              <a:rPr lang="en-US" sz="1600" dirty="0">
                <a:solidFill>
                  <a:srgbClr val="000000"/>
                </a:solidFill>
                <a:latin typeface="Arial" pitchFamily="34" charset="0"/>
                <a:cs typeface="Arial" pitchFamily="34" charset="-120"/>
              </a:rPr>
              <a:t>AES offers three different key lengths: 128 bits, 192 bits, and 256 bits.</a:t>
            </a:r>
          </a:p>
          <a:p>
            <a:pPr marL="285750" indent="-285750">
              <a:lnSpc>
                <a:spcPts val="2000"/>
              </a:lnSpc>
              <a:buFont typeface="Arial" panose="020B0604020202020204" pitchFamily="34" charset="0"/>
              <a:buChar char="•"/>
            </a:pPr>
            <a:r>
              <a:rPr lang="en-US" sz="1600" dirty="0">
                <a:solidFill>
                  <a:srgbClr val="000000"/>
                </a:solidFill>
                <a:latin typeface="Arial" pitchFamily="34" charset="0"/>
                <a:cs typeface="Arial" pitchFamily="34" charset="-120"/>
              </a:rPr>
              <a:t>SEAL is a stream cipher, encrypting data continuously. It uses a 160-bit key</a:t>
            </a:r>
            <a:r>
              <a:rPr lang="en-US" sz="1400" dirty="0">
                <a:solidFill>
                  <a:srgbClr val="000000"/>
                </a:solidFill>
                <a:latin typeface="Arial" pitchFamily="34" charset="0"/>
                <a:cs typeface="Arial" pitchFamily="34" charset="-120"/>
              </a:rPr>
              <a:t>.</a:t>
            </a:r>
            <a:endParaRPr lang="en-US" sz="1400" dirty="0"/>
          </a:p>
        </p:txBody>
      </p:sp>
      <p:pic>
        <p:nvPicPr>
          <p:cNvPr id="4" name="Picture 3">
            <a:extLst>
              <a:ext uri="{FF2B5EF4-FFF2-40B4-BE49-F238E27FC236}">
                <a16:creationId xmlns:a16="http://schemas.microsoft.com/office/drawing/2014/main" id="{1329544B-3489-43F4-B399-E563097F1609}"/>
              </a:ext>
            </a:extLst>
          </p:cNvPr>
          <p:cNvPicPr>
            <a:picLocks noChangeAspect="1"/>
          </p:cNvPicPr>
          <p:nvPr/>
        </p:nvPicPr>
        <p:blipFill>
          <a:blip r:embed="rId3"/>
          <a:stretch>
            <a:fillRect/>
          </a:stretch>
        </p:blipFill>
        <p:spPr>
          <a:xfrm>
            <a:off x="4040319" y="731520"/>
            <a:ext cx="4282811" cy="34597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Integrity</a:t>
            </a:r>
          </a:p>
        </p:txBody>
      </p:sp>
      <p:sp>
        <p:nvSpPr>
          <p:cNvPr id="5" name="Object4"/>
          <p:cNvSpPr/>
          <p:nvPr/>
        </p:nvSpPr>
        <p:spPr>
          <a:xfrm>
            <a:off x="0" y="708660"/>
            <a:ext cx="4187952"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Data integrity means that the data that is received is exactly the same data that was sent.</a:t>
            </a:r>
          </a:p>
          <a:p>
            <a:pPr marL="285750" indent="-285750">
              <a:lnSpc>
                <a:spcPts val="2000"/>
              </a:lnSpc>
              <a:buFont typeface="Arial" panose="020B0604020202020204" pitchFamily="34" charset="0"/>
              <a:buChar char="•"/>
            </a:pPr>
            <a:r>
              <a:rPr lang="en-US" sz="1600" dirty="0">
                <a:solidFill>
                  <a:srgbClr val="000000"/>
                </a:solidFill>
                <a:latin typeface="Arial" pitchFamily="34" charset="0"/>
                <a:cs typeface="Arial" pitchFamily="34" charset="-120"/>
              </a:rPr>
              <a:t>Message-Digest 5 (MD5) uses a 128-bit shared-secret key. The variable-length message and 128-bit shared-secret key are combined and run through the HMAC-MD5 hash algorithm producing a 128-bit hash.</a:t>
            </a:r>
          </a:p>
          <a:p>
            <a:pPr marL="285750" indent="-285750">
              <a:lnSpc>
                <a:spcPts val="2000"/>
              </a:lnSpc>
              <a:buFont typeface="Arial" panose="020B0604020202020204" pitchFamily="34" charset="0"/>
              <a:buChar char="•"/>
            </a:pPr>
            <a:r>
              <a:rPr lang="en-US" sz="1600" dirty="0">
                <a:solidFill>
                  <a:srgbClr val="000000"/>
                </a:solidFill>
                <a:latin typeface="Arial" pitchFamily="34" charset="0"/>
                <a:cs typeface="Arial" pitchFamily="34" charset="-120"/>
              </a:rPr>
              <a:t>The Secure Hash Algorithm (SHA) uses a 160-bit secret key. The variable-length message and 160-bit shared-secret key are combined and run through the HMAC-SHA-1 algorithm producing a 160-bit hash.</a:t>
            </a:r>
          </a:p>
          <a:p>
            <a:pPr marL="285750" indent="-285750">
              <a:lnSpc>
                <a:spcPts val="2000"/>
              </a:lnSpc>
              <a:buFont typeface="Arial" panose="020B0604020202020204" pitchFamily="34" charset="0"/>
              <a:buChar char="•"/>
            </a:pPr>
            <a:endParaRPr lang="en-US" sz="1400" dirty="0"/>
          </a:p>
        </p:txBody>
      </p:sp>
      <p:pic>
        <p:nvPicPr>
          <p:cNvPr id="4" name="Picture 3">
            <a:extLst>
              <a:ext uri="{FF2B5EF4-FFF2-40B4-BE49-F238E27FC236}">
                <a16:creationId xmlns:a16="http://schemas.microsoft.com/office/drawing/2014/main" id="{59A3B0AE-2743-4651-A752-82E2541B83BB}"/>
              </a:ext>
            </a:extLst>
          </p:cNvPr>
          <p:cNvPicPr>
            <a:picLocks noChangeAspect="1"/>
          </p:cNvPicPr>
          <p:nvPr/>
        </p:nvPicPr>
        <p:blipFill>
          <a:blip r:embed="rId3"/>
          <a:stretch>
            <a:fillRect/>
          </a:stretch>
        </p:blipFill>
        <p:spPr>
          <a:xfrm>
            <a:off x="4187952" y="818998"/>
            <a:ext cx="4397121" cy="3505504"/>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Authentication</a:t>
            </a:r>
          </a:p>
        </p:txBody>
      </p:sp>
      <p:sp>
        <p:nvSpPr>
          <p:cNvPr id="5" name="Object4"/>
          <p:cNvSpPr/>
          <p:nvPr/>
        </p:nvSpPr>
        <p:spPr>
          <a:xfrm>
            <a:off x="0" y="810322"/>
            <a:ext cx="3672468" cy="2675828"/>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When conducting business long distance, the device on the other end of the VPN tunnel must be authenticated before the communication path is considered secure. </a:t>
            </a:r>
          </a:p>
          <a:p>
            <a:pPr marL="285750" indent="-285750">
              <a:lnSpc>
                <a:spcPts val="2000"/>
              </a:lnSpc>
              <a:buFont typeface="Arial" panose="020B0604020202020204" pitchFamily="34" charset="0"/>
              <a:buChar char="•"/>
            </a:pPr>
            <a:r>
              <a:rPr lang="en-US" sz="1600" dirty="0">
                <a:solidFill>
                  <a:srgbClr val="000000"/>
                </a:solidFill>
                <a:latin typeface="Arial" pitchFamily="34" charset="0"/>
                <a:cs typeface="Arial" pitchFamily="34" charset="-120"/>
              </a:rPr>
              <a:t>A pre-shared secret key (PSK) value is entered into each peer manually. The PSK is combined with other information to form the authentication key.</a:t>
            </a:r>
          </a:p>
          <a:p>
            <a:pPr marL="285750" indent="-285750">
              <a:lnSpc>
                <a:spcPts val="2000"/>
              </a:lnSpc>
              <a:buFont typeface="Arial" panose="020B0604020202020204" pitchFamily="34" charset="0"/>
              <a:buChar char="•"/>
            </a:pPr>
            <a:r>
              <a:rPr lang="en-US" sz="1600" dirty="0" err="1">
                <a:solidFill>
                  <a:srgbClr val="000000"/>
                </a:solidFill>
                <a:latin typeface="Arial" pitchFamily="34" charset="0"/>
                <a:cs typeface="Arial" pitchFamily="34" charset="-120"/>
              </a:rPr>
              <a:t>Rivest</a:t>
            </a:r>
            <a:r>
              <a:rPr lang="en-US" sz="1600" dirty="0">
                <a:solidFill>
                  <a:srgbClr val="000000"/>
                </a:solidFill>
                <a:latin typeface="Arial" pitchFamily="34" charset="0"/>
                <a:cs typeface="Arial" pitchFamily="34" charset="-120"/>
              </a:rPr>
              <a:t>, Shamir, and </a:t>
            </a:r>
            <a:r>
              <a:rPr lang="en-US" sz="1600" dirty="0" err="1">
                <a:solidFill>
                  <a:srgbClr val="000000"/>
                </a:solidFill>
                <a:latin typeface="Arial" pitchFamily="34" charset="0"/>
                <a:cs typeface="Arial" pitchFamily="34" charset="-120"/>
              </a:rPr>
              <a:t>Adleman</a:t>
            </a:r>
            <a:r>
              <a:rPr lang="en-US" sz="1600" dirty="0">
                <a:solidFill>
                  <a:srgbClr val="000000"/>
                </a:solidFill>
                <a:latin typeface="Arial" pitchFamily="34" charset="0"/>
                <a:cs typeface="Arial" pitchFamily="34" charset="-120"/>
              </a:rPr>
              <a:t> (RSA) authentication uses digital certificates to authenticate peers.</a:t>
            </a:r>
            <a:endParaRPr lang="en-US" sz="1600" dirty="0"/>
          </a:p>
        </p:txBody>
      </p:sp>
      <p:pic>
        <p:nvPicPr>
          <p:cNvPr id="6" name="Picture 5">
            <a:extLst>
              <a:ext uri="{FF2B5EF4-FFF2-40B4-BE49-F238E27FC236}">
                <a16:creationId xmlns:a16="http://schemas.microsoft.com/office/drawing/2014/main" id="{714B5C85-6CE0-481E-B5CE-9654F35EC787}"/>
              </a:ext>
            </a:extLst>
          </p:cNvPr>
          <p:cNvPicPr>
            <a:picLocks noChangeAspect="1"/>
          </p:cNvPicPr>
          <p:nvPr/>
        </p:nvPicPr>
        <p:blipFill>
          <a:blip r:embed="rId3"/>
          <a:stretch>
            <a:fillRect/>
          </a:stretch>
        </p:blipFill>
        <p:spPr>
          <a:xfrm>
            <a:off x="3962210" y="731520"/>
            <a:ext cx="4381880" cy="346740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VPNs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Explain the purpose of VPNs.  </a:t>
            </a:r>
            <a:endParaRPr lang="en-US" altLang="en-US" sz="1600" dirty="0">
              <a:solidFill>
                <a:schemeClr val="tx1"/>
              </a:solidFill>
              <a:latin typeface="Arial" panose="020B0604020202020204" pitchFamily="34" charset="0"/>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859579161"/>
              </p:ext>
            </p:extLst>
          </p:nvPr>
        </p:nvGraphicFramePr>
        <p:xfrm>
          <a:off x="423333" y="1625600"/>
          <a:ext cx="8263467" cy="1542736"/>
        </p:xfrm>
        <a:graphic>
          <a:graphicData uri="http://schemas.openxmlformats.org/drawingml/2006/table">
            <a:tbl>
              <a:tblPr firstRow="1" firstCol="1" bandRow="1">
                <a:tableStyleId>{5C22544A-7EE6-4342-B048-85BDC9FD1C3A}</a:tableStyleId>
              </a:tblPr>
              <a:tblGrid>
                <a:gridCol w="2917548">
                  <a:extLst>
                    <a:ext uri="{9D8B030D-6E8A-4147-A177-3AD203B41FA5}">
                      <a16:colId xmlns:a16="http://schemas.microsoft.com/office/drawing/2014/main" val="399010295"/>
                    </a:ext>
                  </a:extLst>
                </a:gridCol>
                <a:gridCol w="5345919">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100" dirty="0">
                          <a:effectLst/>
                        </a:rPr>
                        <a:t>Topic Title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Topic Objective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pPr marL="0" marR="0">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Arial" panose="020B0604020202020204" pitchFamily="34" charset="0"/>
                        </a:rPr>
                        <a:t>VPN Overview</a:t>
                      </a:r>
                    </a:p>
                  </a:txBody>
                  <a:tcPr marL="60168" marR="60168"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Describe VPNs and their benefits.</a:t>
                      </a:r>
                    </a:p>
                  </a:txBody>
                  <a:tcPr marL="60168" marR="60168" marT="0" marB="0"/>
                </a:tc>
                <a:extLst>
                  <a:ext uri="{0D108BD9-81ED-4DB2-BD59-A6C34878D82A}">
                    <a16:rowId xmlns:a16="http://schemas.microsoft.com/office/drawing/2014/main" val="3530891527"/>
                  </a:ext>
                </a:extLst>
              </a:tr>
              <a:tr h="263724">
                <a:tc>
                  <a:txBody>
                    <a:bodyPr/>
                    <a:lstStyle/>
                    <a:p>
                      <a:pPr marL="0" marR="0">
                        <a:lnSpc>
                          <a:spcPct val="107000"/>
                        </a:lnSpc>
                        <a:spcBef>
                          <a:spcPts val="0"/>
                        </a:spcBef>
                        <a:spcAft>
                          <a:spcPts val="0"/>
                        </a:spcAft>
                      </a:pPr>
                      <a:r>
                        <a:rPr lang="en-US" sz="1100" dirty="0">
                          <a:effectLst/>
                          <a:latin typeface="Arial" panose="020B0604020202020204" pitchFamily="34" charset="0"/>
                          <a:cs typeface="Arial" panose="020B0604020202020204" pitchFamily="34" charset="0"/>
                        </a:rPr>
                        <a:t>VPN Topologies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0168" marR="60168"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Compare remote-access and site-to-site VPNs.</a:t>
                      </a:r>
                    </a:p>
                  </a:txBody>
                  <a:tcPr marL="60168" marR="60168" marT="0" marB="0"/>
                </a:tc>
                <a:extLst>
                  <a:ext uri="{0D108BD9-81ED-4DB2-BD59-A6C34878D82A}">
                    <a16:rowId xmlns:a16="http://schemas.microsoft.com/office/drawing/2014/main" val="662892947"/>
                  </a:ext>
                </a:extLst>
              </a:tr>
              <a:tr h="263724">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Introducing IPsec</a:t>
                      </a:r>
                    </a:p>
                  </a:txBody>
                  <a:tcPr marL="60168" marR="60168"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Describe the IPsec protocol and its basic functions.</a:t>
                      </a:r>
                    </a:p>
                  </a:txBody>
                  <a:tcPr marL="60168" marR="60168" marT="0" marB="0"/>
                </a:tc>
                <a:extLst>
                  <a:ext uri="{0D108BD9-81ED-4DB2-BD59-A6C34878D82A}">
                    <a16:rowId xmlns:a16="http://schemas.microsoft.com/office/drawing/2014/main" val="724516786"/>
                  </a:ext>
                </a:extLst>
              </a:tr>
              <a:tr h="263724">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IPsec Protocols</a:t>
                      </a:r>
                    </a:p>
                  </a:txBody>
                  <a:tcPr marL="60168" marR="60168"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Compare AH and ESP protocols.</a:t>
                      </a:r>
                    </a:p>
                  </a:txBody>
                  <a:tcPr marL="60168" marR="60168" marT="0" marB="0"/>
                </a:tc>
                <a:extLst>
                  <a:ext uri="{0D108BD9-81ED-4DB2-BD59-A6C34878D82A}">
                    <a16:rowId xmlns:a16="http://schemas.microsoft.com/office/drawing/2014/main" val="298268992"/>
                  </a:ext>
                </a:extLst>
              </a:tr>
              <a:tr h="263724">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Internet Key Exchange</a:t>
                      </a:r>
                    </a:p>
                  </a:txBody>
                  <a:tcPr marL="60168" marR="60168"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Describe the IKE protocol.</a:t>
                      </a:r>
                    </a:p>
                  </a:txBody>
                  <a:tcPr marL="60168" marR="60168" marT="0" marB="0"/>
                </a:tc>
                <a:extLst>
                  <a:ext uri="{0D108BD9-81ED-4DB2-BD59-A6C34878D82A}">
                    <a16:rowId xmlns:a16="http://schemas.microsoft.com/office/drawing/2014/main" val="2019914068"/>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Authentication (Cont.)</a:t>
            </a:r>
          </a:p>
        </p:txBody>
      </p:sp>
      <p:pic>
        <p:nvPicPr>
          <p:cNvPr id="4" name="Picture 3">
            <a:extLst>
              <a:ext uri="{FF2B5EF4-FFF2-40B4-BE49-F238E27FC236}">
                <a16:creationId xmlns:a16="http://schemas.microsoft.com/office/drawing/2014/main" id="{CAE26967-93F3-4D10-9EF1-FDB32446C476}"/>
              </a:ext>
            </a:extLst>
          </p:cNvPr>
          <p:cNvPicPr>
            <a:picLocks noChangeAspect="1"/>
          </p:cNvPicPr>
          <p:nvPr/>
        </p:nvPicPr>
        <p:blipFill>
          <a:blip r:embed="rId3"/>
          <a:stretch>
            <a:fillRect/>
          </a:stretch>
        </p:blipFill>
        <p:spPr>
          <a:xfrm>
            <a:off x="154876" y="805080"/>
            <a:ext cx="4494149" cy="2378910"/>
          </a:xfrm>
          <a:prstGeom prst="rect">
            <a:avLst/>
          </a:prstGeom>
        </p:spPr>
      </p:pic>
      <p:pic>
        <p:nvPicPr>
          <p:cNvPr id="6" name="Picture 5">
            <a:extLst>
              <a:ext uri="{FF2B5EF4-FFF2-40B4-BE49-F238E27FC236}">
                <a16:creationId xmlns:a16="http://schemas.microsoft.com/office/drawing/2014/main" id="{9B5F0BEB-4790-4725-8C27-43E11F4D2CD6}"/>
              </a:ext>
            </a:extLst>
          </p:cNvPr>
          <p:cNvPicPr>
            <a:picLocks noChangeAspect="1"/>
          </p:cNvPicPr>
          <p:nvPr/>
        </p:nvPicPr>
        <p:blipFill>
          <a:blip r:embed="rId4"/>
          <a:stretch>
            <a:fillRect/>
          </a:stretch>
        </p:blipFill>
        <p:spPr>
          <a:xfrm>
            <a:off x="4803901" y="1697270"/>
            <a:ext cx="4032412" cy="269002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20</a:t>
            </a:fld>
            <a:endParaRPr lang="en-US"/>
          </a:p>
        </p:txBody>
      </p:sp>
    </p:spTree>
    <p:extLst>
      <p:ext uri="{BB962C8B-B14F-4D97-AF65-F5344CB8AC3E}">
        <p14:creationId xmlns:p14="http://schemas.microsoft.com/office/powerpoint/2010/main" val="1289580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Secure Key Exchange with Diffie-Hellman</a:t>
            </a:r>
          </a:p>
        </p:txBody>
      </p:sp>
      <p:sp>
        <p:nvSpPr>
          <p:cNvPr id="5" name="Object4"/>
          <p:cNvSpPr/>
          <p:nvPr/>
        </p:nvSpPr>
        <p:spPr>
          <a:xfrm>
            <a:off x="0" y="731520"/>
            <a:ext cx="3933825"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Encryption algorithms require a symmetric, shared secret key to perform encryption and decryption. How do the encrypting and decrypting devices get the shared secret key? The easiest key exchange method is to use a public key exchange method, such as Diffie-Hellman (DH). DH provides a way for two peers to establish a shared secret key that only they know, even though they are communicating over an insecure channel. Variations of the DH key exchange are specified as DH groups. The DH group you choose must be strong enough, or have enough bits, to protect the IPsec keys during negotiation. </a:t>
            </a:r>
            <a:endParaRPr lang="en-US" sz="1400" dirty="0"/>
          </a:p>
        </p:txBody>
      </p:sp>
      <p:pic>
        <p:nvPicPr>
          <p:cNvPr id="4" name="Picture 3">
            <a:extLst>
              <a:ext uri="{FF2B5EF4-FFF2-40B4-BE49-F238E27FC236}">
                <a16:creationId xmlns:a16="http://schemas.microsoft.com/office/drawing/2014/main" id="{F8C8D792-12F8-43A5-91E0-2EA8BE79C393}"/>
              </a:ext>
            </a:extLst>
          </p:cNvPr>
          <p:cNvPicPr>
            <a:picLocks noChangeAspect="1"/>
          </p:cNvPicPr>
          <p:nvPr/>
        </p:nvPicPr>
        <p:blipFill>
          <a:blip r:embed="rId3"/>
          <a:stretch>
            <a:fillRect/>
          </a:stretch>
        </p:blipFill>
        <p:spPr>
          <a:xfrm>
            <a:off x="4320946" y="830423"/>
            <a:ext cx="4594454" cy="300624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Video - IPsec Transport and Tunnel Modes</a:t>
            </a:r>
          </a:p>
        </p:txBody>
      </p:sp>
      <p:sp>
        <p:nvSpPr>
          <p:cNvPr id="5" name="TextBox 4">
            <a:extLst>
              <a:ext uri="{FF2B5EF4-FFF2-40B4-BE49-F238E27FC236}">
                <a16:creationId xmlns:a16="http://schemas.microsoft.com/office/drawing/2014/main" id="{6C9CDC77-0E37-496B-A4E8-4C1C13932BBD}"/>
              </a:ext>
            </a:extLst>
          </p:cNvPr>
          <p:cNvSpPr txBox="1"/>
          <p:nvPr/>
        </p:nvSpPr>
        <p:spPr>
          <a:xfrm>
            <a:off x="367145" y="1188720"/>
            <a:ext cx="8118764"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This video will explain the process of IPv4 packet with ESP in transport mode and in tunnel mode.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18.4 IPsec Protocols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Protocols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IPsec Protocol Overview</a:t>
            </a:r>
          </a:p>
        </p:txBody>
      </p:sp>
      <p:sp>
        <p:nvSpPr>
          <p:cNvPr id="5" name="Object4"/>
          <p:cNvSpPr/>
          <p:nvPr/>
        </p:nvSpPr>
        <p:spPr>
          <a:xfrm>
            <a:off x="0" y="731520"/>
            <a:ext cx="39243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The two main IPsec protocols are Authentication Header (AH) and Encapsulation Security Protocol (ESP). The IPsec protocol is the first building block of the framework. The choice of AH or ESP establishes which other building blocks are available. AH uses IP protocol 51 and is appropriate only when confidentiality is not required or permitted. It provides data authentication and integrity, but it does not provide data confidentiality (encryption). All text is transported unencrypted. ESP uses IP protocol 50 and provides both confidentiality and authentication. Authentication provides data origin authentication and data integrity. </a:t>
            </a:r>
            <a:endParaRPr lang="en-US" sz="1400" dirty="0"/>
          </a:p>
        </p:txBody>
      </p:sp>
      <p:pic>
        <p:nvPicPr>
          <p:cNvPr id="4" name="Picture 3">
            <a:extLst>
              <a:ext uri="{FF2B5EF4-FFF2-40B4-BE49-F238E27FC236}">
                <a16:creationId xmlns:a16="http://schemas.microsoft.com/office/drawing/2014/main" id="{1A0B6190-DA64-47D0-B5DC-81B85321F09E}"/>
              </a:ext>
            </a:extLst>
          </p:cNvPr>
          <p:cNvPicPr>
            <a:picLocks noChangeAspect="1"/>
          </p:cNvPicPr>
          <p:nvPr/>
        </p:nvPicPr>
        <p:blipFill>
          <a:blip r:embed="rId3"/>
          <a:stretch>
            <a:fillRect/>
          </a:stretch>
        </p:blipFill>
        <p:spPr>
          <a:xfrm>
            <a:off x="4190610" y="664697"/>
            <a:ext cx="4496190" cy="3414056"/>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Protocols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Authentication Header</a:t>
            </a:r>
          </a:p>
        </p:txBody>
      </p:sp>
      <p:sp>
        <p:nvSpPr>
          <p:cNvPr id="5" name="Object4"/>
          <p:cNvSpPr/>
          <p:nvPr/>
        </p:nvSpPr>
        <p:spPr>
          <a:xfrm>
            <a:off x="0" y="760095"/>
            <a:ext cx="8686800"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The AH function is applied to the entire packet, except for any IP header fields that normally change in transit. Fields that normally change during transit are called mutable fields. For example, the Time to Live (TTL) field is considered mutable because routers modify this field. The AH process occurs in this order:</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marL="342900" indent="-342900">
              <a:lnSpc>
                <a:spcPts val="2000"/>
              </a:lnSpc>
              <a:buAutoNum type="arabicPeriod"/>
            </a:pPr>
            <a:r>
              <a:rPr lang="en-US" sz="1600" dirty="0">
                <a:solidFill>
                  <a:srgbClr val="000000"/>
                </a:solidFill>
                <a:latin typeface="Arial" pitchFamily="34" charset="0"/>
                <a:ea typeface="Arial" pitchFamily="34" charset="-122"/>
                <a:cs typeface="Arial" pitchFamily="34" charset="-120"/>
              </a:rPr>
              <a:t>The IP header and data payload are hashed using the shared secret key. </a:t>
            </a:r>
          </a:p>
          <a:p>
            <a:pPr marL="342900" indent="-342900">
              <a:lnSpc>
                <a:spcPts val="2000"/>
              </a:lnSpc>
              <a:buAutoNum type="arabicPeriod"/>
            </a:pPr>
            <a:r>
              <a:rPr lang="en-US" sz="1600" dirty="0">
                <a:solidFill>
                  <a:srgbClr val="000000"/>
                </a:solidFill>
                <a:latin typeface="Arial" pitchFamily="34" charset="0"/>
                <a:ea typeface="Arial" pitchFamily="34" charset="-122"/>
                <a:cs typeface="Arial" pitchFamily="34" charset="-120"/>
              </a:rPr>
              <a:t>The hash builds a new AH header, which is inserted into the original packet.</a:t>
            </a:r>
          </a:p>
          <a:p>
            <a:pPr marL="342900" indent="-342900">
              <a:lnSpc>
                <a:spcPts val="2000"/>
              </a:lnSpc>
              <a:buAutoNum type="arabicPeriod"/>
            </a:pPr>
            <a:r>
              <a:rPr lang="en-US" sz="1600" dirty="0">
                <a:solidFill>
                  <a:srgbClr val="000000"/>
                </a:solidFill>
                <a:latin typeface="Arial" pitchFamily="34" charset="0"/>
                <a:ea typeface="Arial" pitchFamily="34" charset="-122"/>
                <a:cs typeface="Arial" pitchFamily="34" charset="-120"/>
              </a:rPr>
              <a:t>The new packet is transmitted to the IPsec peer router. </a:t>
            </a:r>
          </a:p>
          <a:p>
            <a:pPr marL="342900" indent="-342900">
              <a:lnSpc>
                <a:spcPts val="2000"/>
              </a:lnSpc>
              <a:buAutoNum type="arabicPeriod"/>
            </a:pPr>
            <a:r>
              <a:rPr lang="en-US" sz="1600" dirty="0">
                <a:solidFill>
                  <a:srgbClr val="000000"/>
                </a:solidFill>
                <a:latin typeface="Arial" pitchFamily="34" charset="0"/>
                <a:ea typeface="Arial" pitchFamily="34" charset="-122"/>
                <a:cs typeface="Arial" pitchFamily="34" charset="-120"/>
              </a:rPr>
              <a:t>The peer router hashes the IP header and data payload using the shared secret key, extracts the transmitted hash from the AH header, and compares the two hashes.</a:t>
            </a:r>
          </a:p>
          <a:p>
            <a:pPr marL="342900" indent="-342900">
              <a:lnSpc>
                <a:spcPts val="2000"/>
              </a:lnSpc>
              <a:buAutoNum type="arabicPeriod"/>
            </a:pPr>
            <a:endParaRPr lang="en-US" sz="1600" dirty="0">
              <a:solidFill>
                <a:srgbClr val="000000"/>
              </a:solidFill>
              <a:latin typeface="Arial" pitchFamily="34" charset="0"/>
              <a:ea typeface="Arial" pitchFamily="34" charset="-122"/>
              <a:cs typeface="Arial" pitchFamily="34" charset="-120"/>
            </a:endParaRPr>
          </a:p>
          <a:p>
            <a:pPr>
              <a:lnSpc>
                <a:spcPts val="2000"/>
              </a:lnSpc>
            </a:pPr>
            <a:r>
              <a:rPr lang="en-US" sz="1600" dirty="0">
                <a:solidFill>
                  <a:srgbClr val="000000"/>
                </a:solidFill>
                <a:latin typeface="Arial" pitchFamily="34" charset="0"/>
                <a:ea typeface="Arial" pitchFamily="34" charset="-122"/>
                <a:cs typeface="Arial" pitchFamily="34" charset="-120"/>
              </a:rPr>
              <a:t>The hashes must match exactly. If one bit is changed in the transmitted packet, the hash output on the received packet changes and the AH header will not match. AH supports MD5 and SHA algorithms.</a:t>
            </a:r>
            <a:endParaRPr lang="en-US" sz="16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Protocols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Encapsulation Security Protocol </a:t>
            </a:r>
          </a:p>
        </p:txBody>
      </p:sp>
      <p:sp>
        <p:nvSpPr>
          <p:cNvPr id="5" name="Object4"/>
          <p:cNvSpPr/>
          <p:nvPr/>
        </p:nvSpPr>
        <p:spPr>
          <a:xfrm>
            <a:off x="0" y="731520"/>
            <a:ext cx="8797636"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If ESP is selected as the IPsec protocol, an encryption algorithm must also be selected. The default algorithm for IPsec is 56-bit DES. ESP can also provide integrity and authentication. First, the payload is encrypted. Next, the encrypted payload is sent through a hash algorithm. The hash provides authentication and data integrity for the data payload.</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Optionally, ESP can also enforce anti-replay protection which verifies that each packet is unique and is not duplicated. This protection ensures that a hacker cannot intercept packets and insert changed packets into the data stream. Anti-replay works by keeping track of packet sequence numbers and using a sliding window on the destination end.</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When a connection is established between a source and destination, their counters are initialized at zero. Each time a packet is sent, a sequence number is appended to the packet by the source. The destination uses the sliding window to determine which sequence numbers are expected. The destination verifies that the sequence number of the packet is not duplicated and is received in the correct order.</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endParaRPr lang="en-US" sz="1400" dirty="0">
              <a:solidFill>
                <a:srgbClr val="000000"/>
              </a:solidFill>
              <a:latin typeface="Arial" pitchFamily="34" charset="0"/>
              <a:ea typeface="Arial" pitchFamily="34" charset="-122"/>
              <a:cs typeface="Arial" pitchFamily="34" charset="-120"/>
            </a:endParaRP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Protocols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ESP Encrypts and Authenticates</a:t>
            </a:r>
          </a:p>
        </p:txBody>
      </p:sp>
      <p:sp>
        <p:nvSpPr>
          <p:cNvPr id="5" name="Object4"/>
          <p:cNvSpPr/>
          <p:nvPr/>
        </p:nvSpPr>
        <p:spPr>
          <a:xfrm>
            <a:off x="0" y="741044"/>
            <a:ext cx="4276165" cy="3888105"/>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When both authentication and encryption are selected, encryption is performed first. One reason for this order of processing is that it facilitates rapid detection and rejection of replayed or bogus packets by the receiving device. Prior to decrypting the packet, the receiver can authenticate inbound packets. </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IPsec was initially established to provide security for IPv6 packets. Therefore, the IPsec implementations for IPv4 and IPv6 are similar as far as the standards are concerned. In IPv4, AH and ESP are IP protocol headers. IPv6 uses the extension headers with a next-header value of 50 for ESP and 51 for AH.</a:t>
            </a:r>
            <a:endParaRPr lang="en-US" sz="1400" dirty="0"/>
          </a:p>
        </p:txBody>
      </p:sp>
      <p:pic>
        <p:nvPicPr>
          <p:cNvPr id="6" name="Picture 5">
            <a:extLst>
              <a:ext uri="{FF2B5EF4-FFF2-40B4-BE49-F238E27FC236}">
                <a16:creationId xmlns:a16="http://schemas.microsoft.com/office/drawing/2014/main" id="{BB29E85D-F7ED-48D2-BDA0-1722B5950204}"/>
              </a:ext>
            </a:extLst>
          </p:cNvPr>
          <p:cNvPicPr>
            <a:picLocks noChangeAspect="1"/>
          </p:cNvPicPr>
          <p:nvPr/>
        </p:nvPicPr>
        <p:blipFill>
          <a:blip r:embed="rId3"/>
          <a:stretch>
            <a:fillRect/>
          </a:stretch>
        </p:blipFill>
        <p:spPr>
          <a:xfrm>
            <a:off x="4324310" y="1022318"/>
            <a:ext cx="4771544" cy="269243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IPsec Protocols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Transport and Tunnel Modes</a:t>
            </a:r>
          </a:p>
        </p:txBody>
      </p:sp>
      <p:sp>
        <p:nvSpPr>
          <p:cNvPr id="5" name="Object4"/>
          <p:cNvSpPr/>
          <p:nvPr/>
        </p:nvSpPr>
        <p:spPr>
          <a:xfrm>
            <a:off x="1" y="914399"/>
            <a:ext cx="4222376" cy="3872753"/>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Transport Mode </a:t>
            </a:r>
            <a:r>
              <a:rPr lang="en-US" sz="1400" dirty="0">
                <a:solidFill>
                  <a:srgbClr val="000000"/>
                </a:solidFill>
                <a:latin typeface="Arial" pitchFamily="34" charset="0"/>
                <a:ea typeface="Arial" pitchFamily="34" charset="-122"/>
                <a:cs typeface="Arial" pitchFamily="34" charset="-120"/>
              </a:rPr>
              <a:t>- In transport mode, security is provided only for the transport layer of the OSI model and above. Transport mode protects the payload of the packet but leaves the original IP address in plaintext. The original IP address is used to route the packet through the internet. ESP transport mode is used between hosts.</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Tunnel Mode </a:t>
            </a:r>
            <a:r>
              <a:rPr lang="en-US" sz="1400" dirty="0">
                <a:solidFill>
                  <a:srgbClr val="000000"/>
                </a:solidFill>
                <a:latin typeface="Arial" pitchFamily="34" charset="0"/>
                <a:ea typeface="Arial" pitchFamily="34" charset="-122"/>
                <a:cs typeface="Arial" pitchFamily="34" charset="-120"/>
              </a:rPr>
              <a:t>- Tunnel mode provides security for the complete original IP packet. The original IP packet is encrypted and then it is encapsulated in another IP packet. This is known as IP-in-IP encryption. The IP address on the outside IP packet is used to route the packet through the internet.</a:t>
            </a:r>
            <a:endParaRPr lang="en-US" sz="1400" dirty="0"/>
          </a:p>
        </p:txBody>
      </p:sp>
      <p:pic>
        <p:nvPicPr>
          <p:cNvPr id="6" name="Picture 5">
            <a:extLst>
              <a:ext uri="{FF2B5EF4-FFF2-40B4-BE49-F238E27FC236}">
                <a16:creationId xmlns:a16="http://schemas.microsoft.com/office/drawing/2014/main" id="{EE7F7F40-2C4E-4500-8F78-A0B26EB738FA}"/>
              </a:ext>
            </a:extLst>
          </p:cNvPr>
          <p:cNvPicPr>
            <a:picLocks noChangeAspect="1"/>
          </p:cNvPicPr>
          <p:nvPr/>
        </p:nvPicPr>
        <p:blipFill>
          <a:blip r:embed="rId3"/>
          <a:stretch>
            <a:fillRect/>
          </a:stretch>
        </p:blipFill>
        <p:spPr>
          <a:xfrm>
            <a:off x="4222377" y="1409372"/>
            <a:ext cx="4796546" cy="2324755"/>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18.5 Internet Key Exchange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18.1 VPN Overview</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Internet Key Exchange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The IKE Protocol</a:t>
            </a:r>
          </a:p>
        </p:txBody>
      </p:sp>
      <p:sp>
        <p:nvSpPr>
          <p:cNvPr id="5" name="Object4"/>
          <p:cNvSpPr/>
          <p:nvPr/>
        </p:nvSpPr>
        <p:spPr>
          <a:xfrm>
            <a:off x="0" y="731520"/>
            <a:ext cx="4751295"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IKE enhances IPsec by adding features and simplifies configuration for the IPsec standard. </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a:lnSpc>
                <a:spcPts val="2000"/>
              </a:lnSpc>
            </a:pPr>
            <a:r>
              <a:rPr lang="en-US" sz="1600" dirty="0">
                <a:solidFill>
                  <a:srgbClr val="000000"/>
                </a:solidFill>
                <a:latin typeface="Arial" pitchFamily="34" charset="0"/>
                <a:ea typeface="Arial" pitchFamily="34" charset="-122"/>
                <a:cs typeface="Arial" pitchFamily="34" charset="-120"/>
              </a:rPr>
              <a:t>IKE is a hybrid protocol that implements key exchange protocols inside the Internet Security Association Key Management Protocol (ISAKMP) framework. </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a:lnSpc>
                <a:spcPts val="2000"/>
              </a:lnSpc>
            </a:pPr>
            <a:r>
              <a:rPr lang="en-US" sz="1600" dirty="0">
                <a:solidFill>
                  <a:srgbClr val="000000"/>
                </a:solidFill>
                <a:latin typeface="Arial" pitchFamily="34" charset="0"/>
                <a:ea typeface="Arial" pitchFamily="34" charset="-122"/>
                <a:cs typeface="Arial" pitchFamily="34" charset="-120"/>
              </a:rPr>
              <a:t>Instead of transmitting keys directly across a network, IKE calculates shared keys based on the exchange of a series of data packets. </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a:lnSpc>
                <a:spcPts val="2000"/>
              </a:lnSpc>
            </a:pPr>
            <a:r>
              <a:rPr lang="en-US" sz="1600" dirty="0">
                <a:solidFill>
                  <a:srgbClr val="000000"/>
                </a:solidFill>
                <a:latin typeface="Arial" pitchFamily="34" charset="0"/>
                <a:ea typeface="Arial" pitchFamily="34" charset="-122"/>
                <a:cs typeface="Arial" pitchFamily="34" charset="-120"/>
              </a:rPr>
              <a:t>UDP port 500 packets must be permitted on any IP interface that is connecting a security gateway peer.</a:t>
            </a:r>
            <a:endParaRPr lang="en-US" sz="1600" dirty="0"/>
          </a:p>
        </p:txBody>
      </p:sp>
      <p:pic>
        <p:nvPicPr>
          <p:cNvPr id="6" name="Picture 5">
            <a:extLst>
              <a:ext uri="{FF2B5EF4-FFF2-40B4-BE49-F238E27FC236}">
                <a16:creationId xmlns:a16="http://schemas.microsoft.com/office/drawing/2014/main" id="{1846DE39-486A-410A-8B5E-37599A1AC4AD}"/>
              </a:ext>
            </a:extLst>
          </p:cNvPr>
          <p:cNvPicPr>
            <a:picLocks noChangeAspect="1"/>
          </p:cNvPicPr>
          <p:nvPr/>
        </p:nvPicPr>
        <p:blipFill>
          <a:blip r:embed="rId3"/>
          <a:stretch>
            <a:fillRect/>
          </a:stretch>
        </p:blipFill>
        <p:spPr>
          <a:xfrm>
            <a:off x="4751294" y="1009151"/>
            <a:ext cx="4164106" cy="298841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10E106-70CA-418E-880C-FF3CF64FE2BA}"/>
              </a:ext>
            </a:extLst>
          </p:cNvPr>
          <p:cNvPicPr>
            <a:picLocks noChangeAspect="1"/>
          </p:cNvPicPr>
          <p:nvPr/>
        </p:nvPicPr>
        <p:blipFill>
          <a:blip r:embed="rId3"/>
          <a:stretch>
            <a:fillRect/>
          </a:stretch>
        </p:blipFill>
        <p:spPr>
          <a:xfrm>
            <a:off x="4383741" y="949173"/>
            <a:ext cx="4649372" cy="3103959"/>
          </a:xfrm>
          <a:prstGeom prst="rect">
            <a:avLst/>
          </a:prstGeom>
        </p:spPr>
      </p:pic>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Internet Key Exchange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Phase 1 and 2 Key Negotiation</a:t>
            </a:r>
          </a:p>
        </p:txBody>
      </p:sp>
      <p:sp>
        <p:nvSpPr>
          <p:cNvPr id="5" name="Object4"/>
          <p:cNvSpPr/>
          <p:nvPr/>
        </p:nvSpPr>
        <p:spPr>
          <a:xfrm>
            <a:off x="0" y="914399"/>
            <a:ext cx="4491318" cy="3639671"/>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IKE uses ISAKMP for phase 1 and phase 2 of key negotiation. Phase 1 negotiates a security association (a key) between two IKE peers. The key negotiated in phase 1 enables IKE peers to communicate securely in phase 2. During phase 2 negotiation, IKE establishes keys (security associations) for other applications, such as IPsec.</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In Phase 1, two IPsec peers perform the initial negotiation of SAs. The basic purpose of Phase 1 is to negotiate ISAKMP policy, authenticate the peers, and set up a secure tunnel between the peers. This tunnel will then be used in Phase 2 to negotiate the IPsec policy.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Internet Key Exchange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Phase 2: Negotiating SAs</a:t>
            </a:r>
          </a:p>
        </p:txBody>
      </p:sp>
      <p:sp>
        <p:nvSpPr>
          <p:cNvPr id="5" name="Object4"/>
          <p:cNvSpPr/>
          <p:nvPr/>
        </p:nvSpPr>
        <p:spPr>
          <a:xfrm>
            <a:off x="0" y="708660"/>
            <a:ext cx="86868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IKE Phase 2 is called quick mode and can only occur after IKE has established a secure tunnel in Phase 1. Quick mode negotiates the IKE Phase 2 SAs. In this phase, the SAs that IPsec uses are unidirectional; therefore, a separate key exchange is required for each data flow.</a:t>
            </a:r>
          </a:p>
          <a:p>
            <a:pPr>
              <a:lnSpc>
                <a:spcPts val="2000"/>
              </a:lnSpc>
            </a:pPr>
            <a:endParaRPr lang="en-US" sz="1400" dirty="0">
              <a:solidFill>
                <a:srgbClr val="000000"/>
              </a:solidFill>
              <a:latin typeface="Arial" pitchFamily="34" charset="0"/>
              <a:ea typeface="Arial" pitchFamily="34" charset="-122"/>
              <a:cs typeface="Arial" pitchFamily="34" charset="-120"/>
            </a:endParaRPr>
          </a:p>
        </p:txBody>
      </p:sp>
      <p:pic>
        <p:nvPicPr>
          <p:cNvPr id="6" name="Picture 5">
            <a:extLst>
              <a:ext uri="{FF2B5EF4-FFF2-40B4-BE49-F238E27FC236}">
                <a16:creationId xmlns:a16="http://schemas.microsoft.com/office/drawing/2014/main" id="{48412F7F-E7B6-4C22-8A22-14885DE7487D}"/>
              </a:ext>
            </a:extLst>
          </p:cNvPr>
          <p:cNvPicPr>
            <a:picLocks noChangeAspect="1"/>
          </p:cNvPicPr>
          <p:nvPr/>
        </p:nvPicPr>
        <p:blipFill>
          <a:blip r:embed="rId3"/>
          <a:stretch>
            <a:fillRect/>
          </a:stretch>
        </p:blipFill>
        <p:spPr>
          <a:xfrm>
            <a:off x="671595" y="1994535"/>
            <a:ext cx="7639443" cy="2355971"/>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Internet Key Exchange</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Video - IKE Phase 1 and Phase 2</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33</a:t>
            </a:fld>
            <a:endParaRPr lang="en-US"/>
          </a:p>
        </p:txBody>
      </p:sp>
      <p:sp>
        <p:nvSpPr>
          <p:cNvPr id="5" name="TextBox 4">
            <a:extLst>
              <a:ext uri="{FF2B5EF4-FFF2-40B4-BE49-F238E27FC236}">
                <a16:creationId xmlns:a16="http://schemas.microsoft.com/office/drawing/2014/main" id="{EEE4C921-5351-4BF8-94AA-20CB3BFF4074}"/>
              </a:ext>
            </a:extLst>
          </p:cNvPr>
          <p:cNvSpPr txBox="1"/>
          <p:nvPr/>
        </p:nvSpPr>
        <p:spPr>
          <a:xfrm>
            <a:off x="152400" y="990600"/>
            <a:ext cx="8693727"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This video will explain IPsec: Confidentiality, Integrity, Authentication, and Secure Key Exchange.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18.6 VPNs Summary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4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VPNs Summary</a:t>
            </a:r>
          </a:p>
        </p:txBody>
      </p:sp>
      <p:sp>
        <p:nvSpPr>
          <p:cNvPr id="3" name="Object2"/>
          <p:cNvSpPr>
            <a:spLocks noGrp="1"/>
          </p:cNvSpPr>
          <p:nvPr>
            <p:ph type="body" idx="100" hasCustomPrompt="1"/>
          </p:nvPr>
        </p:nvSpPr>
        <p:spPr>
          <a:xfrm>
            <a:off x="0" y="274320"/>
            <a:ext cx="9144000" cy="460786"/>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914400"/>
            <a:ext cx="822960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Organizations use virtual private networks (VPNs) to create end-to-end private network connections that are transported over a public network.</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VPNs  support encryption features, such as IPsec and SSL to secure network traffic between sites.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Site-to-site VPNs are created when VPN gateways are preconfigured with information to establish a secure tunnel.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Remote access VPNs (clientless and client-based) are used to securely connect remote and mobile users to the enterprise by creating a secure tunnel.</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IPsec is a framework used to define how a VPN connection will ensure confidentiality, integrity, and origin authentication.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When establishing a VPN link, the peers must share the same SA to negotiate key exchange parameters, establish a shared key, authenticate each other, and negotiate the encryption parameters.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two main IPsec protocols are AH and ESP, which can be applied to IP packets using transport mode or tunnel mode.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VPNs Summary</a:t>
            </a:r>
          </a:p>
        </p:txBody>
      </p:sp>
      <p:sp>
        <p:nvSpPr>
          <p:cNvPr id="3" name="Object2"/>
          <p:cNvSpPr>
            <a:spLocks noGrp="1"/>
          </p:cNvSpPr>
          <p:nvPr>
            <p:ph type="body" idx="100" hasCustomPrompt="1"/>
          </p:nvPr>
        </p:nvSpPr>
        <p:spPr>
          <a:xfrm>
            <a:off x="0" y="274320"/>
            <a:ext cx="9144000" cy="460786"/>
          </a:xfrm>
          <a:prstGeom prst="rect">
            <a:avLst/>
          </a:prstGeom>
          <a:noFill/>
          <a:ln/>
        </p:spPr>
        <p:txBody>
          <a:bodyPr wrap="square" rtlCol="0"/>
          <a:lstStyle/>
          <a:p>
            <a:pPr marL="0" indent="0">
              <a:buNone/>
            </a:pPr>
            <a:r>
              <a:rPr lang="en-US" dirty="0"/>
              <a:t>What Did I Learn in this Module? </a:t>
            </a:r>
            <a:r>
              <a:rPr lang="en-US"/>
              <a:t>(Cont.)</a:t>
            </a:r>
            <a:endParaRPr lang="en-US" dirty="0"/>
          </a:p>
        </p:txBody>
      </p:sp>
      <p:sp>
        <p:nvSpPr>
          <p:cNvPr id="5" name="Object4"/>
          <p:cNvSpPr/>
          <p:nvPr/>
        </p:nvSpPr>
        <p:spPr>
          <a:xfrm>
            <a:off x="0" y="914400"/>
            <a:ext cx="9025054"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IKE protocol is a key management protocol standard that is used to automatically negotiate IPsec security associations and enable IPsec secure communications.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IKE uses ISAKMP for phase 1 and phase 2 of key negotiation. Phase 1 negotiates a security association (a key) between two IKE peers. During phase 2 negotiation, IKE establishes keys (security associations) for other applications, such as IPsec.</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36</a:t>
            </a:fld>
            <a:endParaRPr lang="en-US"/>
          </a:p>
        </p:txBody>
      </p:sp>
    </p:spTree>
    <p:extLst>
      <p:ext uri="{BB962C8B-B14F-4D97-AF65-F5344CB8AC3E}">
        <p14:creationId xmlns:p14="http://schemas.microsoft.com/office/powerpoint/2010/main" val="1866038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VPNs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New Terms and Commands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5D7A0D32-F74F-491F-861A-13BB0AF1C08E}"/>
              </a:ext>
            </a:extLst>
          </p:cNvPr>
          <p:cNvGraphicFramePr>
            <a:graphicFrameLocks/>
          </p:cNvGraphicFramePr>
          <p:nvPr>
            <p:extLst>
              <p:ext uri="{D42A27DB-BD31-4B8C-83A1-F6EECF244321}">
                <p14:modId xmlns:p14="http://schemas.microsoft.com/office/powerpoint/2010/main" val="2324840003"/>
              </p:ext>
            </p:extLst>
          </p:nvPr>
        </p:nvGraphicFramePr>
        <p:xfrm>
          <a:off x="294640" y="650450"/>
          <a:ext cx="8458662" cy="3911390"/>
        </p:xfrm>
        <a:graphic>
          <a:graphicData uri="http://schemas.openxmlformats.org/drawingml/2006/table">
            <a:tbl>
              <a:tblPr firstRow="1" bandRow="1">
                <a:tableStyleId>{F5AB1C69-6EDB-4FF4-983F-18BD219EF322}</a:tableStyleId>
              </a:tblPr>
              <a:tblGrid>
                <a:gridCol w="3999424">
                  <a:extLst>
                    <a:ext uri="{9D8B030D-6E8A-4147-A177-3AD203B41FA5}">
                      <a16:colId xmlns:a16="http://schemas.microsoft.com/office/drawing/2014/main" val="2731093094"/>
                    </a:ext>
                  </a:extLst>
                </a:gridCol>
                <a:gridCol w="4459238">
                  <a:extLst>
                    <a:ext uri="{9D8B030D-6E8A-4147-A177-3AD203B41FA5}">
                      <a16:colId xmlns:a16="http://schemas.microsoft.com/office/drawing/2014/main" val="2353496225"/>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virtual private networks (VPNs)</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tunnel mode</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Authentication Header (AH)</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remote-access VPN</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Internet Protocol Security (IPsec)</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Internet Security Association Key Management Protocol (ISAKMP)</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Encapsulation Security Protocol (ESP)</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security association (SA)</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site-to-site VPN</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transport mode</a:t>
                      </a:r>
                    </a:p>
                    <a:p>
                      <a:pPr marL="173038" indent="-173038">
                        <a:spcBef>
                          <a:spcPts val="200"/>
                        </a:spcBef>
                        <a:spcAft>
                          <a:spcPts val="200"/>
                        </a:spcAft>
                        <a:buFont typeface="Arial" panose="020B0604020202020204" pitchFamily="34" charset="0"/>
                        <a:buChar char="•"/>
                      </a:pPr>
                      <a:r>
                        <a:rPr lang="en-US" sz="1400" b="0" i="0" kern="1200" dirty="0">
                          <a:solidFill>
                            <a:schemeClr val="tx1"/>
                          </a:solidFill>
                          <a:latin typeface="+mn-lt"/>
                          <a:ea typeface="+mn-ea"/>
                          <a:cs typeface="+mn-cs"/>
                        </a:rPr>
                        <a:t>pre-shared secret key (PSK)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spcBef>
                          <a:spcPts val="200"/>
                        </a:spcBef>
                        <a:spcAft>
                          <a:spcPts val="200"/>
                        </a:spcAft>
                        <a:buFont typeface="Arial" panose="020B0604020202020204" pitchFamily="34" charset="0"/>
                        <a:buChar char="•"/>
                      </a:pPr>
                      <a:endParaRPr lang="en-US" sz="1400" b="0" i="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645693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VPN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Virtual Private Networks</a:t>
            </a:r>
          </a:p>
        </p:txBody>
      </p:sp>
      <p:sp>
        <p:nvSpPr>
          <p:cNvPr id="5" name="Object4"/>
          <p:cNvSpPr/>
          <p:nvPr/>
        </p:nvSpPr>
        <p:spPr>
          <a:xfrm>
            <a:off x="0" y="741045"/>
            <a:ext cx="38100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To secure network traffic between sites and users, organizations use virtual private networks (VPNs) to create end-to-end private network connections. A VPN is virtual in that it carries information within a private network, but that information is transported over a public network. A VPN is private in that the traffic is encrypted to keep the data confidential while it is transported across the public network. The figure shows a collection of various types of VPNs managed by an enterprise’s main site. The tunnel enables remote sites and users to access main site’s network resources securely.</a:t>
            </a:r>
            <a:endParaRPr lang="en-US" sz="1400" dirty="0"/>
          </a:p>
        </p:txBody>
      </p:sp>
      <p:pic>
        <p:nvPicPr>
          <p:cNvPr id="4" name="Picture 3">
            <a:extLst>
              <a:ext uri="{FF2B5EF4-FFF2-40B4-BE49-F238E27FC236}">
                <a16:creationId xmlns:a16="http://schemas.microsoft.com/office/drawing/2014/main" id="{B1C75A08-FCD7-468C-8844-42362BE5B632}"/>
              </a:ext>
            </a:extLst>
          </p:cNvPr>
          <p:cNvPicPr>
            <a:picLocks noChangeAspect="1"/>
          </p:cNvPicPr>
          <p:nvPr/>
        </p:nvPicPr>
        <p:blipFill>
          <a:blip r:embed="rId3"/>
          <a:stretch>
            <a:fillRect/>
          </a:stretch>
        </p:blipFill>
        <p:spPr>
          <a:xfrm>
            <a:off x="3875702" y="731520"/>
            <a:ext cx="5039698" cy="347109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VPN Overview</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VPN Benefits</a:t>
            </a:r>
          </a:p>
        </p:txBody>
      </p:sp>
      <p:sp>
        <p:nvSpPr>
          <p:cNvPr id="7" name="TextBox 6">
            <a:extLst>
              <a:ext uri="{FF2B5EF4-FFF2-40B4-BE49-F238E27FC236}">
                <a16:creationId xmlns:a16="http://schemas.microsoft.com/office/drawing/2014/main" id="{9EA9A48E-4C66-4889-91C8-A6C4BD30765F}"/>
              </a:ext>
            </a:extLst>
          </p:cNvPr>
          <p:cNvSpPr txBox="1"/>
          <p:nvPr/>
        </p:nvSpPr>
        <p:spPr>
          <a:xfrm>
            <a:off x="182880" y="737235"/>
            <a:ext cx="8599170" cy="95410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Modern VPNs now support encryption features, such as Internet Protocol Security (IPsec) and Secure Sockets Layer (SSL) VPNs to secure network traffic between sites.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Major benefits of VPNs are shown in the table.</a:t>
            </a:r>
          </a:p>
        </p:txBody>
      </p:sp>
      <p:graphicFrame>
        <p:nvGraphicFramePr>
          <p:cNvPr id="11" name="Table 10"/>
          <p:cNvGraphicFramePr>
            <a:graphicFrameLocks noGrp="1"/>
          </p:cNvGraphicFramePr>
          <p:nvPr>
            <p:extLst>
              <p:ext uri="{D42A27DB-BD31-4B8C-83A1-F6EECF244321}">
                <p14:modId xmlns:p14="http://schemas.microsoft.com/office/powerpoint/2010/main" val="4206202299"/>
              </p:ext>
            </p:extLst>
          </p:nvPr>
        </p:nvGraphicFramePr>
        <p:xfrm>
          <a:off x="1203175" y="1771650"/>
          <a:ext cx="6558579" cy="2392680"/>
        </p:xfrm>
        <a:graphic>
          <a:graphicData uri="http://schemas.openxmlformats.org/drawingml/2006/table">
            <a:tbl>
              <a:tblPr/>
              <a:tblGrid>
                <a:gridCol w="1278533">
                  <a:extLst>
                    <a:ext uri="{9D8B030D-6E8A-4147-A177-3AD203B41FA5}">
                      <a16:colId xmlns:a16="http://schemas.microsoft.com/office/drawing/2014/main" val="20000"/>
                    </a:ext>
                  </a:extLst>
                </a:gridCol>
                <a:gridCol w="5280046">
                  <a:extLst>
                    <a:ext uri="{9D8B030D-6E8A-4147-A177-3AD203B41FA5}">
                      <a16:colId xmlns:a16="http://schemas.microsoft.com/office/drawing/2014/main" val="20001"/>
                    </a:ext>
                  </a:extLst>
                </a:gridCol>
              </a:tblGrid>
              <a:tr h="0">
                <a:tc>
                  <a:txBody>
                    <a:bodyPr/>
                    <a:lstStyle/>
                    <a:p>
                      <a:r>
                        <a:rPr lang="en-US" sz="1200" dirty="0">
                          <a:solidFill>
                            <a:srgbClr val="FFFFFF"/>
                          </a:solidFill>
                        </a:rPr>
                        <a:t>Benefit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Cost Savings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With the advent of cost-effective, high-bandwidth technologies,</a:t>
                      </a:r>
                      <a:r>
                        <a:rPr lang="en-US" sz="1200" dirty="0">
                          <a:solidFill>
                            <a:schemeClr val="tx1"/>
                          </a:solidFill>
                        </a:rPr>
                        <a:t> </a:t>
                      </a:r>
                      <a:r>
                        <a:rPr lang="en-US" sz="1200" dirty="0">
                          <a:solidFill>
                            <a:srgbClr val="58585B"/>
                          </a:solidFill>
                        </a:rPr>
                        <a:t>organizations can use VPNs to reduce their connectivity costs while</a:t>
                      </a:r>
                      <a:r>
                        <a:rPr lang="en-US" sz="1200" dirty="0">
                          <a:solidFill>
                            <a:schemeClr val="tx1"/>
                          </a:solidFill>
                        </a:rPr>
                        <a:t> </a:t>
                      </a:r>
                      <a:r>
                        <a:rPr lang="en-US" sz="1200" dirty="0">
                          <a:solidFill>
                            <a:srgbClr val="58585B"/>
                          </a:solidFill>
                        </a:rPr>
                        <a:t>simultaneously increasing remote connection bandwidth.</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Security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VPNs provide the highest level of security available, by using</a:t>
                      </a:r>
                      <a:r>
                        <a:rPr lang="en-US" sz="1200" dirty="0">
                          <a:solidFill>
                            <a:schemeClr val="tx1"/>
                          </a:solidFill>
                        </a:rPr>
                        <a:t> </a:t>
                      </a:r>
                      <a:r>
                        <a:rPr lang="en-US" sz="1200" dirty="0">
                          <a:solidFill>
                            <a:srgbClr val="58585B"/>
                          </a:solidFill>
                        </a:rPr>
                        <a:t>advanced encryption and authentication protocols that protect data</a:t>
                      </a:r>
                      <a:r>
                        <a:rPr lang="en-US" sz="1200" dirty="0">
                          <a:solidFill>
                            <a:schemeClr val="tx1"/>
                          </a:solidFill>
                        </a:rPr>
                        <a:t> </a:t>
                      </a:r>
                      <a:r>
                        <a:rPr lang="en-US" sz="1200" dirty="0">
                          <a:solidFill>
                            <a:srgbClr val="58585B"/>
                          </a:solidFill>
                        </a:rPr>
                        <a:t>from unauthorized access.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dirty="0">
                          <a:solidFill>
                            <a:srgbClr val="58585B"/>
                          </a:solidFill>
                        </a:rPr>
                        <a:t>Scalability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VPNs allow organizations to use the internet, making it easy to add</a:t>
                      </a:r>
                      <a:r>
                        <a:rPr lang="en-US" sz="1200" dirty="0">
                          <a:solidFill>
                            <a:schemeClr val="tx1"/>
                          </a:solidFill>
                        </a:rPr>
                        <a:t> </a:t>
                      </a:r>
                      <a:r>
                        <a:rPr lang="en-US" sz="1200" dirty="0">
                          <a:solidFill>
                            <a:srgbClr val="58585B"/>
                          </a:solidFill>
                        </a:rPr>
                        <a:t>new users without adding significant infrastructure.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Compatibility</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VPNs can be implemented across a wide variety of WAN link options</a:t>
                      </a:r>
                      <a:r>
                        <a:rPr lang="en-US" sz="1200" dirty="0">
                          <a:solidFill>
                            <a:schemeClr val="tx1"/>
                          </a:solidFill>
                        </a:rPr>
                        <a:t> </a:t>
                      </a:r>
                      <a:r>
                        <a:rPr lang="en-US" sz="1200" dirty="0">
                          <a:solidFill>
                            <a:srgbClr val="58585B"/>
                          </a:solidFill>
                        </a:rPr>
                        <a:t>including all the popular broadband technologies. Remote workers can</a:t>
                      </a:r>
                      <a:r>
                        <a:rPr lang="en-US" sz="1200" dirty="0">
                          <a:solidFill>
                            <a:schemeClr val="tx1"/>
                          </a:solidFill>
                        </a:rPr>
                        <a:t> </a:t>
                      </a:r>
                      <a:r>
                        <a:rPr lang="en-US" sz="1200" dirty="0">
                          <a:solidFill>
                            <a:srgbClr val="58585B"/>
                          </a:solidFill>
                        </a:rPr>
                        <a:t>take advantage of these high-speed connections to gain secure access</a:t>
                      </a:r>
                      <a:r>
                        <a:rPr lang="en-US" sz="1200" dirty="0">
                          <a:solidFill>
                            <a:schemeClr val="tx1"/>
                          </a:solidFill>
                        </a:rPr>
                        <a:t> </a:t>
                      </a:r>
                      <a:r>
                        <a:rPr lang="en-US" sz="1200" dirty="0">
                          <a:solidFill>
                            <a:srgbClr val="58585B"/>
                          </a:solidFill>
                        </a:rPr>
                        <a:t>to their corporate networks.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18.2 VPN Topologies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VPN Topologies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Site-to-Site and Remote-Access VPNs</a:t>
            </a:r>
          </a:p>
        </p:txBody>
      </p:sp>
      <p:sp>
        <p:nvSpPr>
          <p:cNvPr id="5" name="Object4"/>
          <p:cNvSpPr/>
          <p:nvPr/>
        </p:nvSpPr>
        <p:spPr>
          <a:xfrm>
            <a:off x="0" y="914400"/>
            <a:ext cx="272415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A site-to-site VPN is created when VPN terminating devices, also called VPN gateways, are preconfigured with information to establish a secure tunnel. VPN traffic is only encrypted between these devices. Internal hosts have no knowledge that a VPN is being used.</a:t>
            </a:r>
            <a:endParaRPr lang="en-US" sz="1400" dirty="0"/>
          </a:p>
        </p:txBody>
      </p:sp>
      <p:pic>
        <p:nvPicPr>
          <p:cNvPr id="4" name="Picture 3">
            <a:extLst>
              <a:ext uri="{FF2B5EF4-FFF2-40B4-BE49-F238E27FC236}">
                <a16:creationId xmlns:a16="http://schemas.microsoft.com/office/drawing/2014/main" id="{02F7B2D2-519E-485B-BCB4-FD67C9BCD2C7}"/>
              </a:ext>
            </a:extLst>
          </p:cNvPr>
          <p:cNvPicPr>
            <a:picLocks noChangeAspect="1"/>
          </p:cNvPicPr>
          <p:nvPr/>
        </p:nvPicPr>
        <p:blipFill>
          <a:blip r:embed="rId3"/>
          <a:stretch>
            <a:fillRect/>
          </a:stretch>
        </p:blipFill>
        <p:spPr>
          <a:xfrm>
            <a:off x="3215146" y="914400"/>
            <a:ext cx="5700254" cy="240812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VPN Topologies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Site-to-Site and Remote-Access VPNs (Cont.)</a:t>
            </a:r>
          </a:p>
        </p:txBody>
      </p:sp>
      <p:sp>
        <p:nvSpPr>
          <p:cNvPr id="5" name="Object4"/>
          <p:cNvSpPr/>
          <p:nvPr/>
        </p:nvSpPr>
        <p:spPr>
          <a:xfrm>
            <a:off x="0" y="914400"/>
            <a:ext cx="2733675"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A remote-access VPN is dynamically created to establish a secure connection between a client and a VPN terminating device. For example, a remote access SSL VPN is used when you check your banking information online.</a:t>
            </a:r>
          </a:p>
          <a:p>
            <a:pPr>
              <a:lnSpc>
                <a:spcPts val="2000"/>
              </a:lnSpc>
            </a:pPr>
            <a:endParaRPr lang="en-US" sz="1400" dirty="0">
              <a:solidFill>
                <a:srgbClr val="000000"/>
              </a:solidFill>
              <a:latin typeface="Arial" pitchFamily="34" charset="0"/>
              <a:ea typeface="Arial" pitchFamily="34" charset="-122"/>
              <a:cs typeface="Arial" pitchFamily="34" charset="-120"/>
            </a:endParaRPr>
          </a:p>
        </p:txBody>
      </p:sp>
      <p:pic>
        <p:nvPicPr>
          <p:cNvPr id="4" name="Picture 3">
            <a:extLst>
              <a:ext uri="{FF2B5EF4-FFF2-40B4-BE49-F238E27FC236}">
                <a16:creationId xmlns:a16="http://schemas.microsoft.com/office/drawing/2014/main" id="{66C3492D-85C0-4B85-839D-8CE281011843}"/>
              </a:ext>
            </a:extLst>
          </p:cNvPr>
          <p:cNvPicPr>
            <a:picLocks noChangeAspect="1"/>
          </p:cNvPicPr>
          <p:nvPr/>
        </p:nvPicPr>
        <p:blipFill>
          <a:blip r:embed="rId3"/>
          <a:stretch>
            <a:fillRect/>
          </a:stretch>
        </p:blipFill>
        <p:spPr>
          <a:xfrm>
            <a:off x="3184663" y="1026693"/>
            <a:ext cx="5730737" cy="2347163"/>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8</a:t>
            </a:fld>
            <a:endParaRPr lang="en-US"/>
          </a:p>
        </p:txBody>
      </p:sp>
    </p:spTree>
    <p:extLst>
      <p:ext uri="{BB962C8B-B14F-4D97-AF65-F5344CB8AC3E}">
        <p14:creationId xmlns:p14="http://schemas.microsoft.com/office/powerpoint/2010/main" val="405834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VPN Topologies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Remote-Access VPNs</a:t>
            </a:r>
          </a:p>
        </p:txBody>
      </p:sp>
      <p:sp>
        <p:nvSpPr>
          <p:cNvPr id="5" name="Object4"/>
          <p:cNvSpPr/>
          <p:nvPr/>
        </p:nvSpPr>
        <p:spPr>
          <a:xfrm>
            <a:off x="0" y="914400"/>
            <a:ext cx="2990850"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Remote-access VPNs are typically enabled dynamically by the user when required. Remote access VPNs can be created using either IPsec or SSL. A remote user must initiate a remote access VPN connection. The figure displays two ways that a remote user can initiate a remote access VPN connection: clientless VPN and client-based VPN.</a:t>
            </a:r>
            <a:endParaRPr lang="en-US" sz="1600" dirty="0"/>
          </a:p>
        </p:txBody>
      </p:sp>
      <p:pic>
        <p:nvPicPr>
          <p:cNvPr id="4" name="Picture 3">
            <a:extLst>
              <a:ext uri="{FF2B5EF4-FFF2-40B4-BE49-F238E27FC236}">
                <a16:creationId xmlns:a16="http://schemas.microsoft.com/office/drawing/2014/main" id="{CB8552DF-D66E-4411-9A70-C239675CE7BA}"/>
              </a:ext>
            </a:extLst>
          </p:cNvPr>
          <p:cNvPicPr>
            <a:picLocks noChangeAspect="1"/>
          </p:cNvPicPr>
          <p:nvPr/>
        </p:nvPicPr>
        <p:blipFill>
          <a:blip r:embed="rId3"/>
          <a:stretch>
            <a:fillRect/>
          </a:stretch>
        </p:blipFill>
        <p:spPr>
          <a:xfrm>
            <a:off x="3409007" y="852404"/>
            <a:ext cx="5488289" cy="343869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3644</Words>
  <Application>Microsoft Office PowerPoint</Application>
  <PresentationFormat>On-screen Show (16:9)</PresentationFormat>
  <Paragraphs>324</Paragraphs>
  <Slides>38</Slides>
  <Notes>38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38</vt:i4>
      </vt:variant>
    </vt:vector>
  </HeadingPairs>
  <TitlesOfParts>
    <vt:vector size="50" baseType="lpstr">
      <vt:lpstr>ＭＳ Ｐゴシック</vt:lpstr>
      <vt:lpstr>Arial</vt:lpstr>
      <vt:lpstr>Calibri</vt:lpstr>
      <vt:lpstr>CiscoSans</vt:lpstr>
      <vt:lpstr>CiscoSans ExtraLight</vt:lpstr>
      <vt:lpstr>CiscoSans Thin</vt:lpstr>
      <vt:lpstr>Times New Roman</vt:lpstr>
      <vt:lpstr>Wingdings</vt:lpstr>
      <vt:lpstr>Office Theme</vt:lpstr>
      <vt:lpstr>Default Theme</vt:lpstr>
      <vt:lpstr>1_Office Theme</vt:lpstr>
      <vt:lpstr>1_Default Theme</vt:lpstr>
      <vt:lpstr>PowerPoint Presentation</vt:lpstr>
      <vt:lpstr>Module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Mowry</cp:lastModifiedBy>
  <cp:revision>43</cp:revision>
  <dcterms:created xsi:type="dcterms:W3CDTF">2020-12-08T18:27:13Z</dcterms:created>
  <dcterms:modified xsi:type="dcterms:W3CDTF">2022-08-29T16:18:28Z</dcterms:modified>
</cp:coreProperties>
</file>