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4755C-8249-4F01-9C00-EBD3AF3769F2}" type="datetimeFigureOut">
              <a:rPr lang="en-US"/>
              <a:t>5/1/2017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33349-0B92-49A2-8D5A-5489056885E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3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650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17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57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90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324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506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90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733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17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23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826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474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666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269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583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506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945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5781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454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487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46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657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164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00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55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828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0330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579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2076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352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9279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75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135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014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1451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679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6618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443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90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5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24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321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33349-0B92-49A2-8D5A-5489056885E5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51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lb7g949Zg8" TargetMode="Externa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ROR4LioU-8" TargetMode="Externa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aOVp8FfGRo" TargetMode="Externa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_CTYymbbEL4" TargetMode="External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q_zSvns0QY" TargetMode="External"/><Relationship Id="rId4" Type="http://schemas.openxmlformats.org/officeDocument/2006/relationships/image" Target="../media/image6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S14w55Dq9w" TargetMode="External"/><Relationship Id="rId4" Type="http://schemas.openxmlformats.org/officeDocument/2006/relationships/image" Target="../media/image7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TveS23djXM" TargetMode="External"/><Relationship Id="rId4" Type="http://schemas.openxmlformats.org/officeDocument/2006/relationships/image" Target="../media/image8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/>
          <a:lstStyle/>
          <a:p>
            <a:r>
              <a:rPr lang="en-US"/>
              <a:t>Strauss vs. Strauss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91440" rIns="91440" bIns="91440" rtlCol="0" anchor="t">
            <a:normAutofit/>
          </a:bodyPr>
          <a:lstStyle/>
          <a:p>
            <a:r>
              <a:rPr lang="en-US"/>
              <a:t>Two of the German World's Greatest Composers</a:t>
            </a:r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"Dad"</a:t>
            </a:r>
            <a:endParaRPr lang="en-US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Wanted to me a musician at a young age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Parents refused to allow him to pursue this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Ran away from home, then parents changed their minds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Studied the violin first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Switched to viola when a job opportunity came along</a:t>
            </a:r>
          </a:p>
          <a:p>
            <a:pPr marL="0" indent="0">
              <a:buNone/>
            </a:pPr>
            <a:endParaRPr lang="en-US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848045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"Dad"</a:t>
            </a:r>
            <a:endParaRPr lang="en-US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As an adult, directed his own orchestra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Orchestra became quite popular in Vienna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Popularity eventually increased beyond Vienna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Toured in Germany, France, Belgium, and England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Respected composer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Known for writing Waltzes</a:t>
            </a:r>
          </a:p>
        </p:txBody>
      </p:sp>
    </p:spTree>
    <p:extLst>
      <p:ext uri="{BB962C8B-B14F-4D97-AF65-F5344CB8AC3E}">
        <p14:creationId xmlns:p14="http://schemas.microsoft.com/office/powerpoint/2010/main" val="983960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Strauss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Born in 1825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Developed an interest in music at an early age</a:t>
            </a:r>
            <a:endParaRPr lang="en-US">
              <a:latin typeface="Gill Sans MT"/>
            </a:endParaRP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Dad wanted him to be a banker, refused to allow Johann to study</a:t>
            </a:r>
            <a:endParaRPr lang="en-US">
              <a:latin typeface="Gill Sans MT"/>
            </a:endParaRP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Mom hired a music tutor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Johann was trained in secret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This changed when he was 17 and Dad left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Finally, Johann was allowed to practice his music openly</a:t>
            </a:r>
          </a:p>
        </p:txBody>
      </p:sp>
    </p:spTree>
    <p:extLst>
      <p:ext uri="{BB962C8B-B14F-4D97-AF65-F5344CB8AC3E}">
        <p14:creationId xmlns:p14="http://schemas.microsoft.com/office/powerpoint/2010/main" val="190279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Strauss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Achieved fame without riding Dad's coattails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Did not take his popularity seriously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Very humble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Sensitive, known to go out of his way to avoid hurting someone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Always tried to please everyone around him</a:t>
            </a:r>
          </a:p>
        </p:txBody>
      </p:sp>
    </p:spTree>
    <p:extLst>
      <p:ext uri="{BB962C8B-B14F-4D97-AF65-F5344CB8AC3E}">
        <p14:creationId xmlns:p14="http://schemas.microsoft.com/office/powerpoint/2010/main" val="2289229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Strauss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Plagued by insecurities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Had many phobias, such as a fear of heights, tunnels, and hospitals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Could not attend his first wife's funeral, due to his fear of cemeteries</a:t>
            </a:r>
          </a:p>
          <a:p>
            <a:endParaRPr lang="en-US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499599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Strauss II</a:t>
            </a:r>
            <a:br>
              <a:rPr lang="en-US">
                <a:latin typeface="Gill Sans MT"/>
              </a:rPr>
            </a:br>
            <a:r>
              <a:rPr lang="en-US">
                <a:solidFill>
                  <a:srgbClr val="000000"/>
                </a:solidFill>
                <a:latin typeface="Gill Sans MT"/>
              </a:rPr>
              <a:t>Love Life Roller Coaster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First wife, Henrietta, was a singer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Supportive of Johann's career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Died after 16 years of marriage</a:t>
            </a:r>
          </a:p>
          <a:p>
            <a:endParaRPr lang="en-US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1098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Strauss II</a:t>
            </a:r>
            <a:br>
              <a:rPr lang="en-US">
                <a:latin typeface="Gill Sans MT"/>
              </a:rPr>
            </a:br>
            <a:r>
              <a:rPr lang="en-US">
                <a:solidFill>
                  <a:srgbClr val="000000"/>
                </a:solidFill>
                <a:latin typeface="Gill Sans MT"/>
              </a:rPr>
              <a:t>Love Life Roller Coaster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Second wife, Angelika, was an actress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Married only six weeks after the death of his first wife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Upper-class, snooty, everything one would expect from a celebrity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Discouraged Johann's work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Eventually divorced</a:t>
            </a:r>
          </a:p>
          <a:p>
            <a:endParaRPr lang="en-US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4263166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Strauss II</a:t>
            </a:r>
            <a:br>
              <a:rPr lang="en-US">
                <a:latin typeface="Gill Sans MT"/>
              </a:rPr>
            </a:br>
            <a:r>
              <a:rPr lang="en-US">
                <a:solidFill>
                  <a:srgbClr val="000000"/>
                </a:solidFill>
                <a:latin typeface="Gill Sans MT"/>
              </a:rPr>
              <a:t>Love Life Roller Coaster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Third wife, Adele, supported Johann's musical career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Johann composed his greatest works during this time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Adele is the reason so much of his work survives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Johann made no efforts to preserve his work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Adele took it upon herself to do so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Many earlier works were lost, but compositions during their marriage were saved</a:t>
            </a:r>
          </a:p>
        </p:txBody>
      </p:sp>
    </p:spTree>
    <p:extLst>
      <p:ext uri="{BB962C8B-B14F-4D97-AF65-F5344CB8AC3E}">
        <p14:creationId xmlns:p14="http://schemas.microsoft.com/office/powerpoint/2010/main" val="3030426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"You can't make it as a musician, you'll never work!"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was consistently employed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Admired by Brahms, Wagner, and Verdi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Composing came easily to Johann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Did not struggle to find new ideas</a:t>
            </a:r>
          </a:p>
        </p:txBody>
      </p:sp>
    </p:spTree>
    <p:extLst>
      <p:ext uri="{BB962C8B-B14F-4D97-AF65-F5344CB8AC3E}">
        <p14:creationId xmlns:p14="http://schemas.microsoft.com/office/powerpoint/2010/main" val="697956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High demand takes its toll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faced and met unreasonable deadlines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"I need a new waltz for my party this evening"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Found himself under immense physical and emotional strain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Had a nervous breakdown, and took some time off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Johann's brother Josef directed the orchestra during Johann's recovery</a:t>
            </a:r>
          </a:p>
        </p:txBody>
      </p:sp>
    </p:spTree>
    <p:extLst>
      <p:ext uri="{BB962C8B-B14F-4D97-AF65-F5344CB8AC3E}">
        <p14:creationId xmlns:p14="http://schemas.microsoft.com/office/powerpoint/2010/main" val="422508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 should clarify a few things first...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Not all music played by an orchestra is "Classical Music"</a:t>
            </a:r>
          </a:p>
          <a:p>
            <a:r>
              <a:rPr lang="en-US"/>
              <a:t>The term "Classical" refers to one specific time period</a:t>
            </a:r>
          </a:p>
          <a:p>
            <a:r>
              <a:rPr lang="en-US"/>
              <a:t>"Orchestral music" would be more accurate</a:t>
            </a:r>
          </a:p>
        </p:txBody>
      </p:sp>
    </p:spTree>
    <p:extLst>
      <p:ext uri="{BB962C8B-B14F-4D97-AF65-F5344CB8AC3E}">
        <p14:creationId xmlns:p14="http://schemas.microsoft.com/office/powerpoint/2010/main" val="278218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Never</a:t>
            </a:r>
            <a:r>
              <a:rPr lang="en-US">
                <a:solidFill>
                  <a:srgbClr val="000000"/>
                </a:solidFill>
                <a:latin typeface="Gill Sans MT"/>
              </a:rPr>
              <a:t> forget where you came from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Johann was a member of the Austrian revolutionaries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Now he was kept employed by the Austrian nobility</a:t>
            </a:r>
          </a:p>
          <a:p>
            <a:r>
              <a:rPr lang="en-US">
                <a:latin typeface="Gill Sans MT"/>
              </a:rPr>
              <a:t>Known for "writing for the gallery"</a:t>
            </a:r>
          </a:p>
          <a:p>
            <a:r>
              <a:rPr lang="en-US">
                <a:latin typeface="Gill Sans MT"/>
              </a:rPr>
              <a:t>The cheap seats got as good a concert as the rich people</a:t>
            </a:r>
          </a:p>
          <a:p>
            <a:r>
              <a:rPr lang="en-US">
                <a:latin typeface="Gill Sans MT"/>
              </a:rPr>
              <a:t>Wrote </a:t>
            </a:r>
            <a:r>
              <a:rPr lang="en-US" i="1">
                <a:latin typeface="Gill Sans MT"/>
              </a:rPr>
              <a:t>for </a:t>
            </a:r>
            <a:r>
              <a:rPr lang="en-US">
                <a:latin typeface="Gill Sans MT"/>
              </a:rPr>
              <a:t>the rich, but wrote </a:t>
            </a:r>
            <a:r>
              <a:rPr lang="en-US" i="1">
                <a:latin typeface="Gill Sans MT"/>
              </a:rPr>
              <a:t>to</a:t>
            </a:r>
            <a:r>
              <a:rPr lang="en-US">
                <a:latin typeface="Gill Sans MT"/>
              </a:rPr>
              <a:t> the poor</a:t>
            </a:r>
          </a:p>
          <a:p>
            <a:r>
              <a:rPr lang="en-US">
                <a:latin typeface="Gill Sans MT"/>
              </a:rPr>
              <a:t>Due to his revolutionary past, he made efforts to stay on the Emperor's good side</a:t>
            </a:r>
          </a:p>
          <a:p>
            <a:r>
              <a:rPr lang="en-US">
                <a:latin typeface="Gill Sans MT"/>
              </a:rPr>
              <a:t>Often wrote songs dedicated to Emperor Franz Joseph </a:t>
            </a:r>
          </a:p>
        </p:txBody>
      </p:sp>
    </p:spTree>
    <p:extLst>
      <p:ext uri="{BB962C8B-B14F-4D97-AF65-F5344CB8AC3E}">
        <p14:creationId xmlns:p14="http://schemas.microsoft.com/office/powerpoint/2010/main" val="12415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rgbClr val="000000"/>
                </a:solidFill>
                <a:latin typeface="Gill Sans MT"/>
              </a:rPr>
              <a:t>Kaizer</a:t>
            </a:r>
            <a:r>
              <a:rPr lang="en-US">
                <a:solidFill>
                  <a:srgbClr val="000000"/>
                </a:solidFill>
                <a:latin typeface="Gill Sans MT"/>
              </a:rPr>
              <a:t>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Walzer</a:t>
            </a:r>
          </a:p>
        </p:txBody>
      </p:sp>
      <p:pic>
        <p:nvPicPr>
          <p:cNvPr id="4" name="Content Placeholder 3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817428" y="1962150"/>
            <a:ext cx="6876104" cy="407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621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"The Waltz King"</a:t>
            </a:r>
            <a:endParaRPr lang="en-US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Johann Strauss was and is best known for his waltzes</a:t>
            </a:r>
          </a:p>
          <a:p>
            <a:r>
              <a:rPr lang="en-US">
                <a:latin typeface="Gill Sans MT"/>
              </a:rPr>
              <a:t>Also wrote several operettas</a:t>
            </a:r>
          </a:p>
          <a:p>
            <a:r>
              <a:rPr lang="en-US">
                <a:latin typeface="Gill Sans MT"/>
              </a:rPr>
              <a:t>"Die </a:t>
            </a:r>
            <a:r>
              <a:rPr lang="en-US" err="1">
                <a:latin typeface="Gill Sans MT"/>
              </a:rPr>
              <a:t>Fledermaus</a:t>
            </a:r>
            <a:r>
              <a:rPr lang="en-US">
                <a:latin typeface="Gill Sans MT"/>
              </a:rPr>
              <a:t>" - comedy operetta</a:t>
            </a:r>
          </a:p>
          <a:p>
            <a:r>
              <a:rPr lang="en-US">
                <a:latin typeface="Gill Sans MT"/>
              </a:rPr>
              <a:t>Wrote one full-length opera - "Ritter </a:t>
            </a:r>
            <a:r>
              <a:rPr lang="en-US" err="1">
                <a:latin typeface="Gill Sans MT"/>
              </a:rPr>
              <a:t>Pazman</a:t>
            </a:r>
            <a:r>
              <a:rPr lang="en-US">
                <a:latin typeface="Gill Sans MT"/>
              </a:rPr>
              <a:t>"</a:t>
            </a:r>
          </a:p>
          <a:p>
            <a:r>
              <a:rPr lang="en-US">
                <a:latin typeface="Gill Sans MT"/>
              </a:rPr>
              <a:t>Ritter </a:t>
            </a:r>
            <a:r>
              <a:rPr lang="en-US" err="1">
                <a:latin typeface="Gill Sans MT"/>
              </a:rPr>
              <a:t>Pazman</a:t>
            </a:r>
            <a:r>
              <a:rPr lang="en-US">
                <a:latin typeface="Gill Sans MT"/>
              </a:rPr>
              <a:t> failed during its first run</a:t>
            </a:r>
          </a:p>
        </p:txBody>
      </p:sp>
    </p:spTree>
    <p:extLst>
      <p:ext uri="{BB962C8B-B14F-4D97-AF65-F5344CB8AC3E}">
        <p14:creationId xmlns:p14="http://schemas.microsoft.com/office/powerpoint/2010/main" val="2132021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Die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Fledermaus</a:t>
            </a:r>
          </a:p>
        </p:txBody>
      </p:sp>
      <p:pic>
        <p:nvPicPr>
          <p:cNvPr id="3" name="Picture 2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800350" y="1905000"/>
            <a:ext cx="6858000" cy="407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393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Tales from the Vienna Woods</a:t>
            </a:r>
          </a:p>
        </p:txBody>
      </p:sp>
      <p:pic>
        <p:nvPicPr>
          <p:cNvPr id="4" name="Picture 3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752725" y="1943100"/>
            <a:ext cx="6927850" cy="407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076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The Blue Danube Waltz</a:t>
            </a:r>
          </a:p>
        </p:txBody>
      </p:sp>
      <p:pic>
        <p:nvPicPr>
          <p:cNvPr id="3" name="Picture 2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867025" y="2000250"/>
            <a:ext cx="6927850" cy="408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215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Born in 1864</a:t>
            </a:r>
          </a:p>
          <a:p>
            <a:r>
              <a:rPr lang="en-US">
                <a:latin typeface="Gill Sans MT"/>
              </a:rPr>
              <a:t>His father, Franz Strauss was a horn player in Wagner's orchestra</a:t>
            </a:r>
          </a:p>
          <a:p>
            <a:r>
              <a:rPr lang="en-US">
                <a:latin typeface="Gill Sans MT"/>
              </a:rPr>
              <a:t>Richard's musical talent developed at a young age</a:t>
            </a:r>
          </a:p>
          <a:p>
            <a:r>
              <a:rPr lang="en-US">
                <a:latin typeface="Gill Sans MT"/>
              </a:rPr>
              <a:t>Began violin lessons at age four</a:t>
            </a:r>
          </a:p>
          <a:p>
            <a:r>
              <a:rPr lang="en-US">
                <a:latin typeface="Gill Sans MT"/>
              </a:rPr>
              <a:t>Composed a short Christmas song at age six</a:t>
            </a:r>
          </a:p>
          <a:p>
            <a:endParaRPr lang="en-US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900419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Family was not especially wealthy, but Richard definitely had a privileged upbringing</a:t>
            </a:r>
          </a:p>
          <a:p>
            <a:r>
              <a:rPr lang="en-US">
                <a:latin typeface="Gill Sans MT"/>
              </a:rPr>
              <a:t>Never experienced poverty</a:t>
            </a:r>
          </a:p>
          <a:p>
            <a:r>
              <a:rPr lang="en-US">
                <a:latin typeface="Gill Sans MT"/>
              </a:rPr>
              <a:t>Enjoyed luxuries such as travel</a:t>
            </a:r>
          </a:p>
          <a:p>
            <a:r>
              <a:rPr lang="en-US">
                <a:latin typeface="Gill Sans MT"/>
              </a:rPr>
              <a:t>Family was able to afford the best teachers available</a:t>
            </a:r>
          </a:p>
          <a:p>
            <a:r>
              <a:rPr lang="en-US">
                <a:latin typeface="Gill Sans MT"/>
              </a:rPr>
              <a:t>These were usually found through his father's connections</a:t>
            </a:r>
          </a:p>
          <a:p>
            <a:endParaRPr lang="en-US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9840964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Music dominated the household</a:t>
            </a:r>
            <a:endParaRPr lang="en-US">
              <a:latin typeface="Gill Sans MT"/>
            </a:endParaRPr>
          </a:p>
          <a:p>
            <a:r>
              <a:rPr lang="en-US">
                <a:latin typeface="Gill Sans MT"/>
              </a:rPr>
              <a:t>Piano lessons continued throughout his childhood</a:t>
            </a:r>
          </a:p>
          <a:p>
            <a:r>
              <a:rPr lang="en-US">
                <a:latin typeface="Gill Sans MT"/>
              </a:rPr>
              <a:t>Eventually picked up the violin as well</a:t>
            </a:r>
          </a:p>
          <a:p>
            <a:r>
              <a:rPr lang="en-US">
                <a:latin typeface="Gill Sans MT"/>
              </a:rPr>
              <a:t>His extended family also encouraged his growth as a musician</a:t>
            </a:r>
          </a:p>
          <a:p>
            <a:r>
              <a:rPr lang="en-US">
                <a:latin typeface="Gill Sans MT"/>
              </a:rPr>
              <a:t>Wrote songs for his aunt Johanna to sing when he was only 15</a:t>
            </a:r>
          </a:p>
          <a:p>
            <a:r>
              <a:rPr lang="en-US">
                <a:latin typeface="Gill Sans MT"/>
              </a:rPr>
              <a:t>Had a vast library of early compositions</a:t>
            </a:r>
          </a:p>
        </p:txBody>
      </p:sp>
    </p:spTree>
    <p:extLst>
      <p:ext uri="{BB962C8B-B14F-4D97-AF65-F5344CB8AC3E}">
        <p14:creationId xmlns:p14="http://schemas.microsoft.com/office/powerpoint/2010/main" val="10280367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Mostly influenced by Mozart, his father's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favourite</a:t>
            </a:r>
            <a:r>
              <a:rPr lang="en-US">
                <a:solidFill>
                  <a:srgbClr val="000000"/>
                </a:solidFill>
                <a:latin typeface="Gill Sans MT"/>
              </a:rPr>
              <a:t> composer</a:t>
            </a:r>
          </a:p>
          <a:p>
            <a:r>
              <a:rPr lang="en-US">
                <a:latin typeface="Gill Sans MT"/>
              </a:rPr>
              <a:t>Also enjoyed the works of Haydn and Beethoven</a:t>
            </a:r>
          </a:p>
          <a:p>
            <a:r>
              <a:rPr lang="en-US">
                <a:latin typeface="Gill Sans MT"/>
              </a:rPr>
              <a:t>Frequently crossed paths with Brahms</a:t>
            </a:r>
          </a:p>
          <a:p>
            <a:r>
              <a:rPr lang="en-US">
                <a:latin typeface="Gill Sans MT"/>
              </a:rPr>
              <a:t>Heard many of Brahms's compositions before they were published</a:t>
            </a:r>
          </a:p>
          <a:p>
            <a:r>
              <a:rPr lang="en-US">
                <a:latin typeface="Gill Sans MT"/>
              </a:rPr>
              <a:t>This connection led to the first professional performance of Richard's first symphony</a:t>
            </a:r>
          </a:p>
          <a:p>
            <a:r>
              <a:rPr lang="en-US">
                <a:latin typeface="Gill Sans MT"/>
              </a:rPr>
              <a:t>Later made his debut as a conductor with the Brahms Violin Concerto</a:t>
            </a:r>
          </a:p>
        </p:txBody>
      </p:sp>
    </p:spTree>
    <p:extLst>
      <p:ext uri="{BB962C8B-B14F-4D97-AF65-F5344CB8AC3E}">
        <p14:creationId xmlns:p14="http://schemas.microsoft.com/office/powerpoint/2010/main" val="41295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Musical Periods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Middle Ages/Medieval Period ~ 500 C.E. to 1400 C.E.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Renaissance Era ~ 1400 C.E. to 1600 C.E.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Baroque Period ~ 1600 C.E. to mid-1700s 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Classical Period ~ mid-1700s  to early-1800s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Romantic Era ~ early 1800s to 1900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Twentieth Century ~ 1900 onward</a:t>
            </a:r>
          </a:p>
        </p:txBody>
      </p:sp>
    </p:spTree>
    <p:extLst>
      <p:ext uri="{BB962C8B-B14F-4D97-AF65-F5344CB8AC3E}">
        <p14:creationId xmlns:p14="http://schemas.microsoft.com/office/powerpoint/2010/main" val="4323759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Loved to perform</a:t>
            </a:r>
          </a:p>
          <a:p>
            <a:r>
              <a:rPr lang="en-US">
                <a:latin typeface="Gill Sans MT"/>
              </a:rPr>
              <a:t>Continued performing after he established himself as a composer and a conductor</a:t>
            </a:r>
          </a:p>
          <a:p>
            <a:r>
              <a:rPr lang="en-US">
                <a:latin typeface="Gill Sans MT"/>
              </a:rPr>
              <a:t>This was unusual for conductors to do</a:t>
            </a:r>
          </a:p>
        </p:txBody>
      </p:sp>
    </p:spTree>
    <p:extLst>
      <p:ext uri="{BB962C8B-B14F-4D97-AF65-F5344CB8AC3E}">
        <p14:creationId xmlns:p14="http://schemas.microsoft.com/office/powerpoint/2010/main" val="3589321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 and Nazi Germany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Franz Strauss was an anti-Semite</a:t>
            </a:r>
          </a:p>
          <a:p>
            <a:r>
              <a:rPr lang="en-US">
                <a:latin typeface="Gill Sans MT"/>
              </a:rPr>
              <a:t>Richard shared these views early in his life, but changed his mind in later years</a:t>
            </a:r>
          </a:p>
          <a:p>
            <a:r>
              <a:rPr lang="en-US">
                <a:latin typeface="Gill Sans MT"/>
              </a:rPr>
              <a:t>His daughter-in-law and grandson were Jewish</a:t>
            </a:r>
          </a:p>
        </p:txBody>
      </p:sp>
    </p:spTree>
    <p:extLst>
      <p:ext uri="{BB962C8B-B14F-4D97-AF65-F5344CB8AC3E}">
        <p14:creationId xmlns:p14="http://schemas.microsoft.com/office/powerpoint/2010/main" val="7248700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Richard Strauss and Nazi Germany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Appointed to the State Music Bureau when Hitler came to power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Cooperated with the Nazis, but remained politically neutral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Did this to protect his family</a:t>
            </a:r>
          </a:p>
        </p:txBody>
      </p:sp>
    </p:spTree>
    <p:extLst>
      <p:ext uri="{BB962C8B-B14F-4D97-AF65-F5344CB8AC3E}">
        <p14:creationId xmlns:p14="http://schemas.microsoft.com/office/powerpoint/2010/main" val="40574218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Notable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"</a:t>
            </a:r>
            <a:r>
              <a:rPr lang="en-US" err="1">
                <a:latin typeface="Gill Sans MT"/>
              </a:rPr>
              <a:t>Burleske</a:t>
            </a:r>
            <a:r>
              <a:rPr lang="en-US">
                <a:latin typeface="Gill Sans MT"/>
              </a:rPr>
              <a:t>" - a piano concerto meant to be a spoof on the traditional concerto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Incredibly difficult.  The first rehearsals were a mess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Was criticized for being too long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Richard hated the piece, but grew to love it later in life</a:t>
            </a:r>
          </a:p>
        </p:txBody>
      </p:sp>
    </p:spTree>
    <p:extLst>
      <p:ext uri="{BB962C8B-B14F-4D97-AF65-F5344CB8AC3E}">
        <p14:creationId xmlns:p14="http://schemas.microsoft.com/office/powerpoint/2010/main" val="34176993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Notable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Gill Sans MT"/>
              </a:rPr>
              <a:t>"Der Rosenkavalier"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Three-act comedic opera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Featured a female vocal trio as its protagonists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"Also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Sprach</a:t>
            </a:r>
            <a:r>
              <a:rPr lang="en-US">
                <a:solidFill>
                  <a:srgbClr val="000000"/>
                </a:solidFill>
                <a:latin typeface="Gill Sans MT"/>
              </a:rPr>
              <a:t> Zarathustra"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Tone poem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Popularity skyrocketed in the twentieth century</a:t>
            </a:r>
          </a:p>
        </p:txBody>
      </p:sp>
    </p:spTree>
    <p:extLst>
      <p:ext uri="{BB962C8B-B14F-4D97-AF65-F5344CB8AC3E}">
        <p14:creationId xmlns:p14="http://schemas.microsoft.com/office/powerpoint/2010/main" val="12047509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rgbClr val="000000"/>
                </a:solidFill>
                <a:latin typeface="Gill Sans MT"/>
              </a:rPr>
              <a:t>Burleske</a:t>
            </a:r>
          </a:p>
        </p:txBody>
      </p:sp>
      <p:pic>
        <p:nvPicPr>
          <p:cNvPr id="4" name="Picture 3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838450" y="1914525"/>
            <a:ext cx="6858000" cy="407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5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Der Rosenkavalier</a:t>
            </a:r>
            <a:endParaRPr lang="en-US" err="1">
              <a:solidFill>
                <a:srgbClr val="000000"/>
              </a:solidFill>
              <a:latin typeface="Gill Sans MT"/>
            </a:endParaRPr>
          </a:p>
        </p:txBody>
      </p:sp>
      <p:pic>
        <p:nvPicPr>
          <p:cNvPr id="3" name="Picture 2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95575" y="1981200"/>
            <a:ext cx="6858000" cy="405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886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Gill Sans MT"/>
              </a:rPr>
              <a:t>Also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Sprach</a:t>
            </a:r>
            <a:r>
              <a:rPr lang="en-US">
                <a:solidFill>
                  <a:srgbClr val="000000"/>
                </a:solidFill>
                <a:latin typeface="Gill Sans MT"/>
              </a:rPr>
              <a:t> Zarathustra</a:t>
            </a:r>
          </a:p>
        </p:txBody>
      </p:sp>
      <p:pic>
        <p:nvPicPr>
          <p:cNvPr id="4" name="Picture 3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762250" y="1981200"/>
            <a:ext cx="6823075" cy="40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4996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5" y="2314575"/>
            <a:ext cx="12026851" cy="156966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/>
              <a:t>And the winner is...</a:t>
            </a:r>
            <a:endParaRPr lang="en-US" sz="9600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8010023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5" y="2314575"/>
            <a:ext cx="12026851" cy="156966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>
                <a:solidFill>
                  <a:srgbClr val="000000"/>
                </a:solidFill>
                <a:latin typeface="Gill Sans MT"/>
              </a:rPr>
              <a:t>Richard Strauss</a:t>
            </a:r>
          </a:p>
        </p:txBody>
      </p:sp>
    </p:spTree>
    <p:extLst>
      <p:ext uri="{BB962C8B-B14F-4D97-AF65-F5344CB8AC3E}">
        <p14:creationId xmlns:p14="http://schemas.microsoft.com/office/powerpoint/2010/main" val="2599861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things to know </a:t>
            </a:r>
            <a:br>
              <a:rPr lang="en-US"/>
            </a:br>
            <a:r>
              <a:rPr lang="en-US"/>
              <a:t>about Musical Eras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 hard break from one to the next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Lots of overlap, gradual transition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Other minor periods exist within these major periods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Impressionist composers bridge the Romantic Era and Twentieth Century</a:t>
            </a:r>
          </a:p>
        </p:txBody>
      </p:sp>
    </p:spTree>
    <p:extLst>
      <p:ext uri="{BB962C8B-B14F-4D97-AF65-F5344CB8AC3E}">
        <p14:creationId xmlns:p14="http://schemas.microsoft.com/office/powerpoint/2010/main" val="3875616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cellists and violists hate waltzes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Waltzes have a reputation for lacking excitement in the cello/bass and viola parts</a:t>
            </a:r>
          </a:p>
          <a:p>
            <a:r>
              <a:rPr lang="en-US"/>
              <a:t>Cellos/basses play mostly "down beats"</a:t>
            </a:r>
          </a:p>
          <a:p>
            <a:r>
              <a:rPr lang="en-US"/>
              <a:t>Violas (and often second violins) play "up beats"</a:t>
            </a:r>
          </a:p>
          <a:p>
            <a:r>
              <a:rPr lang="en-US"/>
              <a:t>First violins get to have all the fun</a:t>
            </a:r>
          </a:p>
        </p:txBody>
      </p:sp>
    </p:spTree>
    <p:extLst>
      <p:ext uri="{BB962C8B-B14F-4D97-AF65-F5344CB8AC3E}">
        <p14:creationId xmlns:p14="http://schemas.microsoft.com/office/powerpoint/2010/main" val="4726324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Stop listening to waltzes!</a:t>
            </a:r>
            <a:endParaRPr lang="en-US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Why are Shakespearean plays a snooze to read?</a:t>
            </a:r>
          </a:p>
          <a:p>
            <a:r>
              <a:rPr lang="en-US"/>
              <a:t>They were meant to be </a:t>
            </a:r>
            <a:r>
              <a:rPr lang="en-US" i="1"/>
              <a:t>seen</a:t>
            </a:r>
          </a:p>
          <a:p>
            <a:r>
              <a:rPr lang="en-US"/>
              <a:t>Waltzes were not written for a seated audience</a:t>
            </a:r>
          </a:p>
          <a:p>
            <a:r>
              <a:rPr lang="en-US"/>
              <a:t>Waltzes were meant to be danced</a:t>
            </a:r>
          </a:p>
          <a:p>
            <a:r>
              <a:rPr lang="en-US"/>
              <a:t>Try it!  It's a great time</a:t>
            </a:r>
          </a:p>
        </p:txBody>
      </p:sp>
    </p:spTree>
    <p:extLst>
      <p:ext uri="{BB962C8B-B14F-4D97-AF65-F5344CB8AC3E}">
        <p14:creationId xmlns:p14="http://schemas.microsoft.com/office/powerpoint/2010/main" val="25567484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reasons I prefer Richard Strauss</a:t>
            </a:r>
            <a:endParaRPr lang="en-US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His works tend to be more interesting to play</a:t>
            </a:r>
          </a:p>
          <a:p>
            <a:r>
              <a:rPr lang="en-US"/>
              <a:t>He took risks that Johann would not have been able to take</a:t>
            </a:r>
          </a:p>
          <a:p>
            <a:r>
              <a:rPr lang="en-US"/>
              <a:t>Richard composer in the latter portion of the Romantic period, crossing into the Twentieth Century</a:t>
            </a:r>
          </a:p>
          <a:p>
            <a:r>
              <a:rPr lang="en-US"/>
              <a:t>Music had evolved a bit more during Richard's time.  </a:t>
            </a:r>
          </a:p>
        </p:txBody>
      </p:sp>
    </p:spTree>
    <p:extLst>
      <p:ext uri="{BB962C8B-B14F-4D97-AF65-F5344CB8AC3E}">
        <p14:creationId xmlns:p14="http://schemas.microsoft.com/office/powerpoint/2010/main" val="30110318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5" y="2314575"/>
            <a:ext cx="12026851" cy="156966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/>
              <a:t>Now...</a:t>
            </a:r>
            <a:endParaRPr lang="en-US" sz="9600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537006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825" y="1724025"/>
            <a:ext cx="12026851" cy="304698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/>
              <a:t>Who wants music lessons?</a:t>
            </a:r>
            <a:endParaRPr lang="en-US" sz="9600">
              <a:solidFill>
                <a:srgbClr val="000000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177726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 Romantic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Term comes from the style of literature produced during the time.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Many artforms influenced orchestral music throughout the period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Program symphonies and symphonic poems became popular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Bigger orchestras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Longer compositions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Wagner's opera, "The Ring", took four days to see</a:t>
            </a:r>
          </a:p>
        </p:txBody>
      </p:sp>
    </p:spTree>
    <p:extLst>
      <p:ext uri="{BB962C8B-B14F-4D97-AF65-F5344CB8AC3E}">
        <p14:creationId xmlns:p14="http://schemas.microsoft.com/office/powerpoint/2010/main" val="512969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 Romantic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Classical music was methodical and calculated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Romantic music strayed from this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Composers took more artistic liberties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Music became passionate and emotional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Emphasis on nature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Led to the composers of the Twentieth Century taking more risks with their work</a:t>
            </a:r>
          </a:p>
        </p:txBody>
      </p:sp>
    </p:spTree>
    <p:extLst>
      <p:ext uri="{BB962C8B-B14F-4D97-AF65-F5344CB8AC3E}">
        <p14:creationId xmlns:p14="http://schemas.microsoft.com/office/powerpoint/2010/main" val="363105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 how are things in Austria?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Lots of civil unrest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French Revolution inspired attempts at revolution in Austria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Lower class sought voting rights, civil liberties, and equal representation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Lower class was ignored, so things got ugly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Revolutionaries were disorganized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Any progress they made was soon crushed by the military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The revolution failed</a:t>
            </a:r>
          </a:p>
        </p:txBody>
      </p:sp>
    </p:spTree>
    <p:extLst>
      <p:ext uri="{BB962C8B-B14F-4D97-AF65-F5344CB8AC3E}">
        <p14:creationId xmlns:p14="http://schemas.microsoft.com/office/powerpoint/2010/main" val="2383139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Later, in Germany...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Began the Romantic Era as Prussia, finished it as Germany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Prussia/Germany just could not stay out of trouble.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Schleswig Wars, Austro-Prussian War, Franco-Prussian War...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Late-Romantic Germany saw a rise in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anti-semitism</a:t>
            </a:r>
            <a:r>
              <a:rPr lang="en-US">
                <a:solidFill>
                  <a:srgbClr val="000000"/>
                </a:solidFill>
                <a:latin typeface="Gill Sans MT"/>
              </a:rPr>
              <a:t>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Adolf Hitler took power.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First World War began</a:t>
            </a:r>
          </a:p>
        </p:txBody>
      </p:sp>
    </p:spTree>
    <p:extLst>
      <p:ext uri="{BB962C8B-B14F-4D97-AF65-F5344CB8AC3E}">
        <p14:creationId xmlns:p14="http://schemas.microsoft.com/office/powerpoint/2010/main" val="74846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Johann Strauss I</a:t>
            </a:r>
            <a:endParaRPr lang="en-US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is not our contender in the upcoming Strauss vs. Strauss battle </a:t>
            </a:r>
            <a:r>
              <a:rPr lang="en-US" err="1"/>
              <a:t>royale</a:t>
            </a:r>
            <a:r>
              <a:rPr lang="en-US"/>
              <a:t>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We'll mostly be talking about his son, Johann Strauss II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Two </a:t>
            </a:r>
            <a:r>
              <a:rPr lang="en-US" err="1">
                <a:solidFill>
                  <a:srgbClr val="000000"/>
                </a:solidFill>
                <a:latin typeface="Gill Sans MT"/>
              </a:rPr>
              <a:t>Johanns</a:t>
            </a:r>
            <a:r>
              <a:rPr lang="en-US">
                <a:solidFill>
                  <a:srgbClr val="000000"/>
                </a:solidFill>
                <a:latin typeface="Gill Sans MT"/>
              </a:rPr>
              <a:t>.  Get ready to be confused.</a:t>
            </a:r>
          </a:p>
          <a:p>
            <a:r>
              <a:rPr lang="en-US">
                <a:solidFill>
                  <a:srgbClr val="000000"/>
                </a:solidFill>
                <a:latin typeface="Gill Sans MT"/>
              </a:rPr>
              <a:t>From here on out, We're calling this one "Dad"</a:t>
            </a:r>
          </a:p>
        </p:txBody>
      </p:sp>
    </p:spTree>
    <p:extLst>
      <p:ext uri="{BB962C8B-B14F-4D97-AF65-F5344CB8AC3E}">
        <p14:creationId xmlns:p14="http://schemas.microsoft.com/office/powerpoint/2010/main" val="32016939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44</Slides>
  <Notes>44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Gallery</vt:lpstr>
      <vt:lpstr>Strauss vs. Strauss</vt:lpstr>
      <vt:lpstr>We should clarify a few things first...</vt:lpstr>
      <vt:lpstr>Musical Periods</vt:lpstr>
      <vt:lpstr>Important things to know  about Musical Eras</vt:lpstr>
      <vt:lpstr>The Romantic Era</vt:lpstr>
      <vt:lpstr>The Romantic Era</vt:lpstr>
      <vt:lpstr>SO how are things in Austria?</vt:lpstr>
      <vt:lpstr>Later, in Germany...</vt:lpstr>
      <vt:lpstr>Johann Strauss I</vt:lpstr>
      <vt:lpstr>"Dad"</vt:lpstr>
      <vt:lpstr>"Dad"</vt:lpstr>
      <vt:lpstr>Johann Strauss II</vt:lpstr>
      <vt:lpstr>Johann Strauss II</vt:lpstr>
      <vt:lpstr>Johann Strauss II</vt:lpstr>
      <vt:lpstr>Johann Strauss II Love Life Roller Coaster</vt:lpstr>
      <vt:lpstr>Johann Strauss II Love Life Roller Coaster</vt:lpstr>
      <vt:lpstr>Johann Strauss II Love Life Roller Coaster</vt:lpstr>
      <vt:lpstr>"You can't make it as a musician, you'll never work!"</vt:lpstr>
      <vt:lpstr>High demand takes its toll</vt:lpstr>
      <vt:lpstr>Never forget where you came from</vt:lpstr>
      <vt:lpstr>Kaizer Walzer</vt:lpstr>
      <vt:lpstr>"The Waltz King"</vt:lpstr>
      <vt:lpstr>Die Fledermaus</vt:lpstr>
      <vt:lpstr>Tales from the Vienna Woods</vt:lpstr>
      <vt:lpstr>The Blue Danube Waltz</vt:lpstr>
      <vt:lpstr>Richard Strauss</vt:lpstr>
      <vt:lpstr>Richard Strauss</vt:lpstr>
      <vt:lpstr>Richard Strauss</vt:lpstr>
      <vt:lpstr>Richard Strauss</vt:lpstr>
      <vt:lpstr>Richard Strauss</vt:lpstr>
      <vt:lpstr>Richard Strauss and Nazi Germany</vt:lpstr>
      <vt:lpstr>Richard Strauss and Nazi Germany</vt:lpstr>
      <vt:lpstr>Notable works</vt:lpstr>
      <vt:lpstr>Notable works</vt:lpstr>
      <vt:lpstr>Burleske</vt:lpstr>
      <vt:lpstr>Der Rosenkavalier</vt:lpstr>
      <vt:lpstr>Also Sprach Zarathustra</vt:lpstr>
      <vt:lpstr>PowerPoint Presentation</vt:lpstr>
      <vt:lpstr>PowerPoint Presentation</vt:lpstr>
      <vt:lpstr>Why cellists and violists hate waltzes</vt:lpstr>
      <vt:lpstr>Stop listening to waltzes!</vt:lpstr>
      <vt:lpstr>Other reasons I prefer Richard Strauss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Strauss vs. Strauss</dc:title>
  <cp:revision>1</cp:revision>
  <dcterms:modified xsi:type="dcterms:W3CDTF">2017-05-01T04:51:35Z</dcterms:modified>
</cp:coreProperties>
</file>