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8" r:id="rId15"/>
    <p:sldId id="269" r:id="rId16"/>
    <p:sldId id="271" r:id="rId17"/>
    <p:sldId id="272" r:id="rId18"/>
    <p:sldId id="274" r:id="rId19"/>
    <p:sldId id="275" r:id="rId20"/>
    <p:sldId id="276" r:id="rId21"/>
    <p:sldId id="277" r:id="rId22"/>
    <p:sldId id="279" r:id="rId23"/>
    <p:sldId id="280" r:id="rId24"/>
    <p:sldId id="281" r:id="rId25"/>
    <p:sldId id="282" r:id="rId26"/>
    <p:sldId id="286" r:id="rId27"/>
    <p:sldId id="288" r:id="rId28"/>
    <p:sldId id="283" r:id="rId29"/>
    <p:sldId id="284" r:id="rId30"/>
    <p:sldId id="285" r:id="rId31"/>
    <p:sldId id="287"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p:scale>
          <a:sx n="1" d="2"/>
          <a:sy n="1" d="2"/>
        </p:scale>
        <p:origin x="-3656" y="-2048"/>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pPr/>
              <a:t>12/22/17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5849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082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747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pPr/>
              <a:t>12/22/17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762494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pPr/>
              <a:t>12/22/17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881119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pPr/>
              <a:t>12/22/17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264205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pPr/>
              <a:t>12/22/17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40737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pPr/>
              <a:t>12/22/17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515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pPr/>
              <a:t>12/22/17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330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29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pPr/>
              <a:t>12/22/17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55168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pPr/>
              <a:t>12/22/17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56172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Picture 5" descr="Maerz1848_berlin.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3732C8-1A0C-4163-9579-59885F020341}"/>
              </a:ext>
            </a:extLst>
          </p:cNvPr>
          <p:cNvPicPr>
            <a:picLocks noChangeAspect="1"/>
          </p:cNvPicPr>
          <p:nvPr/>
        </p:nvPicPr>
        <p:blipFill rotWithShape="1">
          <a:blip r:embed="rId2"/>
          <a:srcRect t="88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C0AD23-CA51-429D-BF79-AA894B0817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640080" y="636585"/>
            <a:ext cx="3702134" cy="5581335"/>
          </a:xfrm>
          <a:prstGeom prst="rect">
            <a:avLst/>
          </a:prstGeom>
          <a:solidFill>
            <a:srgbClr val="4E4E39"/>
          </a:solidFill>
          <a:ln w="6350" cmpd="sng">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6BCE7F-7065-4D45-B806-1AA71CD6844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640080" y="476250"/>
            <a:ext cx="3703320" cy="94683"/>
          </a:xfrm>
          <a:prstGeom prst="rect">
            <a:avLst/>
          </a:prstGeom>
          <a:solidFill>
            <a:srgbClr val="4E4E3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81063" y="-68178"/>
            <a:ext cx="3316287" cy="3981366"/>
          </a:xfrm>
        </p:spPr>
        <p:txBody>
          <a:bodyPr>
            <a:normAutofit/>
          </a:bodyPr>
          <a:lstStyle/>
          <a:p>
            <a:pPr algn="l"/>
            <a:r>
              <a:rPr lang="en-US" sz="4000">
                <a:solidFill>
                  <a:srgbClr val="FFFFFF"/>
                </a:solidFill>
              </a:rPr>
              <a:t>The Unification of Germany</a:t>
            </a:r>
            <a:r>
              <a:rPr lang="en-US">
                <a:latin typeface="+mj-ea"/>
                <a:cs typeface="+mj-ea"/>
              </a:rPr>
              <a:t/>
            </a:r>
            <a:br>
              <a:rPr lang="en-US">
                <a:latin typeface="+mj-ea"/>
                <a:cs typeface="+mj-ea"/>
              </a:rPr>
            </a:br>
            <a:r>
              <a:rPr lang="en-US" sz="4000">
                <a:solidFill>
                  <a:srgbClr val="FFFFFF"/>
                </a:solidFill>
              </a:rPr>
              <a:t>(1800-1900)</a:t>
            </a:r>
          </a:p>
        </p:txBody>
      </p:sp>
      <p:sp>
        <p:nvSpPr>
          <p:cNvPr id="3" name="Subtitle 2"/>
          <p:cNvSpPr>
            <a:spLocks noGrp="1"/>
          </p:cNvSpPr>
          <p:nvPr>
            <p:ph type="subTitle" idx="1"/>
          </p:nvPr>
        </p:nvSpPr>
        <p:spPr>
          <a:xfrm>
            <a:off x="713624" y="4918075"/>
            <a:ext cx="3323389" cy="798513"/>
          </a:xfrm>
        </p:spPr>
        <p:txBody>
          <a:bodyPr vert="horz" lIns="91440" tIns="45720" rIns="91440" bIns="45720" rtlCol="0" anchor="t">
            <a:normAutofit/>
          </a:bodyPr>
          <a:lstStyle/>
          <a:p>
            <a:r>
              <a:rPr lang="en-US" sz="2000">
                <a:solidFill>
                  <a:srgbClr val="FFFFFF"/>
                </a:solidFill>
              </a:rPr>
              <a:t>By Samantha Allen</a:t>
            </a:r>
          </a:p>
          <a:p>
            <a:r>
              <a:rPr lang="en-US" sz="2000">
                <a:solidFill>
                  <a:srgbClr val="FFFFFF"/>
                </a:solidFill>
              </a:rPr>
              <a:t>(Katherina von </a:t>
            </a:r>
            <a:r>
              <a:rPr lang="en-US" sz="2000" err="1">
                <a:solidFill>
                  <a:srgbClr val="FFFFFF"/>
                </a:solidFill>
              </a:rPr>
              <a:t>Klauswitz</a:t>
            </a:r>
            <a:r>
              <a:rPr lang="en-US" sz="2000">
                <a:solidFill>
                  <a:srgbClr val="FFFFFF"/>
                </a:solidFill>
              </a:rPr>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857222"/>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3823B1F-0251-4425-AC29-065DD7620C96}"/>
              </a:ext>
            </a:extLst>
          </p:cNvPr>
          <p:cNvSpPr>
            <a:spLocks noGrp="1"/>
          </p:cNvSpPr>
          <p:nvPr>
            <p:ph type="title"/>
          </p:nvPr>
        </p:nvSpPr>
        <p:spPr/>
        <p:txBody>
          <a:bodyPr/>
          <a:lstStyle/>
          <a:p>
            <a:r>
              <a:rPr lang="en-US"/>
              <a:t>Changes brought about after the congress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D61D8A7-3C7B-49BB-91FD-BC66291831D3}"/>
              </a:ext>
            </a:extLst>
          </p:cNvPr>
          <p:cNvSpPr>
            <a:spLocks noGrp="1"/>
          </p:cNvSpPr>
          <p:nvPr>
            <p:ph idx="1"/>
          </p:nvPr>
        </p:nvSpPr>
        <p:spPr/>
        <p:txBody>
          <a:bodyPr vert="horz" lIns="91440" tIns="45720" rIns="91440" bIns="45720" rtlCol="0" anchor="t">
            <a:normAutofit/>
          </a:bodyPr>
          <a:lstStyle/>
          <a:p>
            <a:pPr marL="0" indent="0">
              <a:buNone/>
            </a:pPr>
            <a:r>
              <a:rPr lang="en-US"/>
              <a:t>A number of changes were drawn up for Europe that the congress envisioned, these include:</a:t>
            </a:r>
          </a:p>
          <a:p>
            <a:r>
              <a:rPr lang="en-US"/>
              <a:t>Major territorial gains by Prussia, Austria and Russia</a:t>
            </a:r>
          </a:p>
          <a:p>
            <a:r>
              <a:rPr lang="en-US"/>
              <a:t>Many of the old ruling class restored to their former positions</a:t>
            </a:r>
          </a:p>
          <a:p>
            <a:r>
              <a:rPr lang="en-US"/>
              <a:t>The suppression of Liberalism </a:t>
            </a:r>
          </a:p>
          <a:p>
            <a:r>
              <a:rPr lang="en-US"/>
              <a:t>A new German Confederation to be Established</a:t>
            </a:r>
          </a:p>
          <a:p>
            <a:r>
              <a:rPr lang="en-US"/>
              <a:t>Freedom of movement and abolishment of serfdom throughout most of Europe</a:t>
            </a:r>
          </a:p>
          <a:p>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994172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Klemens_von_Metternich_by_Lawrence.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711272-CFB0-4265-910D-7B9D7DDB4844}"/>
              </a:ext>
            </a:extLst>
          </p:cNvPr>
          <p:cNvPicPr>
            <a:picLocks noChangeAspect="1"/>
          </p:cNvPicPr>
          <p:nvPr/>
        </p:nvPicPr>
        <p:blipFill rotWithShape="1">
          <a:blip r:embed="rId2"/>
          <a:srcRect l="1599" r="857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5080934" y="2115117"/>
            <a:ext cx="6309360" cy="0"/>
          </a:xfrm>
          <a:prstGeom prst="line">
            <a:avLst/>
          </a:prstGeom>
          <a:ln>
            <a:solidFill>
              <a:srgbClr val="7A322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3B26830-003B-4DB1-8965-324BAD8B2E92}"/>
              </a:ext>
            </a:extLst>
          </p:cNvPr>
          <p:cNvSpPr>
            <a:spLocks noGrp="1"/>
          </p:cNvSpPr>
          <p:nvPr>
            <p:ph type="title"/>
          </p:nvPr>
        </p:nvSpPr>
        <p:spPr>
          <a:xfrm>
            <a:off x="4965430" y="629268"/>
            <a:ext cx="6586491" cy="1286160"/>
          </a:xfrm>
        </p:spPr>
        <p:txBody>
          <a:bodyPr anchor="b">
            <a:normAutofit/>
          </a:bodyPr>
          <a:lstStyle/>
          <a:p>
            <a:r>
              <a:rPr lang="en-US" sz="4100"/>
              <a:t>The Architect, Klemens Von Metternich</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E9EF996-6C3A-48CF-BA73-F0D5BE9C0B15}"/>
              </a:ext>
            </a:extLst>
          </p:cNvPr>
          <p:cNvSpPr>
            <a:spLocks noGrp="1"/>
          </p:cNvSpPr>
          <p:nvPr>
            <p:ph idx="1"/>
          </p:nvPr>
        </p:nvSpPr>
        <p:spPr>
          <a:xfrm>
            <a:off x="4965431" y="2438400"/>
            <a:ext cx="6586489" cy="3785419"/>
          </a:xfrm>
        </p:spPr>
        <p:txBody>
          <a:bodyPr vert="horz" lIns="91440" tIns="45720" rIns="91440" bIns="45720" rtlCol="0">
            <a:normAutofit/>
          </a:bodyPr>
          <a:lstStyle/>
          <a:p>
            <a:pPr>
              <a:buNone/>
            </a:pPr>
            <a:r>
              <a:rPr lang="en-US" sz="2000"/>
              <a:t>Klemens von Metternich was a German prince from the Rhineland and Chancellor of the Austrian Empire. Metternich himself was a staunch conservative and was opposed to the ideals of liberalism and was a firm believer in the old order of Monarchy. He was the one to set up and keep the balance of power in Europe. Know as the Metternich system, this system was successful in keeping the peace and balance of Power in Europe for many years until tension which boiled over in the Revolutions of 1848. </a:t>
            </a:r>
          </a:p>
          <a:p>
            <a:pPr marL="0" indent="0">
              <a:buNone/>
            </a:pPr>
            <a:endParaRPr lang="en-US" sz="20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9099810"/>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The-German-Confederation-18151866.pn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09F4790-F1E1-4677-B713-94D5F48929CC}"/>
              </a:ext>
            </a:extLst>
          </p:cNvPr>
          <p:cNvPicPr>
            <a:picLocks noChangeAspect="1"/>
          </p:cNvPicPr>
          <p:nvPr/>
        </p:nvPicPr>
        <p:blipFill>
          <a:blip r:embed="rId2"/>
          <a:stretch>
            <a:fillRect/>
          </a:stretch>
        </p:blipFill>
        <p:spPr>
          <a:xfrm>
            <a:off x="5153025" y="133350"/>
            <a:ext cx="6867441" cy="6500813"/>
          </a:xfrm>
          <a:prstGeom prst="rect">
            <a:avLst/>
          </a:prstGeom>
        </p:spPr>
      </p:pic>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3F93648-4058-4BE0-BB6F-73BC24BB4636}"/>
              </a:ext>
            </a:extLst>
          </p:cNvPr>
          <p:cNvSpPr>
            <a:spLocks noGrp="1"/>
          </p:cNvSpPr>
          <p:nvPr>
            <p:ph type="title"/>
          </p:nvPr>
        </p:nvSpPr>
        <p:spPr>
          <a:xfrm>
            <a:off x="674237" y="914400"/>
            <a:ext cx="3657600" cy="2887579"/>
          </a:xfrm>
        </p:spPr>
        <p:txBody>
          <a:bodyPr vert="horz" lIns="91440" tIns="45720" rIns="91440" bIns="45720" rtlCol="0" anchor="b">
            <a:normAutofit fontScale="90000"/>
          </a:bodyPr>
          <a:lstStyle/>
          <a:p>
            <a:pPr algn="ctr"/>
            <a:r>
              <a:rPr lang="en-US" sz="4700" kern="1200">
                <a:solidFill>
                  <a:schemeClr val="bg1"/>
                </a:solidFill>
                <a:latin typeface="+mj-lt"/>
                <a:ea typeface="+mj-ea"/>
                <a:cs typeface="+mj-cs"/>
              </a:rPr>
              <a:t>The German Confederation</a:t>
            </a:r>
            <a:r>
              <a:rPr lang="en-US">
                <a:latin typeface="+mj-ea"/>
                <a:cs typeface="+mj-ea"/>
              </a:rPr>
              <a:t/>
            </a:r>
            <a:br>
              <a:rPr lang="en-US">
                <a:latin typeface="+mj-ea"/>
                <a:cs typeface="+mj-ea"/>
              </a:rPr>
            </a:br>
            <a:r>
              <a:rPr lang="en-US" sz="4800">
                <a:solidFill>
                  <a:schemeClr val="bg1"/>
                </a:solidFill>
              </a:rPr>
              <a:t> </a:t>
            </a:r>
            <a:r>
              <a:rPr lang="en-US" sz="4800" kern="1200">
                <a:solidFill>
                  <a:schemeClr val="bg1"/>
                </a:solidFill>
                <a:latin typeface="+mj-lt"/>
                <a:ea typeface="+mj-ea"/>
                <a:cs typeface="+mj-cs"/>
              </a:rPr>
              <a:t>(1815-1866)</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7D82985-FD39-4F57-9BFB-884FB4508675}"/>
              </a:ext>
            </a:extLst>
          </p:cNvPr>
          <p:cNvSpPr>
            <a:spLocks noGrp="1"/>
          </p:cNvSpPr>
          <p:nvPr>
            <p:ph idx="1"/>
          </p:nvPr>
        </p:nvSpPr>
        <p:spPr>
          <a:xfrm>
            <a:off x="674237" y="4170501"/>
            <a:ext cx="3657600" cy="1525597"/>
          </a:xfrm>
        </p:spPr>
        <p:txBody>
          <a:bodyPr vert="horz" lIns="91440" tIns="45720" rIns="91440" bIns="45720" rtlCol="0" anchor="t">
            <a:normAutofit/>
          </a:bodyPr>
          <a:lstStyle/>
          <a:p>
            <a:pPr marL="0" indent="0" algn="ctr">
              <a:buNone/>
            </a:pPr>
            <a:r>
              <a:rPr lang="en-US" sz="2000" kern="1200">
                <a:solidFill>
                  <a:srgbClr val="FFFFFF"/>
                </a:solidFill>
                <a:latin typeface="+mn-lt"/>
                <a:ea typeface="+mn-ea"/>
                <a:cs typeface="+mn-cs"/>
              </a:rPr>
              <a:t>Der Deutsche Bund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6258136"/>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EBEB95-06D4-4B4E-9863-1F84512F50FB}"/>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E4FCC9F-C41B-474D-BEAA-40258E2CFF3C}"/>
              </a:ext>
            </a:extLst>
          </p:cNvPr>
          <p:cNvSpPr>
            <a:spLocks noGrp="1"/>
          </p:cNvSpPr>
          <p:nvPr>
            <p:ph idx="1"/>
          </p:nvPr>
        </p:nvSpPr>
        <p:spPr/>
        <p:txBody>
          <a:bodyPr vert="horz" lIns="91440" tIns="45720" rIns="91440" bIns="45720" rtlCol="0" anchor="t">
            <a:normAutofit/>
          </a:bodyPr>
          <a:lstStyle/>
          <a:p>
            <a:pPr marL="0" indent="0">
              <a:buNone/>
            </a:pPr>
            <a:r>
              <a:rPr lang="en-US"/>
              <a:t>The early years of the confederation were relatively stable after the Napoleonic wars, Metternich's system of peace stood firm. In this period many artists, philosophers, inventers, scientists, industrialists statesmen would leave their mark as well as the growth in population, rapid industrialization and even revolution would play out in the German confederation.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9841179"/>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 name="Freeform 2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CC729B-E528-40C3-82D3-BA4375575E8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F1FB8D-1842-4A04-998D-6CF047AB279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german confederation eagle.pn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B6F85C-1856-45C1-8728-DC2FA816608D}"/>
              </a:ext>
            </a:extLst>
          </p:cNvPr>
          <p:cNvPicPr>
            <a:picLocks noChangeAspect="1"/>
          </p:cNvPicPr>
          <p:nvPr/>
        </p:nvPicPr>
        <p:blipFill>
          <a:blip r:embed="rId2"/>
          <a:stretch>
            <a:fillRect/>
          </a:stretch>
        </p:blipFill>
        <p:spPr>
          <a:xfrm>
            <a:off x="480060" y="1287536"/>
            <a:ext cx="3425957" cy="4282447"/>
          </a:xfrm>
          <a:prstGeom prst="rect">
            <a:avLst/>
          </a:prstGeom>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3FACBB8-9362-433D-BD88-79449D8467B2}"/>
              </a:ext>
            </a:extLst>
          </p:cNvPr>
          <p:cNvSpPr>
            <a:spLocks noGrp="1"/>
          </p:cNvSpPr>
          <p:nvPr>
            <p:ph type="title"/>
          </p:nvPr>
        </p:nvSpPr>
        <p:spPr>
          <a:xfrm>
            <a:off x="4384039" y="365125"/>
            <a:ext cx="7164493" cy="1325563"/>
          </a:xfrm>
        </p:spPr>
        <p:txBody>
          <a:bodyPr>
            <a:normAutofit/>
          </a:bodyPr>
          <a:lstStyle/>
          <a:p>
            <a:r>
              <a:rPr lang="en-US">
                <a:solidFill>
                  <a:schemeClr val="bg1"/>
                </a:solidFill>
              </a:rPr>
              <a:t>                     Creation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62BFFA-A226-4A77-BEE7-6AFE5C9EDBF1}"/>
              </a:ext>
            </a:extLst>
          </p:cNvPr>
          <p:cNvSpPr>
            <a:spLocks noGrp="1"/>
          </p:cNvSpPr>
          <p:nvPr>
            <p:ph idx="1"/>
          </p:nvPr>
        </p:nvSpPr>
        <p:spPr>
          <a:xfrm>
            <a:off x="4387515" y="2022601"/>
            <a:ext cx="7161017" cy="4154361"/>
          </a:xfrm>
        </p:spPr>
        <p:txBody>
          <a:bodyPr vert="horz" lIns="91440" tIns="45720" rIns="91440" bIns="45720" rtlCol="0" anchor="t">
            <a:normAutofit/>
          </a:bodyPr>
          <a:lstStyle/>
          <a:p>
            <a:pPr marL="0" indent="0">
              <a:buNone/>
            </a:pPr>
            <a:r>
              <a:rPr lang="en-US">
                <a:solidFill>
                  <a:schemeClr val="bg1"/>
                </a:solidFill>
              </a:rPr>
              <a:t>It was during the Congress of Vienna that the need of a new replacement for the old Holy Roman empire was needed. Before Napoleon and his conquests the Holy Roman Empire would keep the peace in central Europe and ensured stability in the small German states. It was the need of peace and stability as well as suppression of revolutionary ideas for which the German Confederation was founded on.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040964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cxnSp>
        <p:nvCxnSpPr>
          <p:cNvPr id="9" name="Straight Arrow Connecto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4" name="Picture 4" descr="Zeitgenössige_Lithografie_der_Nationalversammlung_in_der_Paulskirche.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24DDC00-3C85-4E90-BE67-E3537AF8F1E6}"/>
              </a:ext>
            </a:extLst>
          </p:cNvPr>
          <p:cNvPicPr>
            <a:picLocks noChangeAspect="1"/>
          </p:cNvPicPr>
          <p:nvPr/>
        </p:nvPicPr>
        <p:blipFill rotWithShape="1">
          <a:blip r:embed="rId2"/>
          <a:srcRect l="12165" r="19485"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2FB511-FAB0-455E-9254-5BFF5C0DB9ED}"/>
              </a:ext>
            </a:extLst>
          </p:cNvPr>
          <p:cNvSpPr>
            <a:spLocks noGrp="1"/>
          </p:cNvSpPr>
          <p:nvPr>
            <p:ph type="title"/>
          </p:nvPr>
        </p:nvSpPr>
        <p:spPr>
          <a:xfrm>
            <a:off x="655320" y="365125"/>
            <a:ext cx="5120114" cy="1692794"/>
          </a:xfrm>
        </p:spPr>
        <p:txBody>
          <a:bodyPr>
            <a:normAutofit/>
          </a:bodyPr>
          <a:lstStyle/>
          <a:p>
            <a:r>
              <a:rPr lang="en-US" sz="4100"/>
              <a:t>Structure of the German Confederation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67D399-4D45-4D46-B32E-4BEA916A7C67}"/>
              </a:ext>
            </a:extLst>
          </p:cNvPr>
          <p:cNvSpPr>
            <a:spLocks noGrp="1"/>
          </p:cNvSpPr>
          <p:nvPr>
            <p:ph idx="1"/>
          </p:nvPr>
        </p:nvSpPr>
        <p:spPr>
          <a:xfrm>
            <a:off x="655321" y="2575034"/>
            <a:ext cx="5120113" cy="3462228"/>
          </a:xfrm>
        </p:spPr>
        <p:txBody>
          <a:bodyPr vert="horz" lIns="91440" tIns="45720" rIns="91440" bIns="45720" rtlCol="0" anchor="t">
            <a:noAutofit/>
          </a:bodyPr>
          <a:lstStyle/>
          <a:p>
            <a:pPr marL="0" indent="0">
              <a:buNone/>
            </a:pPr>
            <a:r>
              <a:rPr lang="en-US" sz="2000"/>
              <a:t>The German Confederation was structured very similarly to its predecessor, the Confederation of the Rhine. The Confederation did not revert back to the old holy roman empire with its 300-odd states but instead consisted of 38 states and four free cities, Austria, Prussia, Bavaria, Saxony and Württemberg held the most influence. The confederation met in a diet which convened every few years in Frankfurt to discuss issues and debate law. The highest office in the confederation was The President and this position could only be held by an Austrian.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0666635"/>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vintage-historic-photos-of-munich-bavaria-germany-circa-1890s-11-1040x440.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5AC620-8E27-4E17-B07E-46DDC1FDA8BC}"/>
              </a:ext>
            </a:extLst>
          </p:cNvPr>
          <p:cNvPicPr>
            <a:picLocks noChangeAspect="1"/>
          </p:cNvPicPr>
          <p:nvPr/>
        </p:nvPicPr>
        <p:blipFill rotWithShape="1">
          <a:blip r:embed="rId2"/>
          <a:srcRect l="8684" r="29680" b="-1"/>
          <a:stretch/>
        </p:blipFill>
        <p:spPr>
          <a:xfrm>
            <a:off x="5120640" y="1904281"/>
            <a:ext cx="6233160" cy="4272681"/>
          </a:xfrm>
          <a:prstGeom prst="rect">
            <a:avLst/>
          </a:prstGeom>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80CBF4C-ACB7-43FB-8E46-CB8441BB0378}"/>
              </a:ext>
            </a:extLst>
          </p:cNvPr>
          <p:cNvSpPr>
            <a:spLocks noGrp="1"/>
          </p:cNvSpPr>
          <p:nvPr>
            <p:ph type="title"/>
          </p:nvPr>
        </p:nvSpPr>
        <p:spPr>
          <a:xfrm>
            <a:off x="838200" y="365125"/>
            <a:ext cx="10515600" cy="1325563"/>
          </a:xfrm>
        </p:spPr>
        <p:txBody>
          <a:bodyPr>
            <a:normAutofit/>
          </a:bodyPr>
          <a:lstStyle/>
          <a:p>
            <a:r>
              <a:rPr lang="en-US"/>
              <a:t>Daily life within the confederation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480EA2-3C10-4E37-8240-7BE4B6ACEA9C}"/>
              </a:ext>
            </a:extLst>
          </p:cNvPr>
          <p:cNvSpPr>
            <a:spLocks noGrp="1"/>
          </p:cNvSpPr>
          <p:nvPr>
            <p:ph idx="1"/>
          </p:nvPr>
        </p:nvSpPr>
        <p:spPr>
          <a:xfrm>
            <a:off x="838200" y="1825625"/>
            <a:ext cx="3797807" cy="4351338"/>
          </a:xfrm>
        </p:spPr>
        <p:txBody>
          <a:bodyPr vert="horz" lIns="91440" tIns="45720" rIns="91440" bIns="45720" rtlCol="0" anchor="t">
            <a:normAutofit/>
          </a:bodyPr>
          <a:lstStyle/>
          <a:p>
            <a:pPr marL="0" indent="0">
              <a:buNone/>
            </a:pPr>
            <a:r>
              <a:rPr lang="en-US" sz="2000"/>
              <a:t>In this period of German history the population boomed and with rapid population growth meant more and more people were flocking to towns and cities. Small towns like Munich with a population of 42,000 in 1815 and by 1865 had a population of 422,000. This was in due to the rapid industrialization of 1850s within certain German cities. Those who were unlucky to land a job within a cities often lived in slums.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6745878"/>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1 4YIIs7Uet_gGF62EngCwaw.jpe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4F874AB-5ABE-4BE3-A232-6D8CFDA1042C}"/>
              </a:ext>
            </a:extLst>
          </p:cNvPr>
          <p:cNvPicPr>
            <a:picLocks noChangeAspect="1"/>
          </p:cNvPicPr>
          <p:nvPr/>
        </p:nvPicPr>
        <p:blipFill rotWithShape="1">
          <a:blip r:embed="rId2"/>
          <a:srcRect t="13462"/>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F12B8D-AA76-4337-A9F2-263A8C586EED}"/>
              </a:ext>
            </a:extLst>
          </p:cNvPr>
          <p:cNvSpPr>
            <a:spLocks noGrp="1"/>
          </p:cNvSpPr>
          <p:nvPr>
            <p:ph type="title"/>
          </p:nvPr>
        </p:nvSpPr>
        <p:spPr>
          <a:xfrm>
            <a:off x="594805" y="640263"/>
            <a:ext cx="5221266" cy="1344975"/>
          </a:xfrm>
        </p:spPr>
        <p:txBody>
          <a:bodyPr>
            <a:normAutofit/>
          </a:bodyPr>
          <a:lstStyle/>
          <a:p>
            <a:r>
              <a:rPr lang="en-US" sz="4000"/>
              <a:t>Industrialization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7C905A2-71B8-43AD-B95D-57EE096BE46F}"/>
              </a:ext>
            </a:extLst>
          </p:cNvPr>
          <p:cNvSpPr>
            <a:spLocks noGrp="1"/>
          </p:cNvSpPr>
          <p:nvPr>
            <p:ph idx="1"/>
          </p:nvPr>
        </p:nvSpPr>
        <p:spPr>
          <a:xfrm>
            <a:off x="594110" y="2121763"/>
            <a:ext cx="5235490" cy="3773010"/>
          </a:xfrm>
        </p:spPr>
        <p:txBody>
          <a:bodyPr vert="horz" lIns="91440" tIns="45720" rIns="91440" bIns="45720" rtlCol="0" anchor="t">
            <a:normAutofit/>
          </a:bodyPr>
          <a:lstStyle/>
          <a:p>
            <a:pPr marL="0" indent="0">
              <a:buNone/>
            </a:pPr>
            <a:r>
              <a:rPr lang="en-US" sz="1900"/>
              <a:t>Compared to other European powers, industrialization within the German confederation was poor and most of the south German states were mostly based on rural economies, the exception was Prussia and Saxony. Due to the North German states being more abundant in resources such as coal, iron and many other raw materials and a major player in the industrial revolution in Prussia was the Krup family specifically Alfred Krupp who oversaw the Industrialization of the Ruhr region. Because of the demand of cheap goods produced at record rates many Prussian Workers saw harsh conditions where they worked and little pay.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5894486"/>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392px-Image_Germania_painting.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2BCD0D0-EEA7-49C4-84EE-4125E2CA9F90}"/>
              </a:ext>
            </a:extLst>
          </p:cNvPr>
          <p:cNvPicPr>
            <a:picLocks noChangeAspect="1"/>
          </p:cNvPicPr>
          <p:nvPr/>
        </p:nvPicPr>
        <p:blipFill rotWithShape="1">
          <a:blip r:embed="rId2"/>
          <a:srcRect b="309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5080934" y="2115117"/>
            <a:ext cx="6309360" cy="0"/>
          </a:xfrm>
          <a:prstGeom prst="line">
            <a:avLst/>
          </a:prstGeom>
          <a:ln>
            <a:solidFill>
              <a:srgbClr val="75473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CD4565E-4EBB-47BB-8E85-28E6546C79B1}"/>
              </a:ext>
            </a:extLst>
          </p:cNvPr>
          <p:cNvSpPr>
            <a:spLocks noGrp="1"/>
          </p:cNvSpPr>
          <p:nvPr>
            <p:ph type="title"/>
          </p:nvPr>
        </p:nvSpPr>
        <p:spPr>
          <a:xfrm>
            <a:off x="4965430" y="629268"/>
            <a:ext cx="6586491" cy="1286160"/>
          </a:xfrm>
        </p:spPr>
        <p:txBody>
          <a:bodyPr anchor="b">
            <a:normAutofit/>
          </a:bodyPr>
          <a:lstStyle/>
          <a:p>
            <a:r>
              <a:rPr lang="en-US" sz="4100"/>
              <a:t>Growing sense of Nationalism </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D8656D-1E92-4FAF-ADBD-A3D92B2F7349}"/>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buNone/>
            </a:pPr>
            <a:r>
              <a:rPr lang="en-US" sz="2000"/>
              <a:t>The liberal ideas of the French revolution never really faded from public memory. From the end of the French empire up until the 1840s, liberal ideas had only been discussed in intellectual circles. However, these ideas began to regain traction once again, especially the growing sense of unity and nationalism amongst the people. In this short period of time many artists, musicians and poets made various works dedicated to a unified Germany. </a:t>
            </a:r>
            <a:r>
              <a:rPr lang="en-US" sz="2000" i="1"/>
              <a:t>Deutschlandlied, </a:t>
            </a:r>
            <a:r>
              <a:rPr lang="en-US" sz="2000"/>
              <a:t>The song of Germany, was originally written as a poem by August Heinrich Hoffmann von Fallersleben but later set to the tune of the Austrian anthem of the time. Other popular songs of the time included, '</a:t>
            </a:r>
            <a:r>
              <a:rPr lang="en-US" sz="2000" i="1"/>
              <a:t>Was ist der Deutche vatherland</a:t>
            </a:r>
            <a:r>
              <a:rPr lang="en-US" sz="2000"/>
              <a:t>' and '</a:t>
            </a:r>
            <a:r>
              <a:rPr lang="en-US" sz="2000" i="1"/>
              <a:t>Die wacht am Rhein</a:t>
            </a:r>
            <a:r>
              <a:rPr lang="en-US" sz="200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00650246"/>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1848_Revolutions.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19A6959-CF50-44E1-BF88-F1F8279DEC00}"/>
              </a:ext>
            </a:extLst>
          </p:cNvPr>
          <p:cNvPicPr>
            <a:picLocks noGrp="1" noChangeAspect="1"/>
          </p:cNvPicPr>
          <p:nvPr>
            <p:ph idx="1"/>
          </p:nvPr>
        </p:nvPicPr>
        <p:blipFill rotWithShape="1">
          <a:blip r:embed="rId2"/>
          <a:srcRect t="19929"/>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98AA21-A15E-499F-B001-A12133436E7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bg1"/>
                </a:solidFill>
              </a:rPr>
              <a:t>The Revolutions of 1848</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9542147"/>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6" descr="Zeitgenössige_Lithografie_der_Nationalversammlung_in_der_Paulskirche.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CCF656-A3DF-435F-BE9D-F6A58AF796D7}"/>
              </a:ext>
            </a:extLst>
          </p:cNvPr>
          <p:cNvPicPr>
            <a:picLocks noChangeAspect="1"/>
          </p:cNvPicPr>
          <p:nvPr/>
        </p:nvPicPr>
        <p:blipFill rotWithShape="1">
          <a:blip r:embed="rId2"/>
          <a:srcRect l="12165" r="19485"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E49EE89-7CBC-4C15-B7B4-0FCD189BAE87}"/>
              </a:ext>
            </a:extLst>
          </p:cNvPr>
          <p:cNvSpPr>
            <a:spLocks noGrp="1"/>
          </p:cNvSpPr>
          <p:nvPr>
            <p:ph type="title"/>
          </p:nvPr>
        </p:nvSpPr>
        <p:spPr>
          <a:xfrm>
            <a:off x="655320" y="365125"/>
            <a:ext cx="5120114" cy="1692794"/>
          </a:xfrm>
        </p:spPr>
        <p:txBody>
          <a:bodyPr>
            <a:normAutofit/>
          </a:bodyPr>
          <a:lstStyle/>
          <a:p>
            <a:r>
              <a:rPr lang="en-US"/>
              <a:t>               Intro</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9B62F29-56CF-4684-89B9-4BEA6B0976C0}"/>
              </a:ext>
            </a:extLst>
          </p:cNvPr>
          <p:cNvSpPr>
            <a:spLocks noGrp="1"/>
          </p:cNvSpPr>
          <p:nvPr>
            <p:ph idx="1"/>
          </p:nvPr>
        </p:nvSpPr>
        <p:spPr>
          <a:xfrm>
            <a:off x="655321" y="2575034"/>
            <a:ext cx="5120113" cy="3462228"/>
          </a:xfrm>
        </p:spPr>
        <p:txBody>
          <a:bodyPr vert="horz" lIns="91440" tIns="45720" rIns="91440" bIns="45720" rtlCol="0" anchor="t">
            <a:normAutofit/>
          </a:bodyPr>
          <a:lstStyle/>
          <a:p>
            <a:pPr marL="0" indent="0">
              <a:buNone/>
            </a:pPr>
            <a:r>
              <a:rPr lang="en-US" sz="2400"/>
              <a:t>Throughout the modern age few countries have had such an impact on the arts, sciences, history and culture like Germany. From humble beginnings as a collection of city small states to one of the world's most influential nations, we will be looking through history how Germany, it's leaders and the German people overcame so much to unify their country. </a:t>
            </a:r>
          </a:p>
          <a:p>
            <a:endParaRPr lang="en-US" sz="18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0076579"/>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A384507-363D-4A8D-B062-BAEF0EE26FAE}"/>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7FB66BA-4B5C-4CAD-AE2D-2B72F65A8292}"/>
              </a:ext>
            </a:extLst>
          </p:cNvPr>
          <p:cNvSpPr>
            <a:spLocks noGrp="1"/>
          </p:cNvSpPr>
          <p:nvPr>
            <p:ph idx="1"/>
          </p:nvPr>
        </p:nvSpPr>
        <p:spPr/>
        <p:txBody>
          <a:bodyPr vert="horz" lIns="91440" tIns="45720" rIns="91440" bIns="45720" rtlCol="0" anchor="t">
            <a:normAutofit/>
          </a:bodyPr>
          <a:lstStyle/>
          <a:p>
            <a:pPr marL="0" indent="0">
              <a:buNone/>
            </a:pPr>
            <a:r>
              <a:rPr lang="en-US"/>
              <a:t>The revolutions of 1848, also known as the spring of nations, were a series of uprisings against the old monarchies of Europe. In 1848 saw the revival of many liberal ideas and Revolutionaries demanded Democracy, basic freedoms like free speech, press, education, etc., national liberation in places like Hungary, Poland, the Balkans and national unification in Germany and Italy. However all of the revolutions outside of France ultimately failed due to poor coordination and even saw Napoleon III put back on the French throne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6478378"/>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D0F7937-2F7D-4F5E-A095-4413045295BC}"/>
              </a:ext>
            </a:extLst>
          </p:cNvPr>
          <p:cNvSpPr>
            <a:spLocks noGrp="1"/>
          </p:cNvSpPr>
          <p:nvPr>
            <p:ph type="title"/>
          </p:nvPr>
        </p:nvSpPr>
        <p:spPr/>
        <p:txBody>
          <a:bodyPr/>
          <a:lstStyle/>
          <a:p>
            <a:r>
              <a:rPr lang="en-US"/>
              <a:t>Revolution within Germany</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D1A5F9-DDEB-453D-B4A5-E3097132146A}"/>
              </a:ext>
            </a:extLst>
          </p:cNvPr>
          <p:cNvSpPr>
            <a:spLocks noGrp="1"/>
          </p:cNvSpPr>
          <p:nvPr>
            <p:ph idx="1"/>
          </p:nvPr>
        </p:nvSpPr>
        <p:spPr/>
        <p:txBody>
          <a:bodyPr vert="horz" lIns="91440" tIns="45720" rIns="91440" bIns="45720" rtlCol="0" anchor="t">
            <a:normAutofit/>
          </a:bodyPr>
          <a:lstStyle/>
          <a:p>
            <a:pPr>
              <a:buNone/>
            </a:pPr>
            <a:r>
              <a:rPr lang="en-US"/>
              <a:t>Within the German confederation revolutionaries created the Frankfort Convention in hopes of Unifying Germany with a constitutional monarchy. At this convention there were two ideas of how Germany should be unified. </a:t>
            </a:r>
            <a:r>
              <a:rPr lang="en-US" i="1"/>
              <a:t>Gross Deutschland</a:t>
            </a:r>
            <a:r>
              <a:rPr lang="en-US"/>
              <a:t>, with Austria as the dominate force or </a:t>
            </a:r>
            <a:r>
              <a:rPr lang="en-US" i="1"/>
              <a:t>Klein Deutschland</a:t>
            </a:r>
            <a:r>
              <a:rPr lang="en-US"/>
              <a:t> which would have Prussia as the dominate force but rule-out any possibility of Austrian inclusion within the new country. This debate was never resolved and the flames of revolution were ultimately extinguished within Germany by 1849</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7489692"/>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2" name="Picture 12" descr="1820.gif">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0FF1B35-CC00-480D-8615-9E05FAEA8C8C}"/>
              </a:ext>
            </a:extLst>
          </p:cNvPr>
          <p:cNvPicPr>
            <a:picLocks noGrp="1" noChangeAspect="1"/>
          </p:cNvPicPr>
          <p:nvPr>
            <p:ph idx="1"/>
          </p:nvPr>
        </p:nvPicPr>
        <p:blipFill>
          <a:blip r:embed="rId2"/>
          <a:stretch>
            <a:fillRect/>
          </a:stretch>
        </p:blipFill>
        <p:spPr>
          <a:xfrm>
            <a:off x="5136566" y="314325"/>
            <a:ext cx="6931609" cy="6237288"/>
          </a:xfrm>
          <a:prstGeom prst="rect">
            <a:avLst/>
          </a:prstGeom>
        </p:spPr>
      </p:pic>
      <p:sp>
        <p:nvSpPr>
          <p:cNvPr id="23" name="Rectangl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EBD7CF7-B752-417B-BDDF-1BC562C7702A}"/>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chemeClr val="bg1"/>
                </a:solidFill>
                <a:latin typeface="+mj-lt"/>
                <a:ea typeface="+mj-ea"/>
                <a:cs typeface="+mj-cs"/>
              </a:rPr>
              <a:t>Prussia</a:t>
            </a:r>
            <a:r>
              <a:rPr lang="en-US"/>
              <a:t/>
            </a:r>
            <a:br>
              <a:rPr lang="en-US"/>
            </a:br>
            <a:r>
              <a:rPr lang="en-US" sz="4800">
                <a:solidFill>
                  <a:schemeClr val="bg1"/>
                </a:solidFill>
              </a:rPr>
              <a:t> </a:t>
            </a:r>
            <a:r>
              <a:rPr lang="en-US" sz="4800" kern="1200">
                <a:solidFill>
                  <a:schemeClr val="bg1"/>
                </a:solidFill>
                <a:latin typeface="+mj-lt"/>
                <a:ea typeface="+mj-ea"/>
                <a:cs typeface="+mj-cs"/>
              </a:rPr>
              <a:t> (1848-1871)</a:t>
            </a:r>
          </a:p>
        </p:txBody>
      </p:sp>
      <p:sp>
        <p:nvSpPr>
          <p:cNvPr id="14" name="TextBox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A47E402-2BAD-47DB-87FC-4BCDAB7B2F19}"/>
              </a:ext>
            </a:extLst>
          </p:cNvPr>
          <p:cNvSpPr txBox="1"/>
          <p:nvPr/>
        </p:nvSpPr>
        <p:spPr>
          <a:xfrm>
            <a:off x="1119239" y="3982154"/>
            <a:ext cx="2743200"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 sz="2400" i="1">
                <a:solidFill>
                  <a:srgbClr val="FFFFFF"/>
                </a:solidFill>
              </a:rPr>
              <a:t>Königreich Preußen</a:t>
            </a:r>
            <a:endParaRPr lang="en-US" sz="2400">
              <a:solidFill>
                <a:srgbClr val="FFFFFF"/>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58920531"/>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Prussian-uniforms-german-army.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7FC187-59E0-47A6-9039-255307909A35}"/>
              </a:ext>
            </a:extLst>
          </p:cNvPr>
          <p:cNvPicPr>
            <a:picLocks noChangeAspect="1"/>
          </p:cNvPicPr>
          <p:nvPr/>
        </p:nvPicPr>
        <p:blipFill rotWithShape="1">
          <a:blip r:embed="rId2"/>
          <a:srcRect r="7088"/>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7F400EE-A8A5-48AF-B4D6-291B52C6F0B0}"/>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5080934" y="2115117"/>
            <a:ext cx="6309360" cy="0"/>
          </a:xfrm>
          <a:prstGeom prst="line">
            <a:avLst/>
          </a:prstGeom>
          <a:ln>
            <a:solidFill>
              <a:srgbClr val="171B5A"/>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AA7D51C-7432-48CB-9901-B2C3EB660674}"/>
              </a:ext>
            </a:extLst>
          </p:cNvPr>
          <p:cNvSpPr>
            <a:spLocks noGrp="1"/>
          </p:cNvSpPr>
          <p:nvPr>
            <p:ph type="title"/>
          </p:nvPr>
        </p:nvSpPr>
        <p:spPr>
          <a:xfrm>
            <a:off x="4965430" y="629268"/>
            <a:ext cx="6586491" cy="1286160"/>
          </a:xfrm>
        </p:spPr>
        <p:txBody>
          <a:bodyPr anchor="b">
            <a:normAutofit/>
          </a:bodyPr>
          <a:lstStyle/>
          <a:p>
            <a:r>
              <a:rPr lang="en-US"/>
              <a:t>background</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2DECE4-2F15-4DA9-99F1-551598A9BA77}"/>
              </a:ext>
            </a:extLst>
          </p:cNvPr>
          <p:cNvSpPr>
            <a:spLocks noGrp="1"/>
          </p:cNvSpPr>
          <p:nvPr>
            <p:ph idx="1"/>
          </p:nvPr>
        </p:nvSpPr>
        <p:spPr>
          <a:xfrm>
            <a:off x="4965431" y="2438400"/>
            <a:ext cx="6586489" cy="3785419"/>
          </a:xfrm>
        </p:spPr>
        <p:txBody>
          <a:bodyPr vert="horz" lIns="91440" tIns="45720" rIns="91440" bIns="45720" rtlCol="0">
            <a:normAutofit/>
          </a:bodyPr>
          <a:lstStyle/>
          <a:p>
            <a:pPr marL="0" indent="0">
              <a:buNone/>
            </a:pPr>
            <a:r>
              <a:rPr lang="en-US" sz="2000"/>
              <a:t>Prussia had been a major player in European affairs since the days of Fredrick the Great defeating the Austrians in the Seven Years War. Prussia also saw major gains after the partitions of Poland and the Napoleonic wars cementing their place as a great power. Prussia's in the position in The northern half of central Europe, Prussia was abundant in natural resources which it used to rapidly industrialize. Because of this Prussia was able to build strategic industrial centres and railroads of power, this combined with Prussian militarism ensured that Prussia would influence and dominate the Northern German States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3261531"/>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734full-otto-von-bismarck.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A8D0BD2-E30B-41F3-899C-11C107D81CAA}"/>
              </a:ext>
            </a:extLst>
          </p:cNvPr>
          <p:cNvPicPr>
            <a:picLocks noChangeAspect="1"/>
          </p:cNvPicPr>
          <p:nvPr/>
        </p:nvPicPr>
        <p:blipFill rotWithShape="1">
          <a:blip r:embed="rId2"/>
          <a:srcRect r="2534" b="3"/>
          <a:stretch/>
        </p:blipFill>
        <p:spPr>
          <a:xfrm>
            <a:off x="7556409" y="640082"/>
            <a:ext cx="3995928" cy="5577837"/>
          </a:xfrm>
          <a:prstGeom prst="rect">
            <a:avLst/>
          </a:prstGeom>
          <a:effectLst/>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6903DFC-C8C4-49C0-8101-ED8C679A17C9}"/>
              </a:ext>
            </a:extLst>
          </p:cNvPr>
          <p:cNvSpPr>
            <a:spLocks noGrp="1"/>
          </p:cNvSpPr>
          <p:nvPr>
            <p:ph type="title"/>
          </p:nvPr>
        </p:nvSpPr>
        <p:spPr>
          <a:xfrm>
            <a:off x="648929" y="629266"/>
            <a:ext cx="6586491" cy="1676603"/>
          </a:xfrm>
        </p:spPr>
        <p:txBody>
          <a:bodyPr>
            <a:normAutofit/>
          </a:bodyPr>
          <a:lstStyle/>
          <a:p>
            <a:r>
              <a:rPr lang="en-US"/>
              <a:t>Bismarck</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4B0426-94B2-431A-9091-8F9A7FEF2BC6}"/>
              </a:ext>
            </a:extLst>
          </p:cNvPr>
          <p:cNvSpPr>
            <a:spLocks noGrp="1"/>
          </p:cNvSpPr>
          <p:nvPr>
            <p:ph idx="1"/>
          </p:nvPr>
        </p:nvSpPr>
        <p:spPr>
          <a:xfrm>
            <a:off x="648930" y="2438400"/>
            <a:ext cx="6586489" cy="3785419"/>
          </a:xfrm>
        </p:spPr>
        <p:txBody>
          <a:bodyPr vert="horz" lIns="91440" tIns="45720" rIns="91440" bIns="45720" rtlCol="0">
            <a:normAutofit/>
          </a:bodyPr>
          <a:lstStyle/>
          <a:p>
            <a:pPr marL="0" indent="0">
              <a:buNone/>
            </a:pPr>
            <a:r>
              <a:rPr lang="en-US" sz="2400"/>
              <a:t>Otto von Bismarck, also known as the Iron Chancellor, was the main driving force behind German unification after the failed revolution of 1848. He wished to see a strong but small Germany dominated by Prussia without Austria. His policy of 'Blood and Iron' was a series of quick wars that would secure Prussian dominance over the lesser German states and unify Germany under one banner.</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0548655"/>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4d72ee5fc19664e9add0b80fd556524a.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85F19EC-100B-402F-80C6-611B4267D543}"/>
              </a:ext>
            </a:extLst>
          </p:cNvPr>
          <p:cNvPicPr>
            <a:picLocks noChangeAspect="1"/>
          </p:cNvPicPr>
          <p:nvPr/>
        </p:nvPicPr>
        <p:blipFill rotWithShape="1">
          <a:blip r:embed="rId2"/>
          <a:srcRect t="625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4CD679-7405-4CD3-A92A-9469F279A59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ltGray">
          <a:xfrm>
            <a:off x="336884" y="321176"/>
            <a:ext cx="573559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7A9FA8-3FFA-4B33-B909-A1F09EAA90CD}"/>
              </a:ext>
            </a:extLst>
          </p:cNvPr>
          <p:cNvSpPr>
            <a:spLocks noGrp="1"/>
          </p:cNvSpPr>
          <p:nvPr>
            <p:ph type="title"/>
          </p:nvPr>
        </p:nvSpPr>
        <p:spPr>
          <a:xfrm>
            <a:off x="594805" y="640263"/>
            <a:ext cx="5221266" cy="1344975"/>
          </a:xfrm>
        </p:spPr>
        <p:txBody>
          <a:bodyPr>
            <a:normAutofit/>
          </a:bodyPr>
          <a:lstStyle/>
          <a:p>
            <a:r>
              <a:rPr lang="en-US" sz="4000"/>
              <a:t>Wars of unification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9515891-2E62-423D-8FD3-021520604BD5}"/>
              </a:ext>
            </a:extLst>
          </p:cNvPr>
          <p:cNvSpPr>
            <a:spLocks noGrp="1"/>
          </p:cNvSpPr>
          <p:nvPr>
            <p:ph idx="1"/>
          </p:nvPr>
        </p:nvSpPr>
        <p:spPr>
          <a:xfrm>
            <a:off x="594110" y="2121763"/>
            <a:ext cx="5235490" cy="3773010"/>
          </a:xfrm>
        </p:spPr>
        <p:txBody>
          <a:bodyPr vert="horz" lIns="91440" tIns="45720" rIns="91440" bIns="45720" rtlCol="0">
            <a:normAutofit/>
          </a:bodyPr>
          <a:lstStyle/>
          <a:p>
            <a:pPr marL="0" indent="0">
              <a:buNone/>
            </a:pPr>
            <a:r>
              <a:rPr lang="en-US" sz="2200"/>
              <a:t>"It is not by speeches and majority resolutions that the great questions of the time are decided but by iron and blood." Bismarck echoed these words in his 1862 address to the </a:t>
            </a:r>
            <a:r>
              <a:rPr lang="en-US" sz="2200" i="1"/>
              <a:t>Nationalverein, </a:t>
            </a:r>
            <a:r>
              <a:rPr lang="en-US" sz="2200"/>
              <a:t>The German</a:t>
            </a:r>
            <a:r>
              <a:rPr lang="en-US" sz="2200" i="1"/>
              <a:t> </a:t>
            </a:r>
            <a:r>
              <a:rPr lang="en-US" sz="2200"/>
              <a:t>national association. The wars of unification would begin with the war against Denmark, whom controlled Schleswig-Holstein, Next it was war against Austria to establish Prussian dominance over the South German states and then finally the last obstacle in the way of full unification, France.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7886552"/>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1280px-ljb9_-_zimmer.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01B6FC2-7900-46BA-A6AC-281A17BF3B44}"/>
              </a:ext>
            </a:extLst>
          </p:cNvPr>
          <p:cNvPicPr>
            <a:picLocks noChangeAspect="1"/>
          </p:cNvPicPr>
          <p:nvPr/>
        </p:nvPicPr>
        <p:blipFill rotWithShape="1">
          <a:blip r:embed="rId2"/>
          <a:srcRect l="2941" r="22292" b="-2"/>
          <a:stretch/>
        </p:blipFill>
        <p:spPr>
          <a:xfrm>
            <a:off x="838200" y="1904281"/>
            <a:ext cx="6233160" cy="4272681"/>
          </a:xfrm>
          <a:prstGeom prst="rect">
            <a:avLst/>
          </a:prstGeom>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6E1037B-321D-49BF-BBA8-5A3A430C232A}"/>
              </a:ext>
            </a:extLst>
          </p:cNvPr>
          <p:cNvSpPr>
            <a:spLocks noGrp="1"/>
          </p:cNvSpPr>
          <p:nvPr>
            <p:ph type="title"/>
          </p:nvPr>
        </p:nvSpPr>
        <p:spPr>
          <a:xfrm>
            <a:off x="838200" y="365125"/>
            <a:ext cx="10515600" cy="1325563"/>
          </a:xfrm>
        </p:spPr>
        <p:txBody>
          <a:bodyPr>
            <a:normAutofit/>
          </a:bodyPr>
          <a:lstStyle/>
          <a:p>
            <a:r>
              <a:rPr lang="en-US"/>
              <a:t>The Franco-Prussian War</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C3539D-979C-4491-A648-1E648E7C4750}"/>
              </a:ext>
            </a:extLst>
          </p:cNvPr>
          <p:cNvSpPr>
            <a:spLocks noGrp="1"/>
          </p:cNvSpPr>
          <p:nvPr>
            <p:ph idx="1"/>
          </p:nvPr>
        </p:nvSpPr>
        <p:spPr>
          <a:xfrm>
            <a:off x="7552944" y="1825625"/>
            <a:ext cx="3800856" cy="4351338"/>
          </a:xfrm>
        </p:spPr>
        <p:txBody>
          <a:bodyPr vert="horz" lIns="91440" tIns="45720" rIns="91440" bIns="45720" rtlCol="0" anchor="t">
            <a:normAutofit fontScale="92500" lnSpcReduction="10000"/>
          </a:bodyPr>
          <a:lstStyle/>
          <a:p>
            <a:pPr marL="0" indent="0">
              <a:buNone/>
            </a:pPr>
            <a:r>
              <a:rPr lang="en-US" sz="2000"/>
              <a:t>The Franco-Prussian war was the final conflict in the series of short quick wars orchestrated by Bismarck to unify Germany. When the war began the French invaded the South German states but were quickly repulsed putting Prussia on the offence. The Prussians inflicted crushing defeats for France at the battles of Metz, Sedan where French Emperor Napoleon III was captured and the long siege of Paris. The French surrendered on 28th January in 1871 and saw the annexation of the Alsace-Lorraine region to Germany and humiliating defeat which would haunt them until the end of the first world war. </a:t>
            </a:r>
            <a:endParaRPr lang="en-US" sz="17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0360961"/>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germany.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7C79DF-B5E0-4D16-AB95-9E6BECEDF243}"/>
              </a:ext>
            </a:extLst>
          </p:cNvPr>
          <p:cNvPicPr>
            <a:picLocks noGrp="1" noChangeAspect="1"/>
          </p:cNvPicPr>
          <p:nvPr>
            <p:ph idx="1"/>
          </p:nvPr>
        </p:nvPicPr>
        <p:blipFill>
          <a:blip r:embed="rId2"/>
          <a:stretch>
            <a:fillRect/>
          </a:stretch>
        </p:blipFill>
        <p:spPr>
          <a:xfrm>
            <a:off x="5153822" y="811553"/>
            <a:ext cx="6553545" cy="5242836"/>
          </a:xfrm>
          <a:prstGeom prst="rect">
            <a:avLst/>
          </a:prstGeom>
        </p:spPr>
      </p:pic>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5B2A91-23D2-4890-B585-EE69611B7911}"/>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chemeClr val="bg1"/>
                </a:solidFill>
                <a:latin typeface="+mj-lt"/>
                <a:ea typeface="+mj-ea"/>
                <a:cs typeface="+mj-cs"/>
              </a:rPr>
              <a:t>The German Empire (1871-1918)</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8986537"/>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Wernerprokla-e1462506850549-1000x538.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FEDEF87-BD93-468B-8D5D-EA576728712C}"/>
              </a:ext>
            </a:extLst>
          </p:cNvPr>
          <p:cNvPicPr>
            <a:picLocks noChangeAspect="1"/>
          </p:cNvPicPr>
          <p:nvPr/>
        </p:nvPicPr>
        <p:blipFill rotWithShape="1">
          <a:blip r:embed="rId2"/>
          <a:srcRect l="23080" r="24288" b="-2"/>
          <a:stretch/>
        </p:blipFill>
        <p:spPr>
          <a:xfrm>
            <a:off x="6090613" y="640082"/>
            <a:ext cx="5461724" cy="5577837"/>
          </a:xfrm>
          <a:prstGeom prst="rect">
            <a:avLst/>
          </a:prstGeom>
          <a:effectLst/>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E7D2B15-9CBF-41F4-89EA-58B450266193}"/>
              </a:ext>
            </a:extLst>
          </p:cNvPr>
          <p:cNvSpPr>
            <a:spLocks noGrp="1"/>
          </p:cNvSpPr>
          <p:nvPr>
            <p:ph type="title"/>
          </p:nvPr>
        </p:nvSpPr>
        <p:spPr>
          <a:xfrm>
            <a:off x="648929" y="629266"/>
            <a:ext cx="5127031" cy="1676603"/>
          </a:xfrm>
        </p:spPr>
        <p:txBody>
          <a:bodyPr>
            <a:normAutofit/>
          </a:bodyPr>
          <a:lstStyle/>
          <a:p>
            <a:r>
              <a:rPr lang="en-US"/>
              <a:t>Three hurrahs for Germany</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6F936F-21FC-476C-8ABC-C4AC92B14224}"/>
              </a:ext>
            </a:extLst>
          </p:cNvPr>
          <p:cNvSpPr>
            <a:spLocks noGrp="1"/>
          </p:cNvSpPr>
          <p:nvPr>
            <p:ph idx="1"/>
          </p:nvPr>
        </p:nvSpPr>
        <p:spPr>
          <a:xfrm>
            <a:off x="648930" y="2438400"/>
            <a:ext cx="5127029" cy="3785419"/>
          </a:xfrm>
        </p:spPr>
        <p:txBody>
          <a:bodyPr vert="horz" lIns="91440" tIns="45720" rIns="91440" bIns="45720" rtlCol="0">
            <a:normAutofit/>
          </a:bodyPr>
          <a:lstStyle/>
          <a:p>
            <a:pPr marL="0" indent="0">
              <a:buNone/>
            </a:pPr>
            <a:r>
              <a:rPr lang="en-US"/>
              <a:t>On January 18th, 1871, the Germany Empire was proclaimed in the hall of mirrors at Versailles. The Prussian King, Wilhelm I, was proclaimed the first emperor of Germany and the long struggle of unification came to an end.</a:t>
            </a:r>
            <a:endParaRPr lang="en-US" err="1"/>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456195"/>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28552E-C8B1-4A80-8448-0787CE0FC7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die_wacht_am_rhein_by_dimana99-d9tz0ld.pn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F247D6-F391-44D8-AAB5-C143539D4F45}"/>
              </a:ext>
            </a:extLst>
          </p:cNvPr>
          <p:cNvPicPr>
            <a:picLocks noChangeAspect="1"/>
          </p:cNvPicPr>
          <p:nvPr/>
        </p:nvPicPr>
        <p:blipFill rotWithShape="1">
          <a:blip r:embed="rId2">
            <a:alphaModFix amt="35000"/>
            <a:extLst/>
          </a:blip>
          <a:srcRect t="3017" b="6984"/>
          <a:stretch/>
        </p:blipFill>
        <p:spPr>
          <a:xfrm>
            <a:off x="20" y="1"/>
            <a:ext cx="12191980" cy="6857999"/>
          </a:xfrm>
          <a:prstGeom prst="rect">
            <a:avLst/>
          </a:prstGeom>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A318F05-BAE7-4D53-8C9A-17FD77060717}"/>
              </a:ext>
            </a:extLst>
          </p:cNvPr>
          <p:cNvSpPr>
            <a:spLocks noGrp="1"/>
          </p:cNvSpPr>
          <p:nvPr>
            <p:ph type="title"/>
          </p:nvPr>
        </p:nvSpPr>
        <p:spPr>
          <a:xfrm>
            <a:off x="838200" y="365125"/>
            <a:ext cx="10515600" cy="1325563"/>
          </a:xfrm>
        </p:spPr>
        <p:txBody>
          <a:bodyPr>
            <a:normAutofit/>
          </a:bodyPr>
          <a:lstStyle/>
          <a:p>
            <a:r>
              <a:rPr lang="en-US">
                <a:solidFill>
                  <a:srgbClr val="FFFFFF"/>
                </a:solidFill>
              </a:rPr>
              <a:t>The New Unified German Empire</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8B2B8E-303C-4C4C-A6C8-FFB1EB2E08DB}"/>
              </a:ext>
            </a:extLst>
          </p:cNvPr>
          <p:cNvSpPr>
            <a:spLocks noGrp="1"/>
          </p:cNvSpPr>
          <p:nvPr>
            <p:ph idx="1"/>
          </p:nvPr>
        </p:nvSpPr>
        <p:spPr>
          <a:xfrm>
            <a:off x="838200" y="1825625"/>
            <a:ext cx="10515600" cy="4351338"/>
          </a:xfrm>
        </p:spPr>
        <p:txBody>
          <a:bodyPr vert="horz" lIns="91440" tIns="45720" rIns="91440" bIns="45720" rtlCol="0">
            <a:normAutofit/>
          </a:bodyPr>
          <a:lstStyle/>
          <a:p>
            <a:pPr marL="0" indent="0">
              <a:buNone/>
            </a:pPr>
            <a:r>
              <a:rPr lang="en-US">
                <a:solidFill>
                  <a:srgbClr val="FFFFFF"/>
                </a:solidFill>
              </a:rPr>
              <a:t>At long last, after revolutions and war, Germany had been unified under one banner. The Germany that emerged was the </a:t>
            </a:r>
            <a:r>
              <a:rPr lang="en-US" i="1">
                <a:solidFill>
                  <a:srgbClr val="FFFFFF"/>
                </a:solidFill>
              </a:rPr>
              <a:t>Klein Deutschland</a:t>
            </a:r>
            <a:r>
              <a:rPr lang="en-US">
                <a:solidFill>
                  <a:srgbClr val="FFFFFF"/>
                </a:solidFill>
              </a:rPr>
              <a:t> with Austria excluded from unification. The end result was the tipping of the balance of power in Europe toward Germany's favor. Germany sought to diplomatically isolate France to deny France a new opportunity of war to regain Alsace-Lorraine and strike revenge toward Germany. Germany would on to enter diplomatic relations with Austria and Italy and formed the Triple Alliance in 1882 to make sure of this.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63606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946B6D-8AF4-47AF-85B3-DC7DA4D12317}"/>
              </a:ext>
            </a:extLst>
          </p:cNvPr>
          <p:cNvSpPr>
            <a:spLocks noGrp="1"/>
          </p:cNvSpPr>
          <p:nvPr>
            <p:ph type="title"/>
          </p:nvPr>
        </p:nvSpPr>
        <p:spPr>
          <a:xfrm>
            <a:off x="674237" y="914400"/>
            <a:ext cx="3657600" cy="2887579"/>
          </a:xfrm>
        </p:spPr>
        <p:txBody>
          <a:bodyPr vert="horz" lIns="91440" tIns="45720" rIns="91440" bIns="45720" rtlCol="0" anchor="b">
            <a:normAutofit fontScale="90000"/>
          </a:bodyPr>
          <a:lstStyle/>
          <a:p>
            <a:pPr algn="ctr"/>
            <a:r>
              <a:rPr lang="en-US" sz="4800" kern="1200">
                <a:solidFill>
                  <a:schemeClr val="bg1"/>
                </a:solidFill>
                <a:latin typeface="+mj-lt"/>
                <a:ea typeface="+mj-ea"/>
                <a:cs typeface="+mj-cs"/>
              </a:rPr>
              <a:t>The </a:t>
            </a:r>
            <a:r>
              <a:rPr lang="en-US" kern="1200">
                <a:solidFill>
                  <a:schemeClr val="bg1"/>
                </a:solidFill>
                <a:latin typeface="+mj-lt"/>
                <a:ea typeface="+mj-ea"/>
                <a:cs typeface="+mj-cs"/>
              </a:rPr>
              <a:t>Confederation</a:t>
            </a:r>
            <a:r>
              <a:rPr lang="en-US" sz="4800" kern="1200">
                <a:solidFill>
                  <a:schemeClr val="bg1"/>
                </a:solidFill>
                <a:latin typeface="+mj-lt"/>
                <a:ea typeface="+mj-ea"/>
                <a:cs typeface="+mj-cs"/>
              </a:rPr>
              <a:t> of </a:t>
            </a:r>
            <a:r>
              <a:rPr lang="en-US" kern="1200">
                <a:solidFill>
                  <a:schemeClr val="bg1"/>
                </a:solidFill>
                <a:latin typeface="+mj-lt"/>
                <a:ea typeface="+mj-ea"/>
                <a:cs typeface="+mj-cs"/>
              </a:rPr>
              <a:t>the</a:t>
            </a:r>
            <a:r>
              <a:rPr lang="en-US" sz="4800" kern="1200">
                <a:solidFill>
                  <a:schemeClr val="bg1"/>
                </a:solidFill>
                <a:latin typeface="+mj-lt"/>
                <a:ea typeface="+mj-ea"/>
                <a:cs typeface="+mj-cs"/>
              </a:rPr>
              <a:t> Rhine</a:t>
            </a:r>
            <a:r>
              <a:rPr lang="en-US">
                <a:latin typeface="+mj-ea"/>
                <a:cs typeface="+mj-ea"/>
              </a:rPr>
              <a:t/>
            </a:r>
            <a:br>
              <a:rPr lang="en-US">
                <a:latin typeface="+mj-ea"/>
                <a:cs typeface="+mj-ea"/>
              </a:rPr>
            </a:br>
            <a:r>
              <a:rPr lang="en-US" sz="4800" kern="1200">
                <a:solidFill>
                  <a:schemeClr val="bg1"/>
                </a:solidFill>
                <a:latin typeface="+mj-lt"/>
                <a:ea typeface="+mj-ea"/>
                <a:cs typeface="+mj-cs"/>
              </a:rPr>
              <a:t>(1806 –</a:t>
            </a:r>
            <a:r>
              <a:rPr lang="en-US" sz="4800">
                <a:solidFill>
                  <a:schemeClr val="bg1"/>
                </a:solidFill>
              </a:rPr>
              <a:t>1813</a:t>
            </a:r>
            <a:r>
              <a:rPr lang="en-US" sz="4800" kern="1200">
                <a:solidFill>
                  <a:schemeClr val="bg1"/>
                </a:solidFill>
                <a:latin typeface="+mj-lt"/>
                <a:ea typeface="+mj-ea"/>
                <a:cs typeface="+mj-cs"/>
              </a:rPr>
              <a:t>)</a:t>
            </a:r>
          </a:p>
        </p:txBody>
      </p:sp>
      <p:sp>
        <p:nvSpPr>
          <p:cNvPr id="8" name="TextBox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F8DB88-F4DC-4C68-A966-4B146728D3CF}"/>
              </a:ext>
            </a:extLst>
          </p:cNvPr>
          <p:cNvSpPr txBox="1"/>
          <p:nvPr/>
        </p:nvSpPr>
        <p:spPr>
          <a:xfrm>
            <a:off x="1032975" y="4200525"/>
            <a:ext cx="2743200" cy="954107"/>
          </a:xfrm>
          <a:prstGeom prst="rect">
            <a:avLst/>
          </a:prstGeom>
          <a:no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err="1">
                <a:solidFill>
                  <a:srgbClr val="FFFFFF"/>
                </a:solidFill>
              </a:rPr>
              <a:t>Rheinbund</a:t>
            </a:r>
          </a:p>
          <a:p>
            <a:pPr algn="ctr"/>
            <a:endParaRPr lang="en-US" sz="2800">
              <a:solidFill>
                <a:srgbClr val="FFFFFF"/>
              </a:solidFill>
            </a:endParaRPr>
          </a:p>
        </p:txBody>
      </p:sp>
      <p:pic>
        <p:nvPicPr>
          <p:cNvPr id="6" name="Picture 6" descr="b44c5492eebf013295b47891a240c26d.gif">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8999E6-E4DB-4A4C-B094-298DF5E2A603}"/>
              </a:ext>
            </a:extLst>
          </p:cNvPr>
          <p:cNvPicPr>
            <a:picLocks noGrp="1" noChangeAspect="1"/>
          </p:cNvPicPr>
          <p:nvPr>
            <p:ph idx="1"/>
          </p:nvPr>
        </p:nvPicPr>
        <p:blipFill>
          <a:blip r:embed="rId2"/>
          <a:stretch>
            <a:fillRect/>
          </a:stretch>
        </p:blipFill>
        <p:spPr>
          <a:xfrm>
            <a:off x="5067300" y="320675"/>
            <a:ext cx="6737846" cy="622884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0244549"/>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B41C5C-0F34-4DDA-9D7C-5E717F35F60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olonies.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1082B68-1708-47A7-8AB1-F77CB48E5DAE}"/>
              </a:ext>
            </a:extLst>
          </p:cNvPr>
          <p:cNvPicPr>
            <a:picLocks noChangeAspect="1"/>
          </p:cNvPicPr>
          <p:nvPr/>
        </p:nvPicPr>
        <p:blipFill>
          <a:blip r:embed="rId2"/>
          <a:stretch>
            <a:fillRect/>
          </a:stretch>
        </p:blipFill>
        <p:spPr>
          <a:xfrm>
            <a:off x="142875" y="476250"/>
            <a:ext cx="5956216" cy="3961077"/>
          </a:xfrm>
          <a:prstGeom prst="rect">
            <a:avLst/>
          </a:prstGeom>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0CD5BA-DEF5-4954-8655-A36CBF942623}"/>
              </a:ext>
            </a:extLst>
          </p:cNvPr>
          <p:cNvSpPr>
            <a:spLocks noGrp="1"/>
          </p:cNvSpPr>
          <p:nvPr>
            <p:ph type="title"/>
          </p:nvPr>
        </p:nvSpPr>
        <p:spPr>
          <a:xfrm>
            <a:off x="6392598" y="640263"/>
            <a:ext cx="5221266" cy="1344975"/>
          </a:xfrm>
        </p:spPr>
        <p:txBody>
          <a:bodyPr>
            <a:normAutofit/>
          </a:bodyPr>
          <a:lstStyle/>
          <a:p>
            <a:pPr algn="ctr"/>
            <a:r>
              <a:rPr lang="en-US" sz="4000"/>
              <a:t>Colonial Empire</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62C69B6-37F7-4448-8AA0-E58CC260DFDF}"/>
              </a:ext>
            </a:extLst>
          </p:cNvPr>
          <p:cNvSpPr>
            <a:spLocks noGrp="1"/>
          </p:cNvSpPr>
          <p:nvPr>
            <p:ph idx="1"/>
          </p:nvPr>
        </p:nvSpPr>
        <p:spPr>
          <a:xfrm>
            <a:off x="6391903" y="2121763"/>
            <a:ext cx="5235490" cy="3773010"/>
          </a:xfrm>
        </p:spPr>
        <p:txBody>
          <a:bodyPr vert="horz" lIns="91440" tIns="45720" rIns="91440" bIns="45720" rtlCol="0">
            <a:normAutofit/>
          </a:bodyPr>
          <a:lstStyle/>
          <a:p>
            <a:pPr marL="0" indent="0">
              <a:buNone/>
            </a:pPr>
            <a:r>
              <a:rPr lang="en-US" sz="2000"/>
              <a:t>Late to the game, Germany as a fledgling nation wanted its own colonies as to not be out done by the French and British. In 1884 the Berlin conference was called so that the European Powers could carve up Africa into colonies. After the Conference Germany acquired the territories of Togoland (Modern day Ghana/Togo), Kamerun (Cameroon), Deutsch-SudwestAfrika (Namibia) and Deutsch-Ostafrika (Tanzania). Along with African colonies Germany acquired many Pacific island colonies, Kiautschou Bay in China and Northern New Guinea.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6703630"/>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5E6CFF1-2F42-4E10-9A97-F116F46F53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brandenburggate.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8972BB1-9627-4452-9122-3F1AF242D290}"/>
              </a:ext>
            </a:extLst>
          </p:cNvPr>
          <p:cNvPicPr>
            <a:picLocks noChangeAspect="1"/>
          </p:cNvPicPr>
          <p:nvPr/>
        </p:nvPicPr>
        <p:blipFill rotWithShape="1">
          <a:blip r:embed="rId2">
            <a:alphaModFix amt="35000"/>
            <a:extLst/>
          </a:blip>
          <a:srcRect t="16045"/>
          <a:stretch/>
        </p:blipFill>
        <p:spPr>
          <a:xfrm>
            <a:off x="20" y="1"/>
            <a:ext cx="12191980" cy="6857999"/>
          </a:xfrm>
          <a:prstGeom prst="rect">
            <a:avLst/>
          </a:prstGeom>
        </p:spPr>
      </p:pic>
      <p:cxnSp>
        <p:nvCxnSpPr>
          <p:cNvPr id="11" name="Straight Connector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7182200-4859-4C8D-BCBB-55B245C28BA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B63E5D-EF7F-4223-9AED-9918B3F85B5E}"/>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In Conclusion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F3AF317-C2A4-428C-A41D-D11AD50E1D57}"/>
              </a:ext>
            </a:extLst>
          </p:cNvPr>
          <p:cNvSpPr>
            <a:spLocks noGrp="1"/>
          </p:cNvSpPr>
          <p:nvPr>
            <p:ph idx="1"/>
          </p:nvPr>
        </p:nvSpPr>
        <p:spPr>
          <a:xfrm>
            <a:off x="5155379" y="1065862"/>
            <a:ext cx="5744685" cy="4726276"/>
          </a:xfrm>
        </p:spPr>
        <p:txBody>
          <a:bodyPr vert="horz" lIns="91440" tIns="45720" rIns="91440" bIns="45720" rtlCol="0" anchor="ctr">
            <a:normAutofit/>
          </a:bodyPr>
          <a:lstStyle/>
          <a:p>
            <a:pPr marL="0" indent="0">
              <a:buNone/>
            </a:pPr>
            <a:r>
              <a:rPr lang="en-US" sz="2000">
                <a:solidFill>
                  <a:srgbClr val="FFFFFF"/>
                </a:solidFill>
              </a:rPr>
              <a:t>Over a century of bloody battles, revolutions, tragedies and triumphs the newly unified Germany would go on leading Europe in science, art and industry up until the first world war. In the future we'd see the down fall of Germany after the first world war, the rise and fall with Nazi Germany and descent of the Iron curtain which split the country in two during the cold war until the fall of the Berlin wall. Despite all of this Germany remains a major economic power, a center of culture and learning and a leader in the arts and sciences.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3158201"/>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28552E-C8B1-4A80-8448-0787CE0FC7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Zimmer-bowling.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8ACDDD-3C9E-40F2-8AB2-323EAB2007DA}"/>
              </a:ext>
            </a:extLst>
          </p:cNvPr>
          <p:cNvPicPr>
            <a:picLocks noChangeAspect="1"/>
          </p:cNvPicPr>
          <p:nvPr/>
        </p:nvPicPr>
        <p:blipFill rotWithShape="1">
          <a:blip r:embed="rId2">
            <a:alphaModFix amt="35000"/>
            <a:extLst/>
          </a:blip>
          <a:srcRect t="13793"/>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1DBA66-7762-4ED5-96EB-CA14EE8BAF82}"/>
              </a:ext>
            </a:extLst>
          </p:cNvPr>
          <p:cNvSpPr>
            <a:spLocks noGrp="1"/>
          </p:cNvSpPr>
          <p:nvPr>
            <p:ph type="title"/>
          </p:nvPr>
        </p:nvSpPr>
        <p:spPr>
          <a:xfrm>
            <a:off x="838200" y="365125"/>
            <a:ext cx="10515600" cy="1325563"/>
          </a:xfrm>
        </p:spPr>
        <p:txBody>
          <a:bodyPr>
            <a:normAutofit/>
          </a:bodyPr>
          <a:lstStyle/>
          <a:p>
            <a:r>
              <a:rPr lang="en-US">
                <a:solidFill>
                  <a:srgbClr val="FFFFFF"/>
                </a:solidFill>
              </a:rPr>
              <a:t>Works Cited</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D63D56E-0E87-48DA-8429-874C560FE2C3}"/>
              </a:ext>
            </a:extLst>
          </p:cNvPr>
          <p:cNvSpPr>
            <a:spLocks noGrp="1"/>
          </p:cNvSpPr>
          <p:nvPr>
            <p:ph idx="1"/>
          </p:nvPr>
        </p:nvSpPr>
        <p:spPr>
          <a:xfrm>
            <a:off x="838200" y="1825625"/>
            <a:ext cx="10515600" cy="4351338"/>
          </a:xfrm>
        </p:spPr>
        <p:txBody>
          <a:bodyPr vert="horz" lIns="91440" tIns="45720" rIns="91440" bIns="45720" rtlCol="0" anchor="t">
            <a:normAutofit/>
          </a:bodyPr>
          <a:lstStyle/>
          <a:p>
            <a:pPr>
              <a:buNone/>
            </a:pPr>
            <a:r>
              <a:rPr lang="en-US" sz="1500"/>
              <a:t>Bismarck, Otto von. "Blood and Iron" </a:t>
            </a:r>
            <a:r>
              <a:rPr lang="en-US" sz="1500" err="1"/>
              <a:t>Semptember</a:t>
            </a:r>
            <a:r>
              <a:rPr lang="en-US" sz="1500"/>
              <a:t> 30th 1862. http://www.edb.gov.hk/attachment/en/curriculum-development/kla/pshe/references-and-resources/history/making_of_modern_world_source10_eng.pdf Date Accessed 10th Nov. 2017</a:t>
            </a:r>
            <a:endParaRPr lang="en-US"/>
          </a:p>
          <a:p>
            <a:pPr>
              <a:buNone/>
            </a:pPr>
            <a:endParaRPr lang="en-US"/>
          </a:p>
          <a:p>
            <a:pPr>
              <a:buNone/>
            </a:pPr>
            <a:r>
              <a:rPr lang="en-US" sz="1500"/>
              <a:t>Brophy, James M. "Rhine, Confederation of the." Oxford Encyclopedia of the Modern World. : Oxford University Press, 2008. Oxford Reference. 2008. Date Accessed 30th Oct. 2017 &lt;http://www.oxfordreference.com/view/10.1093/acref/9780195176322.001.0001/acref-9780195176322-e-1349&gt;.</a:t>
            </a:r>
            <a:endParaRPr lang="en-US"/>
          </a:p>
          <a:p>
            <a:pPr>
              <a:buNone/>
            </a:pPr>
            <a:endParaRPr lang="en-US"/>
          </a:p>
          <a:p>
            <a:pPr>
              <a:buNone/>
            </a:pPr>
            <a:r>
              <a:rPr lang="en-US" sz="1500"/>
              <a:t>The Editors of </a:t>
            </a:r>
            <a:r>
              <a:rPr lang="en-US" sz="1500" err="1"/>
              <a:t>Encyclopaedia</a:t>
            </a:r>
            <a:r>
              <a:rPr lang="en-US" sz="1500"/>
              <a:t> Britannica. "Alfred Krupp" </a:t>
            </a:r>
            <a:r>
              <a:rPr lang="en-US" sz="1500" err="1"/>
              <a:t>Encyclopaedia</a:t>
            </a:r>
            <a:r>
              <a:rPr lang="en-US" sz="1500"/>
              <a:t> Britannica. December 09th, 2016 https://www.britannica.com/biography/Alfred-Krupp. Date Accessed 06th Nov. 2017 </a:t>
            </a:r>
            <a:endParaRPr lang="en-US"/>
          </a:p>
          <a:p>
            <a:pPr>
              <a:buNone/>
            </a:pPr>
            <a:endParaRPr lang="en-US"/>
          </a:p>
          <a:p>
            <a:pPr>
              <a:buNone/>
            </a:pPr>
            <a:r>
              <a:rPr lang="en-US" sz="1500"/>
              <a:t>The Editors of </a:t>
            </a:r>
            <a:r>
              <a:rPr lang="en-US" sz="1500" err="1"/>
              <a:t>Encyclopaedia</a:t>
            </a:r>
            <a:r>
              <a:rPr lang="en-US" sz="1500"/>
              <a:t> Britannica. "Napoleonic Code" </a:t>
            </a:r>
            <a:r>
              <a:rPr lang="en-US" sz="1500" err="1"/>
              <a:t>Encyclopaedia</a:t>
            </a:r>
            <a:r>
              <a:rPr lang="en-US" sz="1500"/>
              <a:t> Britannica. July 19th, 2016 https://www.britannica.com/topic/Napoleonic-Code. Date Accessed 30th Oct. 2017 </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870718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28552E-C8B1-4A80-8448-0787CE0FC7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descr="Zimmer-bowling.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7E91ED-12A4-470B-B13F-3ACB976227D7}"/>
              </a:ext>
            </a:extLst>
          </p:cNvPr>
          <p:cNvPicPr>
            <a:picLocks noChangeAspect="1"/>
          </p:cNvPicPr>
          <p:nvPr/>
        </p:nvPicPr>
        <p:blipFill rotWithShape="1">
          <a:blip r:embed="rId2">
            <a:alphaModFix amt="35000"/>
          </a:blip>
          <a:srcRect t="13793"/>
          <a:stretch/>
        </p:blipFill>
        <p:spPr>
          <a:xfrm>
            <a:off x="20" y="10"/>
            <a:ext cx="12191980" cy="6857990"/>
          </a:xfrm>
          <a:prstGeom prst="rect">
            <a:avLst/>
          </a:prstGeom>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2731DD8-C695-4E16-A92F-AE0336F5A3D0}"/>
              </a:ext>
            </a:extLst>
          </p:cNvPr>
          <p:cNvSpPr>
            <a:spLocks noGrp="1"/>
          </p:cNvSpPr>
          <p:nvPr>
            <p:ph type="title"/>
          </p:nvPr>
        </p:nvSpPr>
        <p:spPr>
          <a:xfrm>
            <a:off x="838200" y="365125"/>
            <a:ext cx="10515600" cy="1325563"/>
          </a:xfrm>
        </p:spPr>
        <p:txBody>
          <a:bodyPr>
            <a:normAutofit/>
          </a:bodyPr>
          <a:lstStyle/>
          <a:p>
            <a:r>
              <a:rPr lang="en-US">
                <a:solidFill>
                  <a:srgbClr val="FFFFFF"/>
                </a:solidFill>
              </a:rPr>
              <a:t>Works Cited</a:t>
            </a:r>
          </a:p>
        </p:txBody>
      </p:sp>
      <p:sp>
        <p:nvSpPr>
          <p:cNvPr id="9" name="Content Placeholder 8"/>
          <p:cNvSpPr>
            <a:spLocks noGrp="1"/>
          </p:cNvSpPr>
          <p:nvPr>
            <p:ph idx="1"/>
          </p:nvPr>
        </p:nvSpPr>
        <p:spPr>
          <a:xfrm>
            <a:off x="838200" y="1825625"/>
            <a:ext cx="10515600" cy="4351338"/>
          </a:xfrm>
        </p:spPr>
        <p:txBody>
          <a:bodyPr vert="horz" lIns="91440" tIns="45720" rIns="91440" bIns="45720" rtlCol="0" anchor="t">
            <a:normAutofit fontScale="62500" lnSpcReduction="20000"/>
          </a:bodyPr>
          <a:lstStyle/>
          <a:p>
            <a:pPr>
              <a:buNone/>
            </a:pPr>
            <a:r>
              <a:rPr lang="en-US">
                <a:solidFill>
                  <a:srgbClr val="FFFFFF"/>
                </a:solidFill>
              </a:rPr>
              <a:t>The Editors of </a:t>
            </a:r>
            <a:r>
              <a:rPr lang="en-US" err="1">
                <a:solidFill>
                  <a:srgbClr val="FFFFFF"/>
                </a:solidFill>
              </a:rPr>
              <a:t>Encyclopaedia</a:t>
            </a:r>
            <a:r>
              <a:rPr lang="en-US">
                <a:solidFill>
                  <a:srgbClr val="FFFFFF"/>
                </a:solidFill>
              </a:rPr>
              <a:t> Britannica. "Confederation of the Rhine" </a:t>
            </a:r>
            <a:r>
              <a:rPr lang="en-US" err="1">
                <a:solidFill>
                  <a:srgbClr val="FFFFFF"/>
                </a:solidFill>
              </a:rPr>
              <a:t>Encyclopaedia</a:t>
            </a:r>
            <a:r>
              <a:rPr lang="en-US">
                <a:solidFill>
                  <a:srgbClr val="FFFFFF"/>
                </a:solidFill>
              </a:rPr>
              <a:t> Britannica. July 17th, 2016 https://www.britannica.com/topic/Confederation-of-the-Rhine. Date Accessed 30th Oct. 2017 </a:t>
            </a:r>
            <a:endParaRPr lang="en-US"/>
          </a:p>
          <a:p>
            <a:pPr>
              <a:buNone/>
            </a:pPr>
            <a:endParaRPr lang="en-US"/>
          </a:p>
          <a:p>
            <a:pPr>
              <a:buNone/>
            </a:pPr>
            <a:r>
              <a:rPr lang="en-US">
                <a:solidFill>
                  <a:srgbClr val="FFFFFF"/>
                </a:solidFill>
              </a:rPr>
              <a:t>German Embassy </a:t>
            </a:r>
            <a:r>
              <a:rPr lang="en-US" err="1">
                <a:solidFill>
                  <a:srgbClr val="FFFFFF"/>
                </a:solidFill>
              </a:rPr>
              <a:t>Manilia"History</a:t>
            </a:r>
            <a:r>
              <a:rPr lang="en-US">
                <a:solidFill>
                  <a:srgbClr val="FFFFFF"/>
                </a:solidFill>
              </a:rPr>
              <a:t> of the </a:t>
            </a:r>
            <a:r>
              <a:rPr lang="en-US" err="1">
                <a:solidFill>
                  <a:srgbClr val="FFFFFF"/>
                </a:solidFill>
              </a:rPr>
              <a:t>Deutschlandlied</a:t>
            </a:r>
            <a:r>
              <a:rPr lang="en-US">
                <a:solidFill>
                  <a:srgbClr val="FFFFFF"/>
                </a:solidFill>
              </a:rPr>
              <a:t>" German Embassy Manila. http://www.manila.diplo.de/contentblob/876970/Daten/32370/geschichte.pdf Date Accessed 06th Nov. 2017</a:t>
            </a:r>
            <a:endParaRPr lang="en-US"/>
          </a:p>
          <a:p>
            <a:pPr>
              <a:buNone/>
            </a:pPr>
            <a:endParaRPr lang="en-US"/>
          </a:p>
          <a:p>
            <a:pPr>
              <a:buNone/>
            </a:pPr>
            <a:r>
              <a:rPr lang="en-US">
                <a:solidFill>
                  <a:srgbClr val="FFFFFF"/>
                </a:solidFill>
              </a:rPr>
              <a:t>Photographic Book "Life in Germany During the 19th Century" Photographic Book. http://www.voyagesphotosmanu.com/history_germany.html. Date Accessed 05th Nov. 2017</a:t>
            </a:r>
            <a:endParaRPr lang="en-US"/>
          </a:p>
          <a:p>
            <a:pPr>
              <a:buNone/>
            </a:pPr>
            <a:endParaRPr lang="en-US"/>
          </a:p>
          <a:p>
            <a:pPr>
              <a:buNone/>
            </a:pPr>
            <a:r>
              <a:rPr lang="en-US" err="1">
                <a:solidFill>
                  <a:srgbClr val="FFFFFF"/>
                </a:solidFill>
              </a:rPr>
              <a:t>Solsten</a:t>
            </a:r>
            <a:r>
              <a:rPr lang="en-US">
                <a:solidFill>
                  <a:srgbClr val="FFFFFF"/>
                </a:solidFill>
              </a:rPr>
              <a:t>, Eric "Germany: A country Study" Country Studies. 1995. http://countrystudies.us/germany/23.htm. Date Accessed 05th Nov. 2017</a:t>
            </a:r>
            <a:endParaRPr lang="en-US"/>
          </a:p>
          <a:p>
            <a:pPr>
              <a:buNone/>
            </a:pPr>
            <a:endParaRPr lang="en-US"/>
          </a:p>
          <a:p>
            <a:pPr>
              <a:buNone/>
            </a:pPr>
            <a:r>
              <a:rPr lang="en-US">
                <a:solidFill>
                  <a:srgbClr val="FFFFFF"/>
                </a:solidFill>
              </a:rPr>
              <a:t>Udall, Stuart "</a:t>
            </a:r>
            <a:r>
              <a:rPr lang="en-US" err="1">
                <a:solidFill>
                  <a:srgbClr val="FFFFFF"/>
                </a:solidFill>
              </a:rPr>
              <a:t>Industrialisation</a:t>
            </a:r>
            <a:r>
              <a:rPr lang="en-US">
                <a:solidFill>
                  <a:srgbClr val="FFFFFF"/>
                </a:solidFill>
              </a:rPr>
              <a:t> in Germany 1870-1914" </a:t>
            </a:r>
            <a:r>
              <a:rPr lang="en-US" err="1">
                <a:solidFill>
                  <a:srgbClr val="FFFFFF"/>
                </a:solidFill>
              </a:rPr>
              <a:t>Cyberdelix</a:t>
            </a:r>
            <a:r>
              <a:rPr lang="en-US">
                <a:solidFill>
                  <a:srgbClr val="FFFFFF"/>
                </a:solidFill>
              </a:rPr>
              <a:t>. October 17th, 1988 http://www.cyberdelix.net/studies/indust19.htm. Date Accessed 06th Nov. 2017</a:t>
            </a: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561499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2f18040a1e7797c7be4ed33ad08ff9e2--lands-in-napoleonic-wars.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9FBF5F-F43D-4D62-8983-C08CE2EACEE5}"/>
              </a:ext>
            </a:extLst>
          </p:cNvPr>
          <p:cNvPicPr>
            <a:picLocks noChangeAspect="1"/>
          </p:cNvPicPr>
          <p:nvPr/>
        </p:nvPicPr>
        <p:blipFill rotWithShape="1">
          <a:blip r:embed="rId2"/>
          <a:srcRect r="593" b="3"/>
          <a:stretch/>
        </p:blipFill>
        <p:spPr>
          <a:xfrm>
            <a:off x="6090613" y="640082"/>
            <a:ext cx="5461724" cy="5577837"/>
          </a:xfrm>
          <a:prstGeom prst="rect">
            <a:avLst/>
          </a:prstGeom>
          <a:effectLst/>
        </p:spPr>
      </p:pic>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C7971A8-4D5E-4980-B778-249003DCDE3A}"/>
              </a:ext>
            </a:extLst>
          </p:cNvPr>
          <p:cNvSpPr>
            <a:spLocks noGrp="1"/>
          </p:cNvSpPr>
          <p:nvPr>
            <p:ph idx="1"/>
          </p:nvPr>
        </p:nvSpPr>
        <p:spPr>
          <a:xfrm>
            <a:off x="561975" y="1590675"/>
            <a:ext cx="5127029" cy="3785419"/>
          </a:xfrm>
        </p:spPr>
        <p:txBody>
          <a:bodyPr vert="horz" lIns="91440" tIns="45720" rIns="91440" bIns="45720" rtlCol="0" anchor="t">
            <a:noAutofit/>
          </a:bodyPr>
          <a:lstStyle/>
          <a:p>
            <a:pPr marL="0" indent="0">
              <a:buNone/>
            </a:pPr>
            <a:r>
              <a:rPr lang="en-US" sz="2400"/>
              <a:t>The idea of a unified Germany can be traced back to the Napoleonic era with the creation of the Confederation of the Rhine. After the defeat of the Austrian Empire at Austerlitz, Austria signed The treaty of </a:t>
            </a:r>
            <a:r>
              <a:rPr lang="en-US" sz="2400" err="1"/>
              <a:t>Pressburg</a:t>
            </a:r>
            <a:r>
              <a:rPr lang="en-US" sz="2400"/>
              <a:t>, This treaty ensured the disillusionment of the Holy Roman Empire and gave France the right to reorganize the German states East of the Rhine River into an ally.  Out of this the Confederation of the right was born.</a:t>
            </a:r>
          </a:p>
        </p:txBody>
      </p:sp>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0D61AB-D6EA-478E-A9DE-9BDF6E2C19CC}"/>
              </a:ext>
            </a:extLst>
          </p:cNvPr>
          <p:cNvSpPr txBox="1"/>
          <p:nvPr/>
        </p:nvSpPr>
        <p:spPr>
          <a:xfrm>
            <a:off x="5534025" y="6296025"/>
            <a:ext cx="6497052" cy="33855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i="1"/>
              <a:t>Napoleon speaks with </a:t>
            </a:r>
            <a:r>
              <a:rPr lang="en-US" sz="1600" i="1" err="1"/>
              <a:t>Franis</a:t>
            </a:r>
            <a:r>
              <a:rPr lang="en-US" sz="1600" i="1"/>
              <a:t> II of Austria after the battle of Austerlitz</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098987"/>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Medaille_rheinbund_472.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D46B973-8077-4C56-9E27-5BA916E350BC}"/>
              </a:ext>
            </a:extLst>
          </p:cNvPr>
          <p:cNvPicPr>
            <a:picLocks noChangeAspect="1"/>
          </p:cNvPicPr>
          <p:nvPr/>
        </p:nvPicPr>
        <p:blipFill rotWithShape="1">
          <a:blip r:embed="rId2"/>
          <a:srcRect b="9008"/>
          <a:stretch/>
        </p:blipFill>
        <p:spPr>
          <a:xfrm>
            <a:off x="4762500" y="0"/>
            <a:ext cx="7115411" cy="6460958"/>
          </a:xfrm>
          <a:prstGeom prst="rect">
            <a:avLst/>
          </a:prstGeom>
          <a:effectLst/>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31B773-F8F2-4AE0-9D1A-7798691C4A5C}"/>
              </a:ext>
            </a:extLst>
          </p:cNvPr>
          <p:cNvSpPr>
            <a:spLocks noGrp="1"/>
          </p:cNvSpPr>
          <p:nvPr>
            <p:ph type="title"/>
          </p:nvPr>
        </p:nvSpPr>
        <p:spPr>
          <a:xfrm>
            <a:off x="648929" y="629266"/>
            <a:ext cx="3651467" cy="1676603"/>
          </a:xfrm>
        </p:spPr>
        <p:txBody>
          <a:bodyPr>
            <a:normAutofit/>
          </a:bodyPr>
          <a:lstStyle/>
          <a:p>
            <a:r>
              <a:rPr lang="en-US" sz="3700"/>
              <a:t>Organization of the Confederation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83D2F0-EB82-426E-AEC0-AC1C8C1EB766}"/>
              </a:ext>
            </a:extLst>
          </p:cNvPr>
          <p:cNvSpPr>
            <a:spLocks noGrp="1"/>
          </p:cNvSpPr>
          <p:nvPr>
            <p:ph idx="1"/>
          </p:nvPr>
        </p:nvSpPr>
        <p:spPr>
          <a:xfrm>
            <a:off x="648931" y="2438400"/>
            <a:ext cx="3651466" cy="3785419"/>
          </a:xfrm>
        </p:spPr>
        <p:txBody>
          <a:bodyPr vert="horz" lIns="91440" tIns="45720" rIns="91440" bIns="45720" rtlCol="0" anchor="t">
            <a:normAutofit/>
          </a:bodyPr>
          <a:lstStyle/>
          <a:p>
            <a:pPr marL="0" indent="0">
              <a:buNone/>
            </a:pPr>
            <a:r>
              <a:rPr lang="en-US" sz="1800"/>
              <a:t>The confederation was officially declared on August 1st 1806 in Paris. The newly formed confederation was  headed by Napoleon himself and co-ruled by Karl von Dalberg in the position of Prince-Primate, under these two were the college of kings and below that the college of princes. Theoretically two bodies would have met in the Diet of the Confederation to </a:t>
            </a:r>
            <a:r>
              <a:rPr lang="en-US" sz="1800" err="1"/>
              <a:t>discus</a:t>
            </a:r>
            <a:r>
              <a:rPr lang="en-US" sz="1800"/>
              <a:t> issues and pass laws but no meetings were ever called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5891241"/>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F0E636-7F5B-44A9-8FF6-5C467727472D}"/>
              </a:ext>
            </a:extLst>
          </p:cNvPr>
          <p:cNvSpPr>
            <a:spLocks noGrp="1"/>
          </p:cNvSpPr>
          <p:nvPr>
            <p:ph type="title"/>
          </p:nvPr>
        </p:nvSpPr>
        <p:spPr/>
        <p:txBody>
          <a:bodyPr/>
          <a:lstStyle/>
          <a:p>
            <a:r>
              <a:rPr lang="en-US"/>
              <a:t>Daily Life</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70F8530-3C1D-46F1-8A89-FE449BC5704A}"/>
              </a:ext>
            </a:extLst>
          </p:cNvPr>
          <p:cNvSpPr>
            <a:spLocks noGrp="1"/>
          </p:cNvSpPr>
          <p:nvPr>
            <p:ph idx="1"/>
          </p:nvPr>
        </p:nvSpPr>
        <p:spPr/>
        <p:txBody>
          <a:bodyPr vert="horz" lIns="91440" tIns="45720" rIns="91440" bIns="45720" rtlCol="0" anchor="t">
            <a:normAutofit/>
          </a:bodyPr>
          <a:lstStyle/>
          <a:p>
            <a:pPr marL="0" indent="0">
              <a:buNone/>
            </a:pPr>
            <a:r>
              <a:rPr lang="en-US"/>
              <a:t>With the introduction of the Napoleonic code basic rights were granted to the people living in the Confederation such as rights to freedom of speech, press and assembly. Not only that but many old barriers that restricted movement and trade were also removed. Despite the restrictions on daily life being lifted with the introduction of these new rights many were unhappy with the constant warfare and the forced conscription into Napoleon's armies</a:t>
            </a:r>
            <a:endParaRPr lang="en-US" err="1"/>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3018936"/>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4" descr="Battle_of_Leipzig_11.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88492A3-300E-4597-820B-34070B5C42F5}"/>
              </a:ext>
            </a:extLst>
          </p:cNvPr>
          <p:cNvPicPr>
            <a:picLocks noChangeAspect="1"/>
          </p:cNvPicPr>
          <p:nvPr/>
        </p:nvPicPr>
        <p:blipFill rotWithShape="1">
          <a:blip r:embed="rId2"/>
          <a:srcRect l="2655" r="1792"/>
          <a:stretch/>
        </p:blipFill>
        <p:spPr>
          <a:xfrm>
            <a:off x="5120640" y="1904281"/>
            <a:ext cx="6233160" cy="4272681"/>
          </a:xfrm>
          <a:prstGeom prst="rect">
            <a:avLst/>
          </a:prstGeom>
        </p:spPr>
      </p:pic>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8E92B7D-6201-46F2-BA6D-36C15A1BCBE5}"/>
              </a:ext>
            </a:extLst>
          </p:cNvPr>
          <p:cNvSpPr>
            <a:spLocks noGrp="1"/>
          </p:cNvSpPr>
          <p:nvPr>
            <p:ph type="title"/>
          </p:nvPr>
        </p:nvSpPr>
        <p:spPr>
          <a:xfrm>
            <a:off x="838200" y="365125"/>
            <a:ext cx="10515600" cy="1325563"/>
          </a:xfrm>
        </p:spPr>
        <p:txBody>
          <a:bodyPr>
            <a:normAutofit/>
          </a:bodyPr>
          <a:lstStyle/>
          <a:p>
            <a:r>
              <a:rPr lang="en-US"/>
              <a:t>Dissolution</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016C446-4F8E-43E1-89EF-7FD94F68C260}"/>
              </a:ext>
            </a:extLst>
          </p:cNvPr>
          <p:cNvSpPr>
            <a:spLocks noGrp="1"/>
          </p:cNvSpPr>
          <p:nvPr>
            <p:ph idx="1"/>
          </p:nvPr>
        </p:nvSpPr>
        <p:spPr>
          <a:xfrm>
            <a:off x="838200" y="1825625"/>
            <a:ext cx="3797807" cy="4351338"/>
          </a:xfrm>
        </p:spPr>
        <p:txBody>
          <a:bodyPr vert="horz" lIns="91440" tIns="45720" rIns="91440" bIns="45720" rtlCol="0">
            <a:normAutofit/>
          </a:bodyPr>
          <a:lstStyle/>
          <a:p>
            <a:pPr marL="0" indent="0">
              <a:buNone/>
            </a:pPr>
            <a:r>
              <a:rPr lang="en-US" sz="2000"/>
              <a:t>With Napoleon's defeat in Russia member states of the confederation started to switch sides against Napoleon during and after his defeat at the battle of Leipzig. This ended up with the confederation being dismantled in October 1813. </a:t>
            </a:r>
          </a:p>
          <a:p>
            <a:pPr marL="0" indent="0">
              <a:buNone/>
            </a:pPr>
            <a:endParaRPr lang="en-US" sz="2000"/>
          </a:p>
          <a:p>
            <a:pPr marL="0" indent="0">
              <a:buNone/>
            </a:pPr>
            <a:endParaRPr lang="en-US" sz="2000"/>
          </a:p>
        </p:txBody>
      </p:sp>
      <p:sp>
        <p:nvSpPr>
          <p:cNvPr id="6" name="TextBox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8D897D-8064-4F0D-A2ED-5F3C013EC728}"/>
              </a:ext>
            </a:extLst>
          </p:cNvPr>
          <p:cNvSpPr txBox="1"/>
          <p:nvPr/>
        </p:nvSpPr>
        <p:spPr>
          <a:xfrm>
            <a:off x="6534150" y="621982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t>The battle of Leipzig 1813</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503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7" descr="175629-004-D0B149FA.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EEAD61-FAAB-477F-9A05-89063AE5FE40}"/>
              </a:ext>
            </a:extLst>
          </p:cNvPr>
          <p:cNvPicPr>
            <a:picLocks noChangeAspect="1"/>
          </p:cNvPicPr>
          <p:nvPr/>
        </p:nvPicPr>
        <p:blipFill>
          <a:blip r:embed="rId2"/>
          <a:stretch>
            <a:fillRect/>
          </a:stretch>
        </p:blipFill>
        <p:spPr>
          <a:xfrm>
            <a:off x="5153822" y="844321"/>
            <a:ext cx="6553545" cy="5177300"/>
          </a:xfrm>
          <a:prstGeom prst="rect">
            <a:avLst/>
          </a:prstGeom>
        </p:spPr>
      </p:pic>
      <p:sp>
        <p:nvSpPr>
          <p:cNvPr id="21" name="Rectangle 2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2972BA-6A3B-4A42-B117-7CDE871909E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100" kern="1200">
                <a:solidFill>
                  <a:schemeClr val="bg1"/>
                </a:solidFill>
                <a:latin typeface="+mj-lt"/>
                <a:ea typeface="+mj-ea"/>
                <a:cs typeface="+mj-cs"/>
              </a:rPr>
              <a:t>Metternich and The Congress of Vienna</a:t>
            </a:r>
            <a:br>
              <a:rPr lang="en-US" sz="4100" kern="1200">
                <a:solidFill>
                  <a:schemeClr val="bg1"/>
                </a:solidFill>
                <a:latin typeface="+mj-lt"/>
                <a:ea typeface="+mj-ea"/>
                <a:cs typeface="+mj-cs"/>
              </a:rPr>
            </a:br>
            <a:r>
              <a:rPr lang="en-US" sz="4100" kern="1200">
                <a:solidFill>
                  <a:schemeClr val="bg1"/>
                </a:solidFill>
                <a:latin typeface="+mj-lt"/>
                <a:ea typeface="+mj-ea"/>
                <a:cs typeface="+mj-cs"/>
              </a:rPr>
              <a:t>(1815)</a:t>
            </a:r>
          </a:p>
        </p:txBody>
      </p:sp>
      <p:sp>
        <p:nvSpPr>
          <p:cNvPr id="9" name="Content Placeholder 8"/>
          <p:cNvSpPr>
            <a:spLocks noGrp="1"/>
          </p:cNvSpPr>
          <p:nvPr>
            <p:ph idx="1"/>
          </p:nvPr>
        </p:nvSpPr>
        <p:spPr>
          <a:xfrm>
            <a:off x="674237" y="4170501"/>
            <a:ext cx="3657600" cy="1525597"/>
          </a:xfrm>
        </p:spPr>
        <p:txBody>
          <a:bodyPr vert="horz" lIns="91440" tIns="45720" rIns="91440" bIns="45720" rtlCol="0" anchor="t">
            <a:normAutofit/>
          </a:bodyPr>
          <a:lstStyle/>
          <a:p>
            <a:pPr marL="0" indent="0" algn="ctr">
              <a:buNone/>
            </a:pPr>
            <a:r>
              <a:rPr lang="en-US" sz="2000" i="1" kern="1200">
                <a:solidFill>
                  <a:srgbClr val="FFFFFF"/>
                </a:solidFill>
                <a:latin typeface="+mn-lt"/>
                <a:ea typeface="+mn-ea"/>
                <a:cs typeface="+mn-cs"/>
              </a:rPr>
              <a:t>Wiener </a:t>
            </a:r>
            <a:r>
              <a:rPr lang="en-US" sz="2000" i="1" kern="1200" err="1">
                <a:solidFill>
                  <a:srgbClr val="FFFFFF"/>
                </a:solidFill>
                <a:latin typeface="+mn-lt"/>
                <a:ea typeface="+mn-ea"/>
                <a:cs typeface="+mn-cs"/>
              </a:rPr>
              <a:t>Kongress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1690527"/>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7E5C269-FACF-42E6-90AC-C929C3AA355E}"/>
              </a:ext>
            </a:extLst>
          </p:cNvPr>
          <p:cNvSpPr>
            <a:spLocks noGrp="1"/>
          </p:cNvSpPr>
          <p:nvPr>
            <p:ph type="title"/>
          </p:nvPr>
        </p:nvSpPr>
        <p:spPr/>
        <p:txBody>
          <a:bodyPr/>
          <a:lstStyle/>
          <a:p>
            <a:r>
              <a:rPr lang="en-US"/>
              <a:t>Overview of The Congress</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A35B417-1EF9-4321-BA07-D2973D9DDD44}"/>
              </a:ext>
            </a:extLst>
          </p:cNvPr>
          <p:cNvSpPr>
            <a:spLocks noGrp="1"/>
          </p:cNvSpPr>
          <p:nvPr>
            <p:ph idx="1"/>
          </p:nvPr>
        </p:nvSpPr>
        <p:spPr/>
        <p:txBody>
          <a:bodyPr vert="horz" lIns="91440" tIns="45720" rIns="91440" bIns="45720" rtlCol="0" anchor="t">
            <a:normAutofit/>
          </a:bodyPr>
          <a:lstStyle/>
          <a:p>
            <a:pPr>
              <a:buNone/>
            </a:pPr>
            <a:r>
              <a:rPr lang="en-US"/>
              <a:t>Emerging from the ashes of war was the congress of Vienna, A system to keep the balance of power in Europe in check. What this entailed was a system whereas no one nation could ever become too powerful to dominate the entire continent again, after the Napoleonic wars. This system would also try to limit the influence the liberal ideas of The French Revolution. Out of the Congress of Vienna a German confederation was formed to replace the old Holy Roman Empire and keep a balance of power and influence between Austria and Prussia in the German speaking areas of Europe. This system's architect was Klemens von Metternich. </a:t>
            </a:r>
          </a:p>
          <a:p>
            <a:pPr>
              <a:buNone/>
            </a:pPr>
            <a:endParaRPr lang="en-US"/>
          </a:p>
          <a:p>
            <a:pPr marL="0" indent="0">
              <a:buNone/>
            </a:pP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07590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2636</Words>
  <Application>Microsoft Macintosh PowerPoint</Application>
  <PresentationFormat>Custom</PresentationFormat>
  <Paragraphs>85</Paragraphs>
  <Slides>33</Slides>
  <Notes>0</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The Unification of Germany (1800-1900)</vt:lpstr>
      <vt:lpstr>               Intro</vt:lpstr>
      <vt:lpstr>The Confederation of the Rhine (1806 –1813)</vt:lpstr>
      <vt:lpstr>Slide 4</vt:lpstr>
      <vt:lpstr>Organization of the Confederation</vt:lpstr>
      <vt:lpstr>Daily Life</vt:lpstr>
      <vt:lpstr>Dissolution</vt:lpstr>
      <vt:lpstr>Metternich and The Congress of Vienna (1815)</vt:lpstr>
      <vt:lpstr>Overview of The Congress</vt:lpstr>
      <vt:lpstr>Changes brought about after the congress </vt:lpstr>
      <vt:lpstr>The Architect, Klemens Von Metternich</vt:lpstr>
      <vt:lpstr>The German Confederation  (1815-1866)</vt:lpstr>
      <vt:lpstr>Overview</vt:lpstr>
      <vt:lpstr>                     Creation</vt:lpstr>
      <vt:lpstr>Structure of the German Confederation</vt:lpstr>
      <vt:lpstr>Daily life within the confederation</vt:lpstr>
      <vt:lpstr>Industrialization</vt:lpstr>
      <vt:lpstr>Growing sense of Nationalism </vt:lpstr>
      <vt:lpstr>The Revolutions of 1848</vt:lpstr>
      <vt:lpstr>Overview</vt:lpstr>
      <vt:lpstr>Revolution within Germany</vt:lpstr>
      <vt:lpstr>Prussia   (1848-1871)</vt:lpstr>
      <vt:lpstr>background</vt:lpstr>
      <vt:lpstr>Bismarck</vt:lpstr>
      <vt:lpstr>Wars of unification</vt:lpstr>
      <vt:lpstr>The Franco-Prussian War</vt:lpstr>
      <vt:lpstr>The German Empire (1871-1918)</vt:lpstr>
      <vt:lpstr>Three hurrahs for Germany</vt:lpstr>
      <vt:lpstr>The New Unified German Empire</vt:lpstr>
      <vt:lpstr>Colonial Empire</vt:lpstr>
      <vt:lpstr>In Conclusion</vt:lpstr>
      <vt:lpstr>Works Cited</vt:lpstr>
      <vt:lpstr>Works Cited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Unification of Germany (1800-1900)</dc:title>
  <cp:lastModifiedBy>Carol Panaccione</cp:lastModifiedBy>
  <cp:revision>2</cp:revision>
  <dcterms:created xsi:type="dcterms:W3CDTF">2017-12-23T02:00:56Z</dcterms:created>
  <dcterms:modified xsi:type="dcterms:W3CDTF">2017-12-23T02:01:36Z</dcterms:modified>
</cp:coreProperties>
</file>