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78" r:id="rId4"/>
  </p:sldMasterIdLst>
  <p:sldIdLst>
    <p:sldId id="256" r:id="rId5"/>
    <p:sldId id="263" r:id="rId6"/>
    <p:sldId id="260" r:id="rId7"/>
    <p:sldId id="257" r:id="rId8"/>
    <p:sldId id="258" r:id="rId9"/>
    <p:sldId id="259" r:id="rId10"/>
    <p:sldId id="261" r:id="rId11"/>
    <p:sldId id="262" r:id="rId12"/>
    <p:sldId id="264" r:id="rId13"/>
    <p:sldId id="265" r:id="rId14"/>
    <p:sldId id="266" r:id="rId15"/>
    <p:sldId id="270" r:id="rId16"/>
    <p:sldId id="271" r:id="rId17"/>
    <p:sldId id="282" r:id="rId18"/>
    <p:sldId id="273" r:id="rId19"/>
    <p:sldId id="272" r:id="rId20"/>
    <p:sldId id="274" r:id="rId21"/>
    <p:sldId id="276" r:id="rId22"/>
    <p:sldId id="277" r:id="rId23"/>
    <p:sldId id="279" r:id="rId24"/>
    <p:sldId id="278" r:id="rId25"/>
    <p:sldId id="281" r:id="rId26"/>
    <p:sldId id="280" r:id="rId27"/>
    <p:sldId id="286" r:id="rId28"/>
    <p:sldId id="287" r:id="rId29"/>
    <p:sldId id="288" r:id="rId30"/>
    <p:sldId id="289" r:id="rId31"/>
    <p:sldId id="275" r:id="rId32"/>
    <p:sldId id="267" r:id="rId33"/>
    <p:sldId id="291" r:id="rId34"/>
    <p:sldId id="283" r:id="rId35"/>
    <p:sldId id="29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4A"/>
    <a:srgbClr val="CC0000"/>
    <a:srgbClr val="9287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6A23A-D2CC-068B-40CE-7408C2042CFB}" v="4" dt="2022-12-23T03:03:08.358"/>
    <p1510:client id="{26EA04FB-52DE-451A-9BED-AD92B761CDB9}" v="259" dt="2022-12-15T04:30:40.415"/>
    <p1510:client id="{4BD889DF-CE9D-4CFE-93A2-A0806EEF71E8}" v="5" dt="2022-12-23T02:00:30.954"/>
    <p1510:client id="{603A69FC-6488-2158-4846-C82032380000}" v="8" dt="2022-12-23T03:12:51.035"/>
    <p1510:client id="{AE00CF22-05E7-DC56-15E3-13417C4B2B17}" v="2" dt="2022-12-23T22:39:42.930"/>
    <p1510:client id="{C9005B8B-D996-12B7-BE21-2EDCC26EE54A}" v="24" dt="2022-12-23T22:55:02.590"/>
    <p1510:client id="{F97542FD-59F7-4E59-A18A-D8AE40CEE2A5}" v="1" dt="2022-12-26T20:01:47.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55" autoAdjust="0"/>
    <p:restoredTop sz="94660"/>
  </p:normalViewPr>
  <p:slideViewPr>
    <p:cSldViewPr snapToGrid="0">
      <p:cViewPr varScale="1">
        <p:scale>
          <a:sx n="128" d="100"/>
          <a:sy n="128" d="100"/>
        </p:scale>
        <p:origin x="2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_rels/data30.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ata33.xml.rels><?xml version="1.0" encoding="UTF-8" standalone="yes"?>
<Relationships xmlns="http://schemas.openxmlformats.org/package/2006/relationships"><Relationship Id="rId1" Type="http://schemas.openxmlformats.org/officeDocument/2006/relationships/image" Target="../media/image47.jpeg"/></Relationships>
</file>

<file path=ppt/diagrams/_rels/drawing30.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rawing33.xml.rels><?xml version="1.0" encoding="UTF-8" standalone="yes"?>
<Relationships xmlns="http://schemas.openxmlformats.org/package/2006/relationships"><Relationship Id="rId1"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DA97B3-43E7-4864-BB68-15C199103B6E}" type="doc">
      <dgm:prSet loTypeId="urn:microsoft.com/office/officeart/2005/8/layout/vList2" loCatId="list" qsTypeId="urn:microsoft.com/office/officeart/2005/8/quickstyle/3d2" qsCatId="3D" csTypeId="urn:microsoft.com/office/officeart/2005/8/colors/colorful3" csCatId="colorful"/>
      <dgm:spPr/>
      <dgm:t>
        <a:bodyPr/>
        <a:lstStyle/>
        <a:p>
          <a:endParaRPr lang="en-US"/>
        </a:p>
      </dgm:t>
    </dgm:pt>
    <dgm:pt modelId="{48504C2D-A331-442C-AA7E-F037464F1DFD}">
      <dgm:prSet/>
      <dgm:spPr/>
      <dgm:t>
        <a:bodyPr/>
        <a:lstStyle/>
        <a:p>
          <a:pPr algn="ctr"/>
          <a:r>
            <a:rPr lang="en-US" baseline="0" dirty="0"/>
            <a:t>DIFFERENTLY-ABLED and Proud</a:t>
          </a:r>
          <a:endParaRPr lang="en-US" dirty="0"/>
        </a:p>
      </dgm:t>
    </dgm:pt>
    <dgm:pt modelId="{0263C1D0-4478-4736-A13C-0471FB8D163B}" type="parTrans" cxnId="{EB02BF3D-EFEE-49AA-854F-22C2C5130974}">
      <dgm:prSet/>
      <dgm:spPr/>
      <dgm:t>
        <a:bodyPr/>
        <a:lstStyle/>
        <a:p>
          <a:endParaRPr lang="en-US"/>
        </a:p>
      </dgm:t>
    </dgm:pt>
    <dgm:pt modelId="{E61B784B-71AA-4C0A-8264-3AD2CEF37AE1}" type="sibTrans" cxnId="{EB02BF3D-EFEE-49AA-854F-22C2C5130974}">
      <dgm:prSet/>
      <dgm:spPr/>
      <dgm:t>
        <a:bodyPr/>
        <a:lstStyle/>
        <a:p>
          <a:endParaRPr lang="en-US"/>
        </a:p>
      </dgm:t>
    </dgm:pt>
    <dgm:pt modelId="{D05C25CD-6E94-4B2C-B241-8C3B6906D4DF}" type="pres">
      <dgm:prSet presAssocID="{F9DA97B3-43E7-4864-BB68-15C199103B6E}" presName="linear" presStyleCnt="0">
        <dgm:presLayoutVars>
          <dgm:animLvl val="lvl"/>
          <dgm:resizeHandles val="exact"/>
        </dgm:presLayoutVars>
      </dgm:prSet>
      <dgm:spPr/>
    </dgm:pt>
    <dgm:pt modelId="{6ABB69DA-5DC5-4512-A08D-940A3D2EF2AF}" type="pres">
      <dgm:prSet presAssocID="{48504C2D-A331-442C-AA7E-F037464F1DFD}" presName="parentText" presStyleLbl="node1" presStyleIdx="0" presStyleCnt="1">
        <dgm:presLayoutVars>
          <dgm:chMax val="0"/>
          <dgm:bulletEnabled val="1"/>
        </dgm:presLayoutVars>
      </dgm:prSet>
      <dgm:spPr/>
    </dgm:pt>
  </dgm:ptLst>
  <dgm:cxnLst>
    <dgm:cxn modelId="{39CCED14-6A4D-4C5C-911A-B5A7BA7F5C3B}" type="presOf" srcId="{48504C2D-A331-442C-AA7E-F037464F1DFD}" destId="{6ABB69DA-5DC5-4512-A08D-940A3D2EF2AF}" srcOrd="0" destOrd="0" presId="urn:microsoft.com/office/officeart/2005/8/layout/vList2"/>
    <dgm:cxn modelId="{EB02BF3D-EFEE-49AA-854F-22C2C5130974}" srcId="{F9DA97B3-43E7-4864-BB68-15C199103B6E}" destId="{48504C2D-A331-442C-AA7E-F037464F1DFD}" srcOrd="0" destOrd="0" parTransId="{0263C1D0-4478-4736-A13C-0471FB8D163B}" sibTransId="{E61B784B-71AA-4C0A-8264-3AD2CEF37AE1}"/>
    <dgm:cxn modelId="{3E5A17DC-C592-4A67-8602-F2354533EDB2}" type="presOf" srcId="{F9DA97B3-43E7-4864-BB68-15C199103B6E}" destId="{D05C25CD-6E94-4B2C-B241-8C3B6906D4DF}" srcOrd="0" destOrd="0" presId="urn:microsoft.com/office/officeart/2005/8/layout/vList2"/>
    <dgm:cxn modelId="{D328E069-DAA6-4F5B-A714-8B0906209ABB}" type="presParOf" srcId="{D05C25CD-6E94-4B2C-B241-8C3B6906D4DF}" destId="{6ABB69DA-5DC5-4512-A08D-940A3D2EF2A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F7E358-430A-4CCB-80DB-B28D2AAA1033}" type="doc">
      <dgm:prSet loTypeId="urn:microsoft.com/office/officeart/2005/8/layout/vList2" loCatId="list" qsTypeId="urn:microsoft.com/office/officeart/2005/8/quickstyle/3d2" qsCatId="3D" csTypeId="urn:microsoft.com/office/officeart/2005/8/colors/accent3_2" csCatId="accent3" phldr="1"/>
      <dgm:spPr/>
      <dgm:t>
        <a:bodyPr/>
        <a:lstStyle/>
        <a:p>
          <a:endParaRPr lang="en-US"/>
        </a:p>
      </dgm:t>
    </dgm:pt>
    <dgm:pt modelId="{D1630B88-D645-4492-854B-0217FE1546F6}">
      <dgm:prSet/>
      <dgm:spPr>
        <a:gradFill rotWithShape="0">
          <a:gsLst>
            <a:gs pos="0">
              <a:schemeClr val="accent3">
                <a:hueOff val="0"/>
                <a:satOff val="0"/>
                <a:lumOff val="0"/>
                <a:alphaOff val="0"/>
                <a:tint val="94000"/>
                <a:satMod val="100000"/>
                <a:lumMod val="108000"/>
              </a:schemeClr>
            </a:gs>
            <a:gs pos="50000">
              <a:srgbClr val="9287C3"/>
            </a:gs>
            <a:gs pos="100000">
              <a:schemeClr val="accent3">
                <a:hueOff val="0"/>
                <a:satOff val="0"/>
                <a:lumOff val="0"/>
                <a:alphaOff val="0"/>
                <a:shade val="72000"/>
                <a:satMod val="120000"/>
                <a:lumMod val="100000"/>
              </a:schemeClr>
            </a:gs>
          </a:gsLst>
        </a:gradFill>
      </dgm:spPr>
      <dgm:t>
        <a:bodyPr/>
        <a:lstStyle/>
        <a:p>
          <a:pPr algn="ctr"/>
          <a:r>
            <a:rPr lang="en-US" b="0" baseline="0" dirty="0"/>
            <a:t>Salomon Center for Teaching</a:t>
          </a:r>
          <a:endParaRPr lang="en-US" dirty="0"/>
        </a:p>
      </dgm:t>
    </dgm:pt>
    <dgm:pt modelId="{DCD0D958-7A5C-4498-A7BD-E8EDC841E276}" type="parTrans" cxnId="{E30D20D4-2F62-4E66-B559-95D36529A5E8}">
      <dgm:prSet/>
      <dgm:spPr/>
      <dgm:t>
        <a:bodyPr/>
        <a:lstStyle/>
        <a:p>
          <a:endParaRPr lang="en-US"/>
        </a:p>
      </dgm:t>
    </dgm:pt>
    <dgm:pt modelId="{A72B21DD-E81E-417E-B9F1-A311A3CFEB67}" type="sibTrans" cxnId="{E30D20D4-2F62-4E66-B559-95D36529A5E8}">
      <dgm:prSet/>
      <dgm:spPr/>
      <dgm:t>
        <a:bodyPr/>
        <a:lstStyle/>
        <a:p>
          <a:endParaRPr lang="en-US"/>
        </a:p>
      </dgm:t>
    </dgm:pt>
    <dgm:pt modelId="{95FF2275-F792-42FD-984F-47E935F6E88E}" type="pres">
      <dgm:prSet presAssocID="{52F7E358-430A-4CCB-80DB-B28D2AAA1033}" presName="linear" presStyleCnt="0">
        <dgm:presLayoutVars>
          <dgm:animLvl val="lvl"/>
          <dgm:resizeHandles val="exact"/>
        </dgm:presLayoutVars>
      </dgm:prSet>
      <dgm:spPr/>
    </dgm:pt>
    <dgm:pt modelId="{B0F67FAE-1A4D-438F-BE9B-DB791A1D0D52}" type="pres">
      <dgm:prSet presAssocID="{D1630B88-D645-4492-854B-0217FE1546F6}" presName="parentText" presStyleLbl="node1" presStyleIdx="0" presStyleCnt="1" custLinFactNeighborY="-50785">
        <dgm:presLayoutVars>
          <dgm:chMax val="0"/>
          <dgm:bulletEnabled val="1"/>
        </dgm:presLayoutVars>
      </dgm:prSet>
      <dgm:spPr/>
    </dgm:pt>
  </dgm:ptLst>
  <dgm:cxnLst>
    <dgm:cxn modelId="{5562F201-CE54-48B8-BD6A-0439E53C7C5C}" type="presOf" srcId="{D1630B88-D645-4492-854B-0217FE1546F6}" destId="{B0F67FAE-1A4D-438F-BE9B-DB791A1D0D52}" srcOrd="0" destOrd="0" presId="urn:microsoft.com/office/officeart/2005/8/layout/vList2"/>
    <dgm:cxn modelId="{3DA26E31-B568-4BAD-B6C6-C5638986DDF4}" type="presOf" srcId="{52F7E358-430A-4CCB-80DB-B28D2AAA1033}" destId="{95FF2275-F792-42FD-984F-47E935F6E88E}" srcOrd="0" destOrd="0" presId="urn:microsoft.com/office/officeart/2005/8/layout/vList2"/>
    <dgm:cxn modelId="{E30D20D4-2F62-4E66-B559-95D36529A5E8}" srcId="{52F7E358-430A-4CCB-80DB-B28D2AAA1033}" destId="{D1630B88-D645-4492-854B-0217FE1546F6}" srcOrd="0" destOrd="0" parTransId="{DCD0D958-7A5C-4498-A7BD-E8EDC841E276}" sibTransId="{A72B21DD-E81E-417E-B9F1-A311A3CFEB67}"/>
    <dgm:cxn modelId="{5936650F-47B3-456A-BBCC-B00CC12C2F04}" type="presParOf" srcId="{95FF2275-F792-42FD-984F-47E935F6E88E}" destId="{B0F67FAE-1A4D-438F-BE9B-DB791A1D0D52}"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C3910CB-6D77-411C-82AD-6BB0AEB1121D}" type="doc">
      <dgm:prSet loTypeId="urn:microsoft.com/office/officeart/2005/8/layout/process1" loCatId="process" qsTypeId="urn:microsoft.com/office/officeart/2005/8/quickstyle/3d3" qsCatId="3D" csTypeId="urn:microsoft.com/office/officeart/2005/8/colors/colorful1" csCatId="colorful"/>
      <dgm:spPr/>
      <dgm:t>
        <a:bodyPr/>
        <a:lstStyle/>
        <a:p>
          <a:endParaRPr lang="en-US"/>
        </a:p>
      </dgm:t>
    </dgm:pt>
    <dgm:pt modelId="{147C48C1-FDA6-4296-A750-044C88E0B123}">
      <dgm:prSet/>
      <dgm:spPr/>
      <dgm:t>
        <a:bodyPr/>
        <a:lstStyle/>
        <a:p>
          <a:r>
            <a:rPr lang="en-US" baseline="0"/>
            <a:t>Ramps to the Rescue!</a:t>
          </a:r>
          <a:endParaRPr lang="en-US"/>
        </a:p>
      </dgm:t>
    </dgm:pt>
    <dgm:pt modelId="{6A128C90-86AA-460B-8096-933A23DCD342}" type="parTrans" cxnId="{07A34FA3-8EF5-4E80-8AB7-102C09EA812F}">
      <dgm:prSet/>
      <dgm:spPr/>
      <dgm:t>
        <a:bodyPr/>
        <a:lstStyle/>
        <a:p>
          <a:endParaRPr lang="en-US"/>
        </a:p>
      </dgm:t>
    </dgm:pt>
    <dgm:pt modelId="{E8BFDD63-2055-4E33-B577-394DE1676322}" type="sibTrans" cxnId="{07A34FA3-8EF5-4E80-8AB7-102C09EA812F}">
      <dgm:prSet/>
      <dgm:spPr/>
      <dgm:t>
        <a:bodyPr/>
        <a:lstStyle/>
        <a:p>
          <a:endParaRPr lang="en-US"/>
        </a:p>
      </dgm:t>
    </dgm:pt>
    <dgm:pt modelId="{1B48FDE9-3AD6-499B-AC3C-FB7F36A45758}" type="pres">
      <dgm:prSet presAssocID="{5C3910CB-6D77-411C-82AD-6BB0AEB1121D}" presName="Name0" presStyleCnt="0">
        <dgm:presLayoutVars>
          <dgm:dir/>
          <dgm:resizeHandles val="exact"/>
        </dgm:presLayoutVars>
      </dgm:prSet>
      <dgm:spPr/>
    </dgm:pt>
    <dgm:pt modelId="{33F06A39-FDF3-486A-A23D-9F569E011686}" type="pres">
      <dgm:prSet presAssocID="{147C48C1-FDA6-4296-A750-044C88E0B123}" presName="node" presStyleLbl="node1" presStyleIdx="0" presStyleCnt="1">
        <dgm:presLayoutVars>
          <dgm:bulletEnabled val="1"/>
        </dgm:presLayoutVars>
      </dgm:prSet>
      <dgm:spPr/>
    </dgm:pt>
  </dgm:ptLst>
  <dgm:cxnLst>
    <dgm:cxn modelId="{07A34FA3-8EF5-4E80-8AB7-102C09EA812F}" srcId="{5C3910CB-6D77-411C-82AD-6BB0AEB1121D}" destId="{147C48C1-FDA6-4296-A750-044C88E0B123}" srcOrd="0" destOrd="0" parTransId="{6A128C90-86AA-460B-8096-933A23DCD342}" sibTransId="{E8BFDD63-2055-4E33-B577-394DE1676322}"/>
    <dgm:cxn modelId="{2E0A26AA-DAE8-4C44-BC26-EB939CD60C97}" type="presOf" srcId="{147C48C1-FDA6-4296-A750-044C88E0B123}" destId="{33F06A39-FDF3-486A-A23D-9F569E011686}" srcOrd="0" destOrd="0" presId="urn:microsoft.com/office/officeart/2005/8/layout/process1"/>
    <dgm:cxn modelId="{6BD41EDE-46D6-415C-BE71-B4EB06B4B049}" type="presOf" srcId="{5C3910CB-6D77-411C-82AD-6BB0AEB1121D}" destId="{1B48FDE9-3AD6-499B-AC3C-FB7F36A45758}" srcOrd="0" destOrd="0" presId="urn:microsoft.com/office/officeart/2005/8/layout/process1"/>
    <dgm:cxn modelId="{6F28CDE6-C1F6-448C-917C-44CE9C072337}" type="presParOf" srcId="{1B48FDE9-3AD6-499B-AC3C-FB7F36A45758}" destId="{33F06A39-FDF3-486A-A23D-9F569E011686}"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5299771-47E0-44B3-9DE8-581E78369D92}" type="doc">
      <dgm:prSet loTypeId="urn:microsoft.com/office/officeart/2005/8/layout/vList2" loCatId="list" qsTypeId="urn:microsoft.com/office/officeart/2005/8/quickstyle/3d2" qsCatId="3D" csTypeId="urn:microsoft.com/office/officeart/2005/8/colors/accent3_2" csCatId="accent3"/>
      <dgm:spPr/>
      <dgm:t>
        <a:bodyPr/>
        <a:lstStyle/>
        <a:p>
          <a:endParaRPr lang="en-US"/>
        </a:p>
      </dgm:t>
    </dgm:pt>
    <dgm:pt modelId="{51501187-A98B-456F-B60F-30E3DD873C4F}">
      <dgm:prSet custT="1"/>
      <dgm:spPr/>
      <dgm:t>
        <a:bodyPr/>
        <a:lstStyle/>
        <a:p>
          <a:pPr algn="ctr"/>
          <a:r>
            <a:rPr lang="en-US" sz="4800" baseline="0" dirty="0" err="1"/>
            <a:t>Haffenreffer</a:t>
          </a:r>
          <a:r>
            <a:rPr lang="en-US" sz="4800" baseline="0" dirty="0"/>
            <a:t> Museum</a:t>
          </a:r>
          <a:endParaRPr lang="en-US" sz="4800" dirty="0"/>
        </a:p>
      </dgm:t>
    </dgm:pt>
    <dgm:pt modelId="{15A80B85-24B3-44B9-BFC9-FECDEF53903A}" type="parTrans" cxnId="{21AFA676-771F-41CB-91A9-EF6AD773925F}">
      <dgm:prSet/>
      <dgm:spPr/>
      <dgm:t>
        <a:bodyPr/>
        <a:lstStyle/>
        <a:p>
          <a:endParaRPr lang="en-US"/>
        </a:p>
      </dgm:t>
    </dgm:pt>
    <dgm:pt modelId="{7758E36A-952E-4FD5-ACAB-FB6F381B01B9}" type="sibTrans" cxnId="{21AFA676-771F-41CB-91A9-EF6AD773925F}">
      <dgm:prSet/>
      <dgm:spPr/>
      <dgm:t>
        <a:bodyPr/>
        <a:lstStyle/>
        <a:p>
          <a:endParaRPr lang="en-US"/>
        </a:p>
      </dgm:t>
    </dgm:pt>
    <dgm:pt modelId="{60597980-E4A4-493A-936E-FB977F4E5DA3}" type="pres">
      <dgm:prSet presAssocID="{A5299771-47E0-44B3-9DE8-581E78369D92}" presName="linear" presStyleCnt="0">
        <dgm:presLayoutVars>
          <dgm:animLvl val="lvl"/>
          <dgm:resizeHandles val="exact"/>
        </dgm:presLayoutVars>
      </dgm:prSet>
      <dgm:spPr/>
    </dgm:pt>
    <dgm:pt modelId="{B82B5FFC-5B7D-4A48-AF68-D29B0E03AA2E}" type="pres">
      <dgm:prSet presAssocID="{51501187-A98B-456F-B60F-30E3DD873C4F}" presName="parentText" presStyleLbl="node1" presStyleIdx="0" presStyleCnt="1" custLinFactNeighborX="-416">
        <dgm:presLayoutVars>
          <dgm:chMax val="0"/>
          <dgm:bulletEnabled val="1"/>
        </dgm:presLayoutVars>
      </dgm:prSet>
      <dgm:spPr/>
    </dgm:pt>
  </dgm:ptLst>
  <dgm:cxnLst>
    <dgm:cxn modelId="{21AFA676-771F-41CB-91A9-EF6AD773925F}" srcId="{A5299771-47E0-44B3-9DE8-581E78369D92}" destId="{51501187-A98B-456F-B60F-30E3DD873C4F}" srcOrd="0" destOrd="0" parTransId="{15A80B85-24B3-44B9-BFC9-FECDEF53903A}" sibTransId="{7758E36A-952E-4FD5-ACAB-FB6F381B01B9}"/>
    <dgm:cxn modelId="{09BD469A-982F-4A02-97F8-0571780D6FD4}" type="presOf" srcId="{51501187-A98B-456F-B60F-30E3DD873C4F}" destId="{B82B5FFC-5B7D-4A48-AF68-D29B0E03AA2E}" srcOrd="0" destOrd="0" presId="urn:microsoft.com/office/officeart/2005/8/layout/vList2"/>
    <dgm:cxn modelId="{E4F178E2-4DBE-474A-BDF0-9867220AD2B9}" type="presOf" srcId="{A5299771-47E0-44B3-9DE8-581E78369D92}" destId="{60597980-E4A4-493A-936E-FB977F4E5DA3}" srcOrd="0" destOrd="0" presId="urn:microsoft.com/office/officeart/2005/8/layout/vList2"/>
    <dgm:cxn modelId="{7A02CB6A-E1E5-4A90-977F-7E9DD02EA667}" type="presParOf" srcId="{60597980-E4A4-493A-936E-FB977F4E5DA3}" destId="{B82B5FFC-5B7D-4A48-AF68-D29B0E03AA2E}"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A6ED485-3E4F-4BD0-8D68-73E5B7EF73FB}"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6C7A0770-FFD7-42E2-AE51-2C48AF6376AD}">
      <dgm:prSet/>
      <dgm:spPr>
        <a:solidFill>
          <a:schemeClr val="tx2">
            <a:lumMod val="60000"/>
            <a:lumOff val="40000"/>
          </a:schemeClr>
        </a:solidFill>
      </dgm:spPr>
      <dgm:t>
        <a:bodyPr/>
        <a:lstStyle/>
        <a:p>
          <a:r>
            <a:rPr lang="en-US" baseline="0"/>
            <a:t>The rear of the building hosts a functional and easy to maneuver ramp</a:t>
          </a:r>
          <a:endParaRPr lang="en-US"/>
        </a:p>
      </dgm:t>
    </dgm:pt>
    <dgm:pt modelId="{B76504AB-2CF6-4400-BE47-0DA7A3D88853}" type="parTrans" cxnId="{1928CC0E-25CC-4111-8AEB-9E31270874A6}">
      <dgm:prSet/>
      <dgm:spPr/>
      <dgm:t>
        <a:bodyPr/>
        <a:lstStyle/>
        <a:p>
          <a:endParaRPr lang="en-US"/>
        </a:p>
      </dgm:t>
    </dgm:pt>
    <dgm:pt modelId="{9A20E4BC-3D44-4E13-A1E2-2A83AAA89B51}" type="sibTrans" cxnId="{1928CC0E-25CC-4111-8AEB-9E31270874A6}">
      <dgm:prSet/>
      <dgm:spPr/>
      <dgm:t>
        <a:bodyPr/>
        <a:lstStyle/>
        <a:p>
          <a:endParaRPr lang="en-US"/>
        </a:p>
      </dgm:t>
    </dgm:pt>
    <dgm:pt modelId="{AED74B48-A2D6-458F-B3FA-364B56957769}" type="pres">
      <dgm:prSet presAssocID="{6A6ED485-3E4F-4BD0-8D68-73E5B7EF73FB}" presName="linear" presStyleCnt="0">
        <dgm:presLayoutVars>
          <dgm:animLvl val="lvl"/>
          <dgm:resizeHandles val="exact"/>
        </dgm:presLayoutVars>
      </dgm:prSet>
      <dgm:spPr/>
    </dgm:pt>
    <dgm:pt modelId="{13A6A3E0-3BAD-4F7E-BCA9-BD6C76426412}" type="pres">
      <dgm:prSet presAssocID="{6C7A0770-FFD7-42E2-AE51-2C48AF6376AD}" presName="parentText" presStyleLbl="node1" presStyleIdx="0" presStyleCnt="1">
        <dgm:presLayoutVars>
          <dgm:chMax val="0"/>
          <dgm:bulletEnabled val="1"/>
        </dgm:presLayoutVars>
      </dgm:prSet>
      <dgm:spPr/>
    </dgm:pt>
  </dgm:ptLst>
  <dgm:cxnLst>
    <dgm:cxn modelId="{1928CC0E-25CC-4111-8AEB-9E31270874A6}" srcId="{6A6ED485-3E4F-4BD0-8D68-73E5B7EF73FB}" destId="{6C7A0770-FFD7-42E2-AE51-2C48AF6376AD}" srcOrd="0" destOrd="0" parTransId="{B76504AB-2CF6-4400-BE47-0DA7A3D88853}" sibTransId="{9A20E4BC-3D44-4E13-A1E2-2A83AAA89B51}"/>
    <dgm:cxn modelId="{6082F3DA-9534-4CBF-BC1D-1DA7E16E490B}" type="presOf" srcId="{6C7A0770-FFD7-42E2-AE51-2C48AF6376AD}" destId="{13A6A3E0-3BAD-4F7E-BCA9-BD6C76426412}" srcOrd="0" destOrd="0" presId="urn:microsoft.com/office/officeart/2005/8/layout/vList2"/>
    <dgm:cxn modelId="{2E072BF3-3A18-48DB-9778-9BA3DCBC871A}" type="presOf" srcId="{6A6ED485-3E4F-4BD0-8D68-73E5B7EF73FB}" destId="{AED74B48-A2D6-458F-B3FA-364B56957769}" srcOrd="0" destOrd="0" presId="urn:microsoft.com/office/officeart/2005/8/layout/vList2"/>
    <dgm:cxn modelId="{E1E6AF67-149E-437C-B74E-B0AAB3656433}" type="presParOf" srcId="{AED74B48-A2D6-458F-B3FA-364B56957769}" destId="{13A6A3E0-3BAD-4F7E-BCA9-BD6C76426412}"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60016E8-40A6-4635-A2B8-A0515E58F816}" type="doc">
      <dgm:prSet loTypeId="urn:microsoft.com/office/officeart/2005/8/layout/process1" loCatId="process" qsTypeId="urn:microsoft.com/office/officeart/2005/8/quickstyle/3d2" qsCatId="3D" csTypeId="urn:microsoft.com/office/officeart/2005/8/colors/accent3_5" csCatId="accent3" phldr="1"/>
      <dgm:spPr/>
      <dgm:t>
        <a:bodyPr/>
        <a:lstStyle/>
        <a:p>
          <a:endParaRPr lang="en-US"/>
        </a:p>
      </dgm:t>
    </dgm:pt>
    <dgm:pt modelId="{31F6933E-99AC-4F11-B964-1D26D57E8D8D}">
      <dgm:prSet/>
      <dgm:spPr/>
      <dgm:t>
        <a:bodyPr/>
        <a:lstStyle/>
        <a:p>
          <a:pPr algn="ctr"/>
          <a:r>
            <a:rPr lang="en-US" baseline="0" dirty="0"/>
            <a:t>  Bruno	</a:t>
          </a:r>
          <a:endParaRPr lang="en-US" dirty="0"/>
        </a:p>
      </dgm:t>
    </dgm:pt>
    <dgm:pt modelId="{014448F5-17EB-469F-8755-522725DB52DD}" type="parTrans" cxnId="{F6A0DF56-0FF2-4EB5-80F2-5C97707D8626}">
      <dgm:prSet/>
      <dgm:spPr/>
      <dgm:t>
        <a:bodyPr/>
        <a:lstStyle/>
        <a:p>
          <a:endParaRPr lang="en-US"/>
        </a:p>
      </dgm:t>
    </dgm:pt>
    <dgm:pt modelId="{171E688E-66DB-4F57-88B6-754B75E5C1FC}" type="sibTrans" cxnId="{F6A0DF56-0FF2-4EB5-80F2-5C97707D8626}">
      <dgm:prSet/>
      <dgm:spPr/>
      <dgm:t>
        <a:bodyPr/>
        <a:lstStyle/>
        <a:p>
          <a:endParaRPr lang="en-US"/>
        </a:p>
      </dgm:t>
    </dgm:pt>
    <dgm:pt modelId="{6D92F55C-6659-4504-B6B5-02CE0AE9D85F}" type="pres">
      <dgm:prSet presAssocID="{D60016E8-40A6-4635-A2B8-A0515E58F816}" presName="Name0" presStyleCnt="0">
        <dgm:presLayoutVars>
          <dgm:dir/>
          <dgm:resizeHandles val="exact"/>
        </dgm:presLayoutVars>
      </dgm:prSet>
      <dgm:spPr/>
    </dgm:pt>
    <dgm:pt modelId="{48F7B87F-07FE-4CBA-A680-6A04A17799AC}" type="pres">
      <dgm:prSet presAssocID="{31F6933E-99AC-4F11-B964-1D26D57E8D8D}" presName="node" presStyleLbl="node1" presStyleIdx="0" presStyleCnt="1" custScaleX="81841">
        <dgm:presLayoutVars>
          <dgm:bulletEnabled val="1"/>
        </dgm:presLayoutVars>
      </dgm:prSet>
      <dgm:spPr/>
    </dgm:pt>
  </dgm:ptLst>
  <dgm:cxnLst>
    <dgm:cxn modelId="{FD772A2C-7D31-4491-9DC4-2232A44BD64D}" type="presOf" srcId="{D60016E8-40A6-4635-A2B8-A0515E58F816}" destId="{6D92F55C-6659-4504-B6B5-02CE0AE9D85F}" srcOrd="0" destOrd="0" presId="urn:microsoft.com/office/officeart/2005/8/layout/process1"/>
    <dgm:cxn modelId="{E2C10A42-318C-4A14-9198-C8216AEC476B}" type="presOf" srcId="{31F6933E-99AC-4F11-B964-1D26D57E8D8D}" destId="{48F7B87F-07FE-4CBA-A680-6A04A17799AC}" srcOrd="0" destOrd="0" presId="urn:microsoft.com/office/officeart/2005/8/layout/process1"/>
    <dgm:cxn modelId="{F6A0DF56-0FF2-4EB5-80F2-5C97707D8626}" srcId="{D60016E8-40A6-4635-A2B8-A0515E58F816}" destId="{31F6933E-99AC-4F11-B964-1D26D57E8D8D}" srcOrd="0" destOrd="0" parTransId="{014448F5-17EB-469F-8755-522725DB52DD}" sibTransId="{171E688E-66DB-4F57-88B6-754B75E5C1FC}"/>
    <dgm:cxn modelId="{C5F77DDB-BC23-40AA-B2E3-5AA202E64CDB}" type="presParOf" srcId="{6D92F55C-6659-4504-B6B5-02CE0AE9D85F}" destId="{48F7B87F-07FE-4CBA-A680-6A04A17799AC}"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DA72984-9BA0-40E7-9D44-3D7399D3C34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D7DB7345-0E7E-4A7C-92A3-08C8997C16A0}">
      <dgm:prSet custT="1"/>
      <dgm:spPr>
        <a:solidFill>
          <a:schemeClr val="accent6"/>
        </a:solidFill>
      </dgm:spPr>
      <dgm:t>
        <a:bodyPr/>
        <a:lstStyle/>
        <a:p>
          <a:r>
            <a:rPr lang="en-US" sz="2000" baseline="0" dirty="0"/>
            <a:t>“Archaeology fieldwork which is accessible for all participants no matter their current physical or mental circumstances can be achieved with only a few minor adjustments and often add little or no financial cost to the </a:t>
          </a:r>
          <a:r>
            <a:rPr lang="en-US" sz="2000" baseline="0" dirty="0" err="1"/>
            <a:t>organiser</a:t>
          </a:r>
          <a:r>
            <a:rPr lang="en-US" sz="2000" baseline="0" dirty="0"/>
            <a:t> or contractor. Of course, some manual teamwork is required prior to commencement of the excavation, this should always be the case, with individuals, working together to support each other to the benefit of the team. This guide provides a general overview and offers a brief insight into what is possible with a little thought and consideration.”</a:t>
          </a:r>
          <a:endParaRPr lang="en-US" sz="2000" dirty="0"/>
        </a:p>
      </dgm:t>
    </dgm:pt>
    <dgm:pt modelId="{5BDC1FD5-1A3D-4ED4-A054-25C8B34AFB1C}" type="parTrans" cxnId="{95CCFF51-9F12-4393-9C22-A1E73DCF8DD4}">
      <dgm:prSet/>
      <dgm:spPr/>
      <dgm:t>
        <a:bodyPr/>
        <a:lstStyle/>
        <a:p>
          <a:endParaRPr lang="en-US"/>
        </a:p>
      </dgm:t>
    </dgm:pt>
    <dgm:pt modelId="{C795E957-86B7-4D5E-BDD2-846A4FCCDD87}" type="sibTrans" cxnId="{95CCFF51-9F12-4393-9C22-A1E73DCF8DD4}">
      <dgm:prSet/>
      <dgm:spPr/>
      <dgm:t>
        <a:bodyPr/>
        <a:lstStyle/>
        <a:p>
          <a:endParaRPr lang="en-US"/>
        </a:p>
      </dgm:t>
    </dgm:pt>
    <dgm:pt modelId="{AFE520CC-1483-4C51-B76F-39D9F689CEE6}">
      <dgm:prSet/>
      <dgm:spPr>
        <a:solidFill>
          <a:schemeClr val="accent3"/>
        </a:solidFill>
      </dgm:spPr>
      <dgm:t>
        <a:bodyPr/>
        <a:lstStyle/>
        <a:p>
          <a:r>
            <a:rPr lang="en-US" baseline="0" dirty="0"/>
            <a:t>“Just as every excavation member makes a valuable contribution to a dig, disabled archaeologist/people are no different, by being enabled through being totally involved with all choices for their participation, attitudinal acceptance (Phillips et al, 2007, 18) in the following methods.”</a:t>
          </a:r>
          <a:endParaRPr lang="en-US" dirty="0"/>
        </a:p>
      </dgm:t>
    </dgm:pt>
    <dgm:pt modelId="{D1F98325-5FC2-4395-98F2-B6596C8CFFD4}" type="parTrans" cxnId="{DFE86407-D90A-4DAC-97BA-C0255E9D68A0}">
      <dgm:prSet/>
      <dgm:spPr/>
      <dgm:t>
        <a:bodyPr/>
        <a:lstStyle/>
        <a:p>
          <a:endParaRPr lang="en-US"/>
        </a:p>
      </dgm:t>
    </dgm:pt>
    <dgm:pt modelId="{EBC9FDDC-CB55-4C5B-9851-2D4DCA9E53A2}" type="sibTrans" cxnId="{DFE86407-D90A-4DAC-97BA-C0255E9D68A0}">
      <dgm:prSet/>
      <dgm:spPr/>
      <dgm:t>
        <a:bodyPr/>
        <a:lstStyle/>
        <a:p>
          <a:endParaRPr lang="en-US"/>
        </a:p>
      </dgm:t>
    </dgm:pt>
    <dgm:pt modelId="{58884E9C-2D92-4C9E-BB5C-76CDCFBAD86B}">
      <dgm:prSet/>
      <dgm:spPr>
        <a:solidFill>
          <a:schemeClr val="accent5"/>
        </a:solidFill>
      </dgm:spPr>
      <dgm:t>
        <a:bodyPr/>
        <a:lstStyle/>
        <a:p>
          <a:r>
            <a:rPr lang="en-US" baseline="0"/>
            <a:t>-Theresa O’Mahony, disabled Archaeologist, University College, London</a:t>
          </a:r>
          <a:endParaRPr lang="en-US"/>
        </a:p>
      </dgm:t>
    </dgm:pt>
    <dgm:pt modelId="{18E9B26C-6536-4F3E-B110-EF684762D2DF}" type="parTrans" cxnId="{00DC2CB7-CA6A-48B5-B6F4-AFE6B91B0562}">
      <dgm:prSet/>
      <dgm:spPr/>
      <dgm:t>
        <a:bodyPr/>
        <a:lstStyle/>
        <a:p>
          <a:endParaRPr lang="en-US"/>
        </a:p>
      </dgm:t>
    </dgm:pt>
    <dgm:pt modelId="{5F4B412A-345D-4E0E-9393-39182CBC36A2}" type="sibTrans" cxnId="{00DC2CB7-CA6A-48B5-B6F4-AFE6B91B0562}">
      <dgm:prSet/>
      <dgm:spPr/>
      <dgm:t>
        <a:bodyPr/>
        <a:lstStyle/>
        <a:p>
          <a:endParaRPr lang="en-US"/>
        </a:p>
      </dgm:t>
    </dgm:pt>
    <dgm:pt modelId="{A72EDC32-21B3-40B1-89CC-CA1D7619F94D}" type="pres">
      <dgm:prSet presAssocID="{BDA72984-9BA0-40E7-9D44-3D7399D3C34F}" presName="Name0" presStyleCnt="0">
        <dgm:presLayoutVars>
          <dgm:dir/>
          <dgm:animLvl val="lvl"/>
          <dgm:resizeHandles val="exact"/>
        </dgm:presLayoutVars>
      </dgm:prSet>
      <dgm:spPr/>
    </dgm:pt>
    <dgm:pt modelId="{C4F6754C-FAF0-4CE0-9D4A-081737CB9327}" type="pres">
      <dgm:prSet presAssocID="{58884E9C-2D92-4C9E-BB5C-76CDCFBAD86B}" presName="boxAndChildren" presStyleCnt="0"/>
      <dgm:spPr/>
    </dgm:pt>
    <dgm:pt modelId="{D9E8A324-8A45-4BAD-A323-35F768516570}" type="pres">
      <dgm:prSet presAssocID="{58884E9C-2D92-4C9E-BB5C-76CDCFBAD86B}" presName="parentTextBox" presStyleLbl="node1" presStyleIdx="0" presStyleCnt="3"/>
      <dgm:spPr/>
    </dgm:pt>
    <dgm:pt modelId="{1EF2D527-3969-4155-951C-65644703F2D0}" type="pres">
      <dgm:prSet presAssocID="{EBC9FDDC-CB55-4C5B-9851-2D4DCA9E53A2}" presName="sp" presStyleCnt="0"/>
      <dgm:spPr/>
    </dgm:pt>
    <dgm:pt modelId="{F1361081-DE71-4A81-9C1E-FE5E85DB3704}" type="pres">
      <dgm:prSet presAssocID="{AFE520CC-1483-4C51-B76F-39D9F689CEE6}" presName="arrowAndChildren" presStyleCnt="0"/>
      <dgm:spPr/>
    </dgm:pt>
    <dgm:pt modelId="{D8DAE94A-1AD7-404A-8EDD-B04C23208DF3}" type="pres">
      <dgm:prSet presAssocID="{AFE520CC-1483-4C51-B76F-39D9F689CEE6}" presName="parentTextArrow" presStyleLbl="node1" presStyleIdx="1" presStyleCnt="3" custScaleY="128460"/>
      <dgm:spPr/>
    </dgm:pt>
    <dgm:pt modelId="{6DCEF354-A45C-45B0-AC07-9138DC201F6E}" type="pres">
      <dgm:prSet presAssocID="{C795E957-86B7-4D5E-BDD2-846A4FCCDD87}" presName="sp" presStyleCnt="0"/>
      <dgm:spPr/>
    </dgm:pt>
    <dgm:pt modelId="{A30DDE94-D93F-4C76-8BF5-67AF9249568E}" type="pres">
      <dgm:prSet presAssocID="{D7DB7345-0E7E-4A7C-92A3-08C8997C16A0}" presName="arrowAndChildren" presStyleCnt="0"/>
      <dgm:spPr/>
    </dgm:pt>
    <dgm:pt modelId="{F80C1B0A-2298-4EB9-8AF0-62FA4172D409}" type="pres">
      <dgm:prSet presAssocID="{D7DB7345-0E7E-4A7C-92A3-08C8997C16A0}" presName="parentTextArrow" presStyleLbl="node1" presStyleIdx="2" presStyleCnt="3" custScaleX="99508" custScaleY="228352"/>
      <dgm:spPr/>
    </dgm:pt>
  </dgm:ptLst>
  <dgm:cxnLst>
    <dgm:cxn modelId="{DFE86407-D90A-4DAC-97BA-C0255E9D68A0}" srcId="{BDA72984-9BA0-40E7-9D44-3D7399D3C34F}" destId="{AFE520CC-1483-4C51-B76F-39D9F689CEE6}" srcOrd="1" destOrd="0" parTransId="{D1F98325-5FC2-4395-98F2-B6596C8CFFD4}" sibTransId="{EBC9FDDC-CB55-4C5B-9851-2D4DCA9E53A2}"/>
    <dgm:cxn modelId="{6F0F823E-B3D7-4F6D-B61E-294B3B931F3E}" type="presOf" srcId="{D7DB7345-0E7E-4A7C-92A3-08C8997C16A0}" destId="{F80C1B0A-2298-4EB9-8AF0-62FA4172D409}" srcOrd="0" destOrd="0" presId="urn:microsoft.com/office/officeart/2005/8/layout/process4"/>
    <dgm:cxn modelId="{B0B1FB4F-1194-4C30-AD27-ED7C498A5CE1}" type="presOf" srcId="{58884E9C-2D92-4C9E-BB5C-76CDCFBAD86B}" destId="{D9E8A324-8A45-4BAD-A323-35F768516570}" srcOrd="0" destOrd="0" presId="urn:microsoft.com/office/officeart/2005/8/layout/process4"/>
    <dgm:cxn modelId="{95CCFF51-9F12-4393-9C22-A1E73DCF8DD4}" srcId="{BDA72984-9BA0-40E7-9D44-3D7399D3C34F}" destId="{D7DB7345-0E7E-4A7C-92A3-08C8997C16A0}" srcOrd="0" destOrd="0" parTransId="{5BDC1FD5-1A3D-4ED4-A054-25C8B34AFB1C}" sibTransId="{C795E957-86B7-4D5E-BDD2-846A4FCCDD87}"/>
    <dgm:cxn modelId="{2F821B79-D47E-4F1D-8BEA-C234B5AE6AF9}" type="presOf" srcId="{AFE520CC-1483-4C51-B76F-39D9F689CEE6}" destId="{D8DAE94A-1AD7-404A-8EDD-B04C23208DF3}" srcOrd="0" destOrd="0" presId="urn:microsoft.com/office/officeart/2005/8/layout/process4"/>
    <dgm:cxn modelId="{FDF12CAD-6E52-40F5-954B-B6D7DE986315}" type="presOf" srcId="{BDA72984-9BA0-40E7-9D44-3D7399D3C34F}" destId="{A72EDC32-21B3-40B1-89CC-CA1D7619F94D}" srcOrd="0" destOrd="0" presId="urn:microsoft.com/office/officeart/2005/8/layout/process4"/>
    <dgm:cxn modelId="{00DC2CB7-CA6A-48B5-B6F4-AFE6B91B0562}" srcId="{BDA72984-9BA0-40E7-9D44-3D7399D3C34F}" destId="{58884E9C-2D92-4C9E-BB5C-76CDCFBAD86B}" srcOrd="2" destOrd="0" parTransId="{18E9B26C-6536-4F3E-B110-EF684762D2DF}" sibTransId="{5F4B412A-345D-4E0E-9393-39182CBC36A2}"/>
    <dgm:cxn modelId="{7FA4DDFA-1FEB-470A-8DB2-968549AA8F5C}" type="presParOf" srcId="{A72EDC32-21B3-40B1-89CC-CA1D7619F94D}" destId="{C4F6754C-FAF0-4CE0-9D4A-081737CB9327}" srcOrd="0" destOrd="0" presId="urn:microsoft.com/office/officeart/2005/8/layout/process4"/>
    <dgm:cxn modelId="{2CE66937-D73F-46D4-B132-906A0469641C}" type="presParOf" srcId="{C4F6754C-FAF0-4CE0-9D4A-081737CB9327}" destId="{D9E8A324-8A45-4BAD-A323-35F768516570}" srcOrd="0" destOrd="0" presId="urn:microsoft.com/office/officeart/2005/8/layout/process4"/>
    <dgm:cxn modelId="{930E3D52-4E7A-4697-A9B9-FCACF0D29434}" type="presParOf" srcId="{A72EDC32-21B3-40B1-89CC-CA1D7619F94D}" destId="{1EF2D527-3969-4155-951C-65644703F2D0}" srcOrd="1" destOrd="0" presId="urn:microsoft.com/office/officeart/2005/8/layout/process4"/>
    <dgm:cxn modelId="{7DAA9F48-11EB-4808-BD0C-FC551CC278AD}" type="presParOf" srcId="{A72EDC32-21B3-40B1-89CC-CA1D7619F94D}" destId="{F1361081-DE71-4A81-9C1E-FE5E85DB3704}" srcOrd="2" destOrd="0" presId="urn:microsoft.com/office/officeart/2005/8/layout/process4"/>
    <dgm:cxn modelId="{D72F5583-2517-4082-B916-EDE20E05EBD1}" type="presParOf" srcId="{F1361081-DE71-4A81-9C1E-FE5E85DB3704}" destId="{D8DAE94A-1AD7-404A-8EDD-B04C23208DF3}" srcOrd="0" destOrd="0" presId="urn:microsoft.com/office/officeart/2005/8/layout/process4"/>
    <dgm:cxn modelId="{C5D4271A-BD6E-432A-A1DD-A6390691A922}" type="presParOf" srcId="{A72EDC32-21B3-40B1-89CC-CA1D7619F94D}" destId="{6DCEF354-A45C-45B0-AC07-9138DC201F6E}" srcOrd="3" destOrd="0" presId="urn:microsoft.com/office/officeart/2005/8/layout/process4"/>
    <dgm:cxn modelId="{4F10E39D-80EE-43DF-BFEB-E062FA789A19}" type="presParOf" srcId="{A72EDC32-21B3-40B1-89CC-CA1D7619F94D}" destId="{A30DDE94-D93F-4C76-8BF5-67AF9249568E}" srcOrd="4" destOrd="0" presId="urn:microsoft.com/office/officeart/2005/8/layout/process4"/>
    <dgm:cxn modelId="{6119B2D5-1576-4C8F-A798-FB6306CCD019}" type="presParOf" srcId="{A30DDE94-D93F-4C76-8BF5-67AF9249568E}" destId="{F80C1B0A-2298-4EB9-8AF0-62FA4172D40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387E46B-1D79-48C4-A766-8310A217B5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DB5F73-3668-4200-939F-62C86EE2A078}">
      <dgm:prSet/>
      <dgm:spPr>
        <a:solidFill>
          <a:schemeClr val="accent3"/>
        </a:solidFill>
      </dgm:spPr>
      <dgm:t>
        <a:bodyPr/>
        <a:lstStyle/>
        <a:p>
          <a:r>
            <a:rPr lang="en-US" baseline="0" dirty="0"/>
            <a:t>In the publications I found there are inexpensive ways to enable ALL to be inclusive </a:t>
          </a:r>
          <a:endParaRPr lang="en-US" dirty="0"/>
        </a:p>
      </dgm:t>
    </dgm:pt>
    <dgm:pt modelId="{91102A07-6FBD-4E3B-A13F-90F35F80C088}" type="parTrans" cxnId="{BA900D26-CBE9-4DD7-9F66-CA0015983081}">
      <dgm:prSet/>
      <dgm:spPr/>
      <dgm:t>
        <a:bodyPr/>
        <a:lstStyle/>
        <a:p>
          <a:endParaRPr lang="en-US"/>
        </a:p>
      </dgm:t>
    </dgm:pt>
    <dgm:pt modelId="{FA6DA612-FC45-4677-8B53-986BB09F8B47}" type="sibTrans" cxnId="{BA900D26-CBE9-4DD7-9F66-CA0015983081}">
      <dgm:prSet/>
      <dgm:spPr/>
      <dgm:t>
        <a:bodyPr/>
        <a:lstStyle/>
        <a:p>
          <a:endParaRPr lang="en-US"/>
        </a:p>
      </dgm:t>
    </dgm:pt>
    <dgm:pt modelId="{799ED248-68CD-413C-ACE7-E167CFE15866}">
      <dgm:prSet/>
      <dgm:spPr>
        <a:solidFill>
          <a:schemeClr val="accent3"/>
        </a:solidFill>
      </dgm:spPr>
      <dgm:t>
        <a:bodyPr/>
        <a:lstStyle/>
        <a:p>
          <a:r>
            <a:rPr lang="en-US" baseline="0" dirty="0"/>
            <a:t>An example is the pictured attachment that facilitates a wheelchair to roll on any type of landscape</a:t>
          </a:r>
          <a:endParaRPr lang="en-US" dirty="0"/>
        </a:p>
      </dgm:t>
    </dgm:pt>
    <dgm:pt modelId="{EDE41531-90BC-4604-AD55-05AE2C3128EC}" type="parTrans" cxnId="{CADDE032-AB66-4F1A-96F1-A35B3F03DB9C}">
      <dgm:prSet/>
      <dgm:spPr/>
      <dgm:t>
        <a:bodyPr/>
        <a:lstStyle/>
        <a:p>
          <a:endParaRPr lang="en-US"/>
        </a:p>
      </dgm:t>
    </dgm:pt>
    <dgm:pt modelId="{3D6A31E0-DA68-4470-9908-656ACE4AA8B5}" type="sibTrans" cxnId="{CADDE032-AB66-4F1A-96F1-A35B3F03DB9C}">
      <dgm:prSet/>
      <dgm:spPr/>
      <dgm:t>
        <a:bodyPr/>
        <a:lstStyle/>
        <a:p>
          <a:endParaRPr lang="en-US"/>
        </a:p>
      </dgm:t>
    </dgm:pt>
    <dgm:pt modelId="{F24BA9C7-75CC-4927-B370-54EB87DC3032}">
      <dgm:prSet/>
      <dgm:spPr>
        <a:solidFill>
          <a:schemeClr val="accent3"/>
        </a:solidFill>
      </dgm:spPr>
      <dgm:t>
        <a:bodyPr/>
        <a:lstStyle/>
        <a:p>
          <a:r>
            <a:rPr lang="en-US" baseline="0" dirty="0"/>
            <a:t>This piece transforms a wheelchair into a 3-wheel, all terrain chair</a:t>
          </a:r>
          <a:endParaRPr lang="en-US" dirty="0"/>
        </a:p>
      </dgm:t>
    </dgm:pt>
    <dgm:pt modelId="{E60F84A7-54B5-4F56-8CDD-2DA1FD6159EE}" type="parTrans" cxnId="{6228CB7D-0B97-42F5-9AF3-2E798B02EF47}">
      <dgm:prSet/>
      <dgm:spPr/>
      <dgm:t>
        <a:bodyPr/>
        <a:lstStyle/>
        <a:p>
          <a:endParaRPr lang="en-US"/>
        </a:p>
      </dgm:t>
    </dgm:pt>
    <dgm:pt modelId="{CA615A75-5834-4AAE-9D0D-529C892FA1B2}" type="sibTrans" cxnId="{6228CB7D-0B97-42F5-9AF3-2E798B02EF47}">
      <dgm:prSet/>
      <dgm:spPr/>
      <dgm:t>
        <a:bodyPr/>
        <a:lstStyle/>
        <a:p>
          <a:endParaRPr lang="en-US"/>
        </a:p>
      </dgm:t>
    </dgm:pt>
    <dgm:pt modelId="{7DA9C9E4-BCD4-4C1B-AE05-3EA5E6DBADDC}" type="pres">
      <dgm:prSet presAssocID="{6387E46B-1D79-48C4-A766-8310A217B5EB}" presName="linear" presStyleCnt="0">
        <dgm:presLayoutVars>
          <dgm:animLvl val="lvl"/>
          <dgm:resizeHandles val="exact"/>
        </dgm:presLayoutVars>
      </dgm:prSet>
      <dgm:spPr/>
    </dgm:pt>
    <dgm:pt modelId="{098C53DD-2562-4C6C-B1B6-B9A8F0C8A13D}" type="pres">
      <dgm:prSet presAssocID="{8FDB5F73-3668-4200-939F-62C86EE2A078}" presName="parentText" presStyleLbl="node1" presStyleIdx="0" presStyleCnt="3">
        <dgm:presLayoutVars>
          <dgm:chMax val="0"/>
          <dgm:bulletEnabled val="1"/>
        </dgm:presLayoutVars>
      </dgm:prSet>
      <dgm:spPr/>
    </dgm:pt>
    <dgm:pt modelId="{F6D8C0AD-B6A2-4838-9E67-0F1728266C02}" type="pres">
      <dgm:prSet presAssocID="{FA6DA612-FC45-4677-8B53-986BB09F8B47}" presName="spacer" presStyleCnt="0"/>
      <dgm:spPr/>
    </dgm:pt>
    <dgm:pt modelId="{21155E30-A486-47E0-AABC-7D0E86C0C366}" type="pres">
      <dgm:prSet presAssocID="{799ED248-68CD-413C-ACE7-E167CFE15866}" presName="parentText" presStyleLbl="node1" presStyleIdx="1" presStyleCnt="3">
        <dgm:presLayoutVars>
          <dgm:chMax val="0"/>
          <dgm:bulletEnabled val="1"/>
        </dgm:presLayoutVars>
      </dgm:prSet>
      <dgm:spPr/>
    </dgm:pt>
    <dgm:pt modelId="{4B6601A3-D147-4630-87A5-550A9A0D5982}" type="pres">
      <dgm:prSet presAssocID="{3D6A31E0-DA68-4470-9908-656ACE4AA8B5}" presName="spacer" presStyleCnt="0"/>
      <dgm:spPr/>
    </dgm:pt>
    <dgm:pt modelId="{230F7B06-84B2-4FBA-A774-9732195A1403}" type="pres">
      <dgm:prSet presAssocID="{F24BA9C7-75CC-4927-B370-54EB87DC3032}" presName="parentText" presStyleLbl="node1" presStyleIdx="2" presStyleCnt="3">
        <dgm:presLayoutVars>
          <dgm:chMax val="0"/>
          <dgm:bulletEnabled val="1"/>
        </dgm:presLayoutVars>
      </dgm:prSet>
      <dgm:spPr/>
    </dgm:pt>
  </dgm:ptLst>
  <dgm:cxnLst>
    <dgm:cxn modelId="{BA900D26-CBE9-4DD7-9F66-CA0015983081}" srcId="{6387E46B-1D79-48C4-A766-8310A217B5EB}" destId="{8FDB5F73-3668-4200-939F-62C86EE2A078}" srcOrd="0" destOrd="0" parTransId="{91102A07-6FBD-4E3B-A13F-90F35F80C088}" sibTransId="{FA6DA612-FC45-4677-8B53-986BB09F8B47}"/>
    <dgm:cxn modelId="{CADDE032-AB66-4F1A-96F1-A35B3F03DB9C}" srcId="{6387E46B-1D79-48C4-A766-8310A217B5EB}" destId="{799ED248-68CD-413C-ACE7-E167CFE15866}" srcOrd="1" destOrd="0" parTransId="{EDE41531-90BC-4604-AD55-05AE2C3128EC}" sibTransId="{3D6A31E0-DA68-4470-9908-656ACE4AA8B5}"/>
    <dgm:cxn modelId="{13B9D556-EBF8-468C-9F2A-949AD5977C6C}" type="presOf" srcId="{F24BA9C7-75CC-4927-B370-54EB87DC3032}" destId="{230F7B06-84B2-4FBA-A774-9732195A1403}" srcOrd="0" destOrd="0" presId="urn:microsoft.com/office/officeart/2005/8/layout/vList2"/>
    <dgm:cxn modelId="{6228CB7D-0B97-42F5-9AF3-2E798B02EF47}" srcId="{6387E46B-1D79-48C4-A766-8310A217B5EB}" destId="{F24BA9C7-75CC-4927-B370-54EB87DC3032}" srcOrd="2" destOrd="0" parTransId="{E60F84A7-54B5-4F56-8CDD-2DA1FD6159EE}" sibTransId="{CA615A75-5834-4AAE-9D0D-529C892FA1B2}"/>
    <dgm:cxn modelId="{ABDD1681-C4D5-422D-8DC6-4CD6E39DAA56}" type="presOf" srcId="{8FDB5F73-3668-4200-939F-62C86EE2A078}" destId="{098C53DD-2562-4C6C-B1B6-B9A8F0C8A13D}" srcOrd="0" destOrd="0" presId="urn:microsoft.com/office/officeart/2005/8/layout/vList2"/>
    <dgm:cxn modelId="{48960E91-FFEB-4026-96CC-FF912D856147}" type="presOf" srcId="{799ED248-68CD-413C-ACE7-E167CFE15866}" destId="{21155E30-A486-47E0-AABC-7D0E86C0C366}" srcOrd="0" destOrd="0" presId="urn:microsoft.com/office/officeart/2005/8/layout/vList2"/>
    <dgm:cxn modelId="{D8CDD9D5-EE46-45EC-8EA9-31BDEC7BF628}" type="presOf" srcId="{6387E46B-1D79-48C4-A766-8310A217B5EB}" destId="{7DA9C9E4-BCD4-4C1B-AE05-3EA5E6DBADDC}" srcOrd="0" destOrd="0" presId="urn:microsoft.com/office/officeart/2005/8/layout/vList2"/>
    <dgm:cxn modelId="{B10F5C7D-B9C2-4653-BE6E-33D35B129C1E}" type="presParOf" srcId="{7DA9C9E4-BCD4-4C1B-AE05-3EA5E6DBADDC}" destId="{098C53DD-2562-4C6C-B1B6-B9A8F0C8A13D}" srcOrd="0" destOrd="0" presId="urn:microsoft.com/office/officeart/2005/8/layout/vList2"/>
    <dgm:cxn modelId="{02B58480-00FC-492D-B9BB-90085B55818D}" type="presParOf" srcId="{7DA9C9E4-BCD4-4C1B-AE05-3EA5E6DBADDC}" destId="{F6D8C0AD-B6A2-4838-9E67-0F1728266C02}" srcOrd="1" destOrd="0" presId="urn:microsoft.com/office/officeart/2005/8/layout/vList2"/>
    <dgm:cxn modelId="{52DC23C0-01B6-434E-9321-8CAC324B297B}" type="presParOf" srcId="{7DA9C9E4-BCD4-4C1B-AE05-3EA5E6DBADDC}" destId="{21155E30-A486-47E0-AABC-7D0E86C0C366}" srcOrd="2" destOrd="0" presId="urn:microsoft.com/office/officeart/2005/8/layout/vList2"/>
    <dgm:cxn modelId="{8ABA7530-C535-4FD5-9B75-342B83C07227}" type="presParOf" srcId="{7DA9C9E4-BCD4-4C1B-AE05-3EA5E6DBADDC}" destId="{4B6601A3-D147-4630-87A5-550A9A0D5982}" srcOrd="3" destOrd="0" presId="urn:microsoft.com/office/officeart/2005/8/layout/vList2"/>
    <dgm:cxn modelId="{935DD862-3011-40F1-A44B-C1F19B146C48}" type="presParOf" srcId="{7DA9C9E4-BCD4-4C1B-AE05-3EA5E6DBADDC}" destId="{230F7B06-84B2-4FBA-A774-9732195A140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0CDC07C-EB25-48EC-93C3-44AEACAD9D28}" type="doc">
      <dgm:prSet loTypeId="urn:microsoft.com/office/officeart/2005/8/layout/orgChart1" loCatId="hierarchy" qsTypeId="urn:microsoft.com/office/officeart/2005/8/quickstyle/3d3" qsCatId="3D" csTypeId="urn:microsoft.com/office/officeart/2005/8/colors/colorful5" csCatId="colorful" phldr="1"/>
      <dgm:spPr/>
      <dgm:t>
        <a:bodyPr/>
        <a:lstStyle/>
        <a:p>
          <a:endParaRPr lang="en-US"/>
        </a:p>
      </dgm:t>
    </dgm:pt>
    <dgm:pt modelId="{442355C4-ADE7-4A36-9B5B-D931E8EDADC4}">
      <dgm:prSet/>
      <dgm:spPr>
        <a:solidFill>
          <a:schemeClr val="accent3">
            <a:lumMod val="60000"/>
            <a:lumOff val="40000"/>
          </a:schemeClr>
        </a:solidFill>
      </dgm:spPr>
      <dgm:t>
        <a:bodyPr/>
        <a:lstStyle/>
        <a:p>
          <a:r>
            <a:rPr lang="en-US" baseline="0" dirty="0"/>
            <a:t>Archaeology Made Easy</a:t>
          </a:r>
          <a:endParaRPr lang="en-US" dirty="0"/>
        </a:p>
      </dgm:t>
    </dgm:pt>
    <dgm:pt modelId="{66C5C3D6-0E29-4FB7-B784-1CF837D236B0}" type="parTrans" cxnId="{152BAB73-D7F4-4DF4-876E-1F3570928CC3}">
      <dgm:prSet/>
      <dgm:spPr/>
      <dgm:t>
        <a:bodyPr/>
        <a:lstStyle/>
        <a:p>
          <a:endParaRPr lang="en-US"/>
        </a:p>
      </dgm:t>
    </dgm:pt>
    <dgm:pt modelId="{82CA6A82-08D1-47E8-9E5C-137585E63752}" type="sibTrans" cxnId="{152BAB73-D7F4-4DF4-876E-1F3570928CC3}">
      <dgm:prSet/>
      <dgm:spPr/>
      <dgm:t>
        <a:bodyPr/>
        <a:lstStyle/>
        <a:p>
          <a:endParaRPr lang="en-US"/>
        </a:p>
      </dgm:t>
    </dgm:pt>
    <dgm:pt modelId="{1963D087-D5B5-4395-8A49-650072C889FF}" type="pres">
      <dgm:prSet presAssocID="{C0CDC07C-EB25-48EC-93C3-44AEACAD9D28}" presName="hierChild1" presStyleCnt="0">
        <dgm:presLayoutVars>
          <dgm:orgChart val="1"/>
          <dgm:chPref val="1"/>
          <dgm:dir/>
          <dgm:animOne val="branch"/>
          <dgm:animLvl val="lvl"/>
          <dgm:resizeHandles/>
        </dgm:presLayoutVars>
      </dgm:prSet>
      <dgm:spPr/>
    </dgm:pt>
    <dgm:pt modelId="{76EEFA15-8661-4D94-B90B-056785D9C7FD}" type="pres">
      <dgm:prSet presAssocID="{442355C4-ADE7-4A36-9B5B-D931E8EDADC4}" presName="hierRoot1" presStyleCnt="0">
        <dgm:presLayoutVars>
          <dgm:hierBranch val="init"/>
        </dgm:presLayoutVars>
      </dgm:prSet>
      <dgm:spPr/>
    </dgm:pt>
    <dgm:pt modelId="{8F53DF04-C28D-4A8A-AA5F-35E2F8B351EE}" type="pres">
      <dgm:prSet presAssocID="{442355C4-ADE7-4A36-9B5B-D931E8EDADC4}" presName="rootComposite1" presStyleCnt="0"/>
      <dgm:spPr/>
    </dgm:pt>
    <dgm:pt modelId="{11D04046-424E-451C-AA03-70A0A5FB177A}" type="pres">
      <dgm:prSet presAssocID="{442355C4-ADE7-4A36-9B5B-D931E8EDADC4}" presName="rootText1" presStyleLbl="node0" presStyleIdx="0" presStyleCnt="1">
        <dgm:presLayoutVars>
          <dgm:chPref val="3"/>
        </dgm:presLayoutVars>
      </dgm:prSet>
      <dgm:spPr/>
    </dgm:pt>
    <dgm:pt modelId="{230C29E8-F649-4EAB-AA03-836E73F4EFDA}" type="pres">
      <dgm:prSet presAssocID="{442355C4-ADE7-4A36-9B5B-D931E8EDADC4}" presName="rootConnector1" presStyleLbl="node1" presStyleIdx="0" presStyleCnt="0"/>
      <dgm:spPr/>
    </dgm:pt>
    <dgm:pt modelId="{B424116B-4213-4565-8C30-03A80FDE48A1}" type="pres">
      <dgm:prSet presAssocID="{442355C4-ADE7-4A36-9B5B-D931E8EDADC4}" presName="hierChild2" presStyleCnt="0"/>
      <dgm:spPr/>
    </dgm:pt>
    <dgm:pt modelId="{CF560967-8FFA-4AE4-A242-A23B2D5D902D}" type="pres">
      <dgm:prSet presAssocID="{442355C4-ADE7-4A36-9B5B-D931E8EDADC4}" presName="hierChild3" presStyleCnt="0"/>
      <dgm:spPr/>
    </dgm:pt>
  </dgm:ptLst>
  <dgm:cxnLst>
    <dgm:cxn modelId="{689D1239-410F-4ED7-B173-78E1D20A0103}" type="presOf" srcId="{C0CDC07C-EB25-48EC-93C3-44AEACAD9D28}" destId="{1963D087-D5B5-4395-8A49-650072C889FF}" srcOrd="0" destOrd="0" presId="urn:microsoft.com/office/officeart/2005/8/layout/orgChart1"/>
    <dgm:cxn modelId="{152BAB73-D7F4-4DF4-876E-1F3570928CC3}" srcId="{C0CDC07C-EB25-48EC-93C3-44AEACAD9D28}" destId="{442355C4-ADE7-4A36-9B5B-D931E8EDADC4}" srcOrd="0" destOrd="0" parTransId="{66C5C3D6-0E29-4FB7-B784-1CF837D236B0}" sibTransId="{82CA6A82-08D1-47E8-9E5C-137585E63752}"/>
    <dgm:cxn modelId="{FD020D78-7C5F-4208-9873-E2A0BF15CC24}" type="presOf" srcId="{442355C4-ADE7-4A36-9B5B-D931E8EDADC4}" destId="{230C29E8-F649-4EAB-AA03-836E73F4EFDA}" srcOrd="1" destOrd="0" presId="urn:microsoft.com/office/officeart/2005/8/layout/orgChart1"/>
    <dgm:cxn modelId="{079A42D2-2421-4100-934E-1BDDE20E2686}" type="presOf" srcId="{442355C4-ADE7-4A36-9B5B-D931E8EDADC4}" destId="{11D04046-424E-451C-AA03-70A0A5FB177A}" srcOrd="0" destOrd="0" presId="urn:microsoft.com/office/officeart/2005/8/layout/orgChart1"/>
    <dgm:cxn modelId="{F56C54EF-EC60-44FB-8B66-670C7B2BAEFB}" type="presParOf" srcId="{1963D087-D5B5-4395-8A49-650072C889FF}" destId="{76EEFA15-8661-4D94-B90B-056785D9C7FD}" srcOrd="0" destOrd="0" presId="urn:microsoft.com/office/officeart/2005/8/layout/orgChart1"/>
    <dgm:cxn modelId="{9D3153E5-250A-44E3-B633-49EA0192AC58}" type="presParOf" srcId="{76EEFA15-8661-4D94-B90B-056785D9C7FD}" destId="{8F53DF04-C28D-4A8A-AA5F-35E2F8B351EE}" srcOrd="0" destOrd="0" presId="urn:microsoft.com/office/officeart/2005/8/layout/orgChart1"/>
    <dgm:cxn modelId="{24FB8CCA-E791-4BAB-BBBB-5279AE4620D6}" type="presParOf" srcId="{8F53DF04-C28D-4A8A-AA5F-35E2F8B351EE}" destId="{11D04046-424E-451C-AA03-70A0A5FB177A}" srcOrd="0" destOrd="0" presId="urn:microsoft.com/office/officeart/2005/8/layout/orgChart1"/>
    <dgm:cxn modelId="{66D037F5-76E9-4773-9334-7548096A3122}" type="presParOf" srcId="{8F53DF04-C28D-4A8A-AA5F-35E2F8B351EE}" destId="{230C29E8-F649-4EAB-AA03-836E73F4EFDA}" srcOrd="1" destOrd="0" presId="urn:microsoft.com/office/officeart/2005/8/layout/orgChart1"/>
    <dgm:cxn modelId="{AD2F5FB2-8F5C-4978-BA23-474C7CF42D1B}" type="presParOf" srcId="{76EEFA15-8661-4D94-B90B-056785D9C7FD}" destId="{B424116B-4213-4565-8C30-03A80FDE48A1}" srcOrd="1" destOrd="0" presId="urn:microsoft.com/office/officeart/2005/8/layout/orgChart1"/>
    <dgm:cxn modelId="{A0064C3E-3783-4E12-9CF1-A214C8C71BEE}" type="presParOf" srcId="{76EEFA15-8661-4D94-B90B-056785D9C7FD}" destId="{CF560967-8FFA-4AE4-A242-A23B2D5D902D}"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6DED329-EC29-4202-B478-FC5572ED3939}" type="doc">
      <dgm:prSet loTypeId="urn:microsoft.com/office/officeart/2005/8/layout/chevron1" loCatId="process" qsTypeId="urn:microsoft.com/office/officeart/2005/8/quickstyle/3d2" qsCatId="3D" csTypeId="urn:microsoft.com/office/officeart/2005/8/colors/accent1_2" csCatId="accent1" phldr="1"/>
      <dgm:spPr/>
      <dgm:t>
        <a:bodyPr/>
        <a:lstStyle/>
        <a:p>
          <a:endParaRPr lang="en-US"/>
        </a:p>
      </dgm:t>
    </dgm:pt>
    <dgm:pt modelId="{E3FA506C-0A3B-47A9-8A5F-330D68F3FF29}">
      <dgm:prSet/>
      <dgm:spPr/>
      <dgm:t>
        <a:bodyPr/>
        <a:lstStyle/>
        <a:p>
          <a:r>
            <a:rPr lang="en-US" dirty="0"/>
            <a:t>Examples of Archaeology Positions:</a:t>
          </a:r>
        </a:p>
      </dgm:t>
    </dgm:pt>
    <dgm:pt modelId="{55AA73D4-D619-4F21-BDB8-289A714313EC}" type="parTrans" cxnId="{4709DC01-9E7F-4F58-9DD0-FA4FE8B7D13F}">
      <dgm:prSet/>
      <dgm:spPr/>
      <dgm:t>
        <a:bodyPr/>
        <a:lstStyle/>
        <a:p>
          <a:endParaRPr lang="en-US"/>
        </a:p>
      </dgm:t>
    </dgm:pt>
    <dgm:pt modelId="{E9804C28-5DBB-4CAA-9B52-A57BD6BFDBC3}" type="sibTrans" cxnId="{4709DC01-9E7F-4F58-9DD0-FA4FE8B7D13F}">
      <dgm:prSet/>
      <dgm:spPr/>
      <dgm:t>
        <a:bodyPr/>
        <a:lstStyle/>
        <a:p>
          <a:endParaRPr lang="en-US"/>
        </a:p>
      </dgm:t>
    </dgm:pt>
    <dgm:pt modelId="{68453873-A577-4951-AA4E-ABC2E01C508D}">
      <dgm:prSet/>
      <dgm:spPr/>
      <dgm:t>
        <a:bodyPr/>
        <a:lstStyle/>
        <a:p>
          <a:r>
            <a:rPr lang="en-US"/>
            <a:t>lab technician</a:t>
          </a:r>
        </a:p>
      </dgm:t>
    </dgm:pt>
    <dgm:pt modelId="{109226CC-1FE7-4A09-8ADD-82A73BADADC5}" type="parTrans" cxnId="{1820CDA2-B8B0-439C-B8DA-3BD6943E60EE}">
      <dgm:prSet/>
      <dgm:spPr/>
      <dgm:t>
        <a:bodyPr/>
        <a:lstStyle/>
        <a:p>
          <a:endParaRPr lang="en-US"/>
        </a:p>
      </dgm:t>
    </dgm:pt>
    <dgm:pt modelId="{9CA81AC4-A9CB-449D-8CAD-95474361751A}" type="sibTrans" cxnId="{1820CDA2-B8B0-439C-B8DA-3BD6943E60EE}">
      <dgm:prSet/>
      <dgm:spPr/>
      <dgm:t>
        <a:bodyPr/>
        <a:lstStyle/>
        <a:p>
          <a:endParaRPr lang="en-US"/>
        </a:p>
      </dgm:t>
    </dgm:pt>
    <dgm:pt modelId="{10687AF5-8C23-4D1D-AADA-F374CF81951B}">
      <dgm:prSet/>
      <dgm:spPr/>
      <dgm:t>
        <a:bodyPr/>
        <a:lstStyle/>
        <a:p>
          <a:r>
            <a:rPr lang="en-US"/>
            <a:t>collections curator</a:t>
          </a:r>
        </a:p>
      </dgm:t>
    </dgm:pt>
    <dgm:pt modelId="{B89D6207-066F-48FC-A810-0994395C8968}" type="parTrans" cxnId="{DEE974A0-FCB9-4045-8382-27E1D1E3C971}">
      <dgm:prSet/>
      <dgm:spPr/>
      <dgm:t>
        <a:bodyPr/>
        <a:lstStyle/>
        <a:p>
          <a:endParaRPr lang="en-US"/>
        </a:p>
      </dgm:t>
    </dgm:pt>
    <dgm:pt modelId="{AF3CC0F9-DC65-4D4E-93D9-7FA58D0FB87C}" type="sibTrans" cxnId="{DEE974A0-FCB9-4045-8382-27E1D1E3C971}">
      <dgm:prSet/>
      <dgm:spPr/>
      <dgm:t>
        <a:bodyPr/>
        <a:lstStyle/>
        <a:p>
          <a:endParaRPr lang="en-US"/>
        </a:p>
      </dgm:t>
    </dgm:pt>
    <dgm:pt modelId="{35A7E38B-40A6-46F4-AD30-9388142417E9}">
      <dgm:prSet/>
      <dgm:spPr/>
      <dgm:t>
        <a:bodyPr/>
        <a:lstStyle/>
        <a:p>
          <a:r>
            <a:rPr lang="en-US"/>
            <a:t>historical preservation specialist</a:t>
          </a:r>
        </a:p>
      </dgm:t>
    </dgm:pt>
    <dgm:pt modelId="{152D57D1-956B-4415-B708-BF6797EA1B56}" type="parTrans" cxnId="{937212BB-4D11-48B4-B3BF-E6E49065C2D6}">
      <dgm:prSet/>
      <dgm:spPr/>
      <dgm:t>
        <a:bodyPr/>
        <a:lstStyle/>
        <a:p>
          <a:endParaRPr lang="en-US"/>
        </a:p>
      </dgm:t>
    </dgm:pt>
    <dgm:pt modelId="{BE003BE8-97E8-4247-BD8A-3471FE940577}" type="sibTrans" cxnId="{937212BB-4D11-48B4-B3BF-E6E49065C2D6}">
      <dgm:prSet/>
      <dgm:spPr/>
      <dgm:t>
        <a:bodyPr/>
        <a:lstStyle/>
        <a:p>
          <a:endParaRPr lang="en-US"/>
        </a:p>
      </dgm:t>
    </dgm:pt>
    <dgm:pt modelId="{0C7E9788-B907-47E7-9703-F879023E8CCE}">
      <dgm:prSet/>
      <dgm:spPr/>
      <dgm:t>
        <a:bodyPr/>
        <a:lstStyle/>
        <a:p>
          <a:r>
            <a:rPr lang="en-US"/>
            <a:t>technical writer</a:t>
          </a:r>
        </a:p>
      </dgm:t>
    </dgm:pt>
    <dgm:pt modelId="{CF834013-AA40-4BF3-9F57-D5C3F5842BFB}" type="parTrans" cxnId="{0F255498-7587-49A1-B983-45BEA3824C0F}">
      <dgm:prSet/>
      <dgm:spPr/>
      <dgm:t>
        <a:bodyPr/>
        <a:lstStyle/>
        <a:p>
          <a:endParaRPr lang="en-US"/>
        </a:p>
      </dgm:t>
    </dgm:pt>
    <dgm:pt modelId="{38BFD9D2-2F3D-415C-A731-76B57C830B10}" type="sibTrans" cxnId="{0F255498-7587-49A1-B983-45BEA3824C0F}">
      <dgm:prSet/>
      <dgm:spPr/>
      <dgm:t>
        <a:bodyPr/>
        <a:lstStyle/>
        <a:p>
          <a:endParaRPr lang="en-US"/>
        </a:p>
      </dgm:t>
    </dgm:pt>
    <dgm:pt modelId="{C8CBD344-6302-4EFF-AD52-4C6443C608A5}">
      <dgm:prSet/>
      <dgm:spPr/>
      <dgm:t>
        <a:bodyPr/>
        <a:lstStyle/>
        <a:p>
          <a:r>
            <a:rPr lang="en-US"/>
            <a:t>archaeological site surveyor</a:t>
          </a:r>
        </a:p>
      </dgm:t>
    </dgm:pt>
    <dgm:pt modelId="{D560ED75-6201-4C8F-8A04-7DA2DE01C290}" type="parTrans" cxnId="{98FE97CA-F3D2-42AC-8F07-D6C88CEC289B}">
      <dgm:prSet/>
      <dgm:spPr/>
      <dgm:t>
        <a:bodyPr/>
        <a:lstStyle/>
        <a:p>
          <a:endParaRPr lang="en-US"/>
        </a:p>
      </dgm:t>
    </dgm:pt>
    <dgm:pt modelId="{F0E98DF7-4C34-41A2-A5C5-F0D12A0C27AD}" type="sibTrans" cxnId="{98FE97CA-F3D2-42AC-8F07-D6C88CEC289B}">
      <dgm:prSet/>
      <dgm:spPr/>
      <dgm:t>
        <a:bodyPr/>
        <a:lstStyle/>
        <a:p>
          <a:endParaRPr lang="en-US"/>
        </a:p>
      </dgm:t>
    </dgm:pt>
    <dgm:pt modelId="{CE1CCB59-CB93-4691-97EC-F5905CB156D0}">
      <dgm:prSet/>
      <dgm:spPr/>
      <dgm:t>
        <a:bodyPr/>
        <a:lstStyle/>
        <a:p>
          <a:r>
            <a:rPr lang="en-US"/>
            <a:t>cultural heritage assessor</a:t>
          </a:r>
        </a:p>
      </dgm:t>
    </dgm:pt>
    <dgm:pt modelId="{8527E033-567D-4882-98E5-857B9ADF982E}" type="parTrans" cxnId="{6459FBA9-5C9A-47C3-A30B-F568659A0025}">
      <dgm:prSet/>
      <dgm:spPr/>
      <dgm:t>
        <a:bodyPr/>
        <a:lstStyle/>
        <a:p>
          <a:endParaRPr lang="en-US"/>
        </a:p>
      </dgm:t>
    </dgm:pt>
    <dgm:pt modelId="{7EC75211-F58B-4962-A0A7-6212AC5A0460}" type="sibTrans" cxnId="{6459FBA9-5C9A-47C3-A30B-F568659A0025}">
      <dgm:prSet/>
      <dgm:spPr/>
      <dgm:t>
        <a:bodyPr/>
        <a:lstStyle/>
        <a:p>
          <a:endParaRPr lang="en-US"/>
        </a:p>
      </dgm:t>
    </dgm:pt>
    <dgm:pt modelId="{01521C10-39C7-447A-9D87-528E2451FB3C}">
      <dgm:prSet/>
      <dgm:spPr/>
      <dgm:t>
        <a:bodyPr/>
        <a:lstStyle/>
        <a:p>
          <a:r>
            <a:rPr lang="en-US"/>
            <a:t>GIS specialist</a:t>
          </a:r>
        </a:p>
      </dgm:t>
    </dgm:pt>
    <dgm:pt modelId="{72097504-81CC-4010-87D4-84C2CA815501}" type="parTrans" cxnId="{9989512E-C8DB-4553-8C14-599DB85FE3F6}">
      <dgm:prSet/>
      <dgm:spPr/>
      <dgm:t>
        <a:bodyPr/>
        <a:lstStyle/>
        <a:p>
          <a:endParaRPr lang="en-US"/>
        </a:p>
      </dgm:t>
    </dgm:pt>
    <dgm:pt modelId="{0B8CD222-EADF-4796-AE78-DCF6CAEC1EAB}" type="sibTrans" cxnId="{9989512E-C8DB-4553-8C14-599DB85FE3F6}">
      <dgm:prSet/>
      <dgm:spPr/>
      <dgm:t>
        <a:bodyPr/>
        <a:lstStyle/>
        <a:p>
          <a:endParaRPr lang="en-US"/>
        </a:p>
      </dgm:t>
    </dgm:pt>
    <dgm:pt modelId="{01B8E730-6C2F-472E-901F-5CEB4076DFCC}">
      <dgm:prSet/>
      <dgm:spPr/>
      <dgm:t>
        <a:bodyPr/>
        <a:lstStyle/>
        <a:p>
          <a:r>
            <a:rPr lang="en-US"/>
            <a:t>program director</a:t>
          </a:r>
        </a:p>
      </dgm:t>
    </dgm:pt>
    <dgm:pt modelId="{CFE3DBA7-FDEC-4BD0-A1AC-E7EABDB00A4F}" type="parTrans" cxnId="{0D0D30EC-5829-4DF8-867E-15B69F0843C0}">
      <dgm:prSet/>
      <dgm:spPr/>
      <dgm:t>
        <a:bodyPr/>
        <a:lstStyle/>
        <a:p>
          <a:endParaRPr lang="en-US"/>
        </a:p>
      </dgm:t>
    </dgm:pt>
    <dgm:pt modelId="{9FAEC187-5802-4C76-BF34-89B01F58A32E}" type="sibTrans" cxnId="{0D0D30EC-5829-4DF8-867E-15B69F0843C0}">
      <dgm:prSet/>
      <dgm:spPr/>
      <dgm:t>
        <a:bodyPr/>
        <a:lstStyle/>
        <a:p>
          <a:endParaRPr lang="en-US"/>
        </a:p>
      </dgm:t>
    </dgm:pt>
    <dgm:pt modelId="{A77BD9A6-0234-454A-AC59-C7C8ABB7CCDC}">
      <dgm:prSet/>
      <dgm:spPr/>
      <dgm:t>
        <a:bodyPr/>
        <a:lstStyle/>
        <a:p>
          <a:r>
            <a:rPr lang="en-US"/>
            <a:t>forensic analyst</a:t>
          </a:r>
        </a:p>
      </dgm:t>
    </dgm:pt>
    <dgm:pt modelId="{D69C9F2D-A037-4F1F-AC46-A55C28C2A0D9}" type="parTrans" cxnId="{F55D91C6-07B6-4369-85A3-1D62AB588526}">
      <dgm:prSet/>
      <dgm:spPr/>
      <dgm:t>
        <a:bodyPr/>
        <a:lstStyle/>
        <a:p>
          <a:endParaRPr lang="en-US"/>
        </a:p>
      </dgm:t>
    </dgm:pt>
    <dgm:pt modelId="{BCE6683C-D5C1-4F4C-B463-EFB63DDC13D3}" type="sibTrans" cxnId="{F55D91C6-07B6-4369-85A3-1D62AB588526}">
      <dgm:prSet/>
      <dgm:spPr/>
      <dgm:t>
        <a:bodyPr/>
        <a:lstStyle/>
        <a:p>
          <a:endParaRPr lang="en-US"/>
        </a:p>
      </dgm:t>
    </dgm:pt>
    <dgm:pt modelId="{3034962C-52E6-48ED-A165-B2D3C880EF6E}">
      <dgm:prSet/>
      <dgm:spPr/>
      <dgm:t>
        <a:bodyPr/>
        <a:lstStyle/>
        <a:p>
          <a:r>
            <a:rPr lang="en-US" dirty="0"/>
            <a:t>community relations coordinator</a:t>
          </a:r>
        </a:p>
      </dgm:t>
    </dgm:pt>
    <dgm:pt modelId="{3234B38E-F533-4300-AA67-A9709C71C51B}" type="parTrans" cxnId="{FDFC0D3B-AA20-441C-BD47-E2EBC464C8A8}">
      <dgm:prSet/>
      <dgm:spPr/>
      <dgm:t>
        <a:bodyPr/>
        <a:lstStyle/>
        <a:p>
          <a:endParaRPr lang="en-US"/>
        </a:p>
      </dgm:t>
    </dgm:pt>
    <dgm:pt modelId="{E5D9A985-27E9-4D1E-AE32-DA31F6541D70}" type="sibTrans" cxnId="{FDFC0D3B-AA20-441C-BD47-E2EBC464C8A8}">
      <dgm:prSet/>
      <dgm:spPr/>
      <dgm:t>
        <a:bodyPr/>
        <a:lstStyle/>
        <a:p>
          <a:endParaRPr lang="en-US"/>
        </a:p>
      </dgm:t>
    </dgm:pt>
    <dgm:pt modelId="{65627A5B-4D38-42CD-965F-5B8E1771A636}">
      <dgm:prSet/>
      <dgm:spPr/>
      <dgm:t>
        <a:bodyPr/>
        <a:lstStyle/>
        <a:p>
          <a:r>
            <a:rPr lang="en-US"/>
            <a:t>crime scene investigator</a:t>
          </a:r>
        </a:p>
      </dgm:t>
    </dgm:pt>
    <dgm:pt modelId="{356437D6-564B-4F3C-8600-48F4DE7289E8}" type="parTrans" cxnId="{5F5C106A-413F-4FFC-9A67-FB043B1B8FA0}">
      <dgm:prSet/>
      <dgm:spPr/>
      <dgm:t>
        <a:bodyPr/>
        <a:lstStyle/>
        <a:p>
          <a:endParaRPr lang="en-US"/>
        </a:p>
      </dgm:t>
    </dgm:pt>
    <dgm:pt modelId="{9C3B592F-6245-4E68-8767-EF2954440DC5}" type="sibTrans" cxnId="{5F5C106A-413F-4FFC-9A67-FB043B1B8FA0}">
      <dgm:prSet/>
      <dgm:spPr/>
      <dgm:t>
        <a:bodyPr/>
        <a:lstStyle/>
        <a:p>
          <a:endParaRPr lang="en-US"/>
        </a:p>
      </dgm:t>
    </dgm:pt>
    <dgm:pt modelId="{BBC193BA-AAD6-492D-A806-2DB76D064168}">
      <dgm:prSet/>
      <dgm:spPr/>
      <dgm:t>
        <a:bodyPr/>
        <a:lstStyle/>
        <a:p>
          <a:r>
            <a:rPr lang="en-US"/>
            <a:t>exhibit designer</a:t>
          </a:r>
        </a:p>
      </dgm:t>
    </dgm:pt>
    <dgm:pt modelId="{C900F565-931C-41FD-B72F-C089D4676FCC}" type="parTrans" cxnId="{5FD4EE63-A2E9-4A25-850C-AB340E624137}">
      <dgm:prSet/>
      <dgm:spPr/>
      <dgm:t>
        <a:bodyPr/>
        <a:lstStyle/>
        <a:p>
          <a:endParaRPr lang="en-US"/>
        </a:p>
      </dgm:t>
    </dgm:pt>
    <dgm:pt modelId="{5C009997-D313-4013-A894-91B7AA60F69A}" type="sibTrans" cxnId="{5FD4EE63-A2E9-4A25-850C-AB340E624137}">
      <dgm:prSet/>
      <dgm:spPr/>
      <dgm:t>
        <a:bodyPr/>
        <a:lstStyle/>
        <a:p>
          <a:endParaRPr lang="en-US"/>
        </a:p>
      </dgm:t>
    </dgm:pt>
    <dgm:pt modelId="{0F7960D1-610D-4536-8321-B99F49B900EC}">
      <dgm:prSet/>
      <dgm:spPr/>
      <dgm:t>
        <a:bodyPr/>
        <a:lstStyle/>
        <a:p>
          <a:r>
            <a:rPr lang="en-US"/>
            <a:t>geoarchaeologist</a:t>
          </a:r>
        </a:p>
      </dgm:t>
    </dgm:pt>
    <dgm:pt modelId="{1A2E7249-8FDE-445D-9B6F-2691DF13DDD8}" type="parTrans" cxnId="{420C307A-A33A-49B6-91F7-33DC33B54510}">
      <dgm:prSet/>
      <dgm:spPr/>
      <dgm:t>
        <a:bodyPr/>
        <a:lstStyle/>
        <a:p>
          <a:endParaRPr lang="en-US"/>
        </a:p>
      </dgm:t>
    </dgm:pt>
    <dgm:pt modelId="{198370FC-E742-4A6B-AA88-C18F1329706C}" type="sibTrans" cxnId="{420C307A-A33A-49B6-91F7-33DC33B54510}">
      <dgm:prSet/>
      <dgm:spPr/>
      <dgm:t>
        <a:bodyPr/>
        <a:lstStyle/>
        <a:p>
          <a:endParaRPr lang="en-US"/>
        </a:p>
      </dgm:t>
    </dgm:pt>
    <dgm:pt modelId="{983BB649-8B81-4CA3-9731-94A72A11F5D2}">
      <dgm:prSet/>
      <dgm:spPr/>
      <dgm:t>
        <a:bodyPr/>
        <a:lstStyle/>
        <a:p>
          <a:r>
            <a:rPr lang="en-US"/>
            <a:t>historical interpreter</a:t>
          </a:r>
        </a:p>
      </dgm:t>
    </dgm:pt>
    <dgm:pt modelId="{F7DAA489-863C-40AE-9B34-EBFD3C943789}" type="parTrans" cxnId="{BD809546-332E-461A-BED5-5021CC5E6636}">
      <dgm:prSet/>
      <dgm:spPr/>
      <dgm:t>
        <a:bodyPr/>
        <a:lstStyle/>
        <a:p>
          <a:endParaRPr lang="en-US"/>
        </a:p>
      </dgm:t>
    </dgm:pt>
    <dgm:pt modelId="{D46FF100-6E4D-4DFB-9783-07AA1177A406}" type="sibTrans" cxnId="{BD809546-332E-461A-BED5-5021CC5E6636}">
      <dgm:prSet/>
      <dgm:spPr/>
      <dgm:t>
        <a:bodyPr/>
        <a:lstStyle/>
        <a:p>
          <a:endParaRPr lang="en-US"/>
        </a:p>
      </dgm:t>
    </dgm:pt>
    <dgm:pt modelId="{76642D2E-FB2E-497C-8615-5917AA1D4F27}">
      <dgm:prSet/>
      <dgm:spPr/>
      <dgm:t>
        <a:bodyPr/>
        <a:lstStyle/>
        <a:p>
          <a:r>
            <a:rPr lang="en-US"/>
            <a:t>librarian</a:t>
          </a:r>
        </a:p>
      </dgm:t>
    </dgm:pt>
    <dgm:pt modelId="{EB0BFF0F-CEAB-4487-9B3F-D154EA49F375}" type="parTrans" cxnId="{21BD901E-9F85-4941-AE28-863C9A199255}">
      <dgm:prSet/>
      <dgm:spPr/>
      <dgm:t>
        <a:bodyPr/>
        <a:lstStyle/>
        <a:p>
          <a:endParaRPr lang="en-US"/>
        </a:p>
      </dgm:t>
    </dgm:pt>
    <dgm:pt modelId="{9DF0AE49-D873-47B3-B4A0-27BD03B16596}" type="sibTrans" cxnId="{21BD901E-9F85-4941-AE28-863C9A199255}">
      <dgm:prSet/>
      <dgm:spPr/>
      <dgm:t>
        <a:bodyPr/>
        <a:lstStyle/>
        <a:p>
          <a:endParaRPr lang="en-US"/>
        </a:p>
      </dgm:t>
    </dgm:pt>
    <dgm:pt modelId="{B2699975-290E-43EA-87B0-AB5D02730E29}" type="pres">
      <dgm:prSet presAssocID="{36DED329-EC29-4202-B478-FC5572ED3939}" presName="Name0" presStyleCnt="0">
        <dgm:presLayoutVars>
          <dgm:dir/>
          <dgm:animLvl val="lvl"/>
          <dgm:resizeHandles val="exact"/>
        </dgm:presLayoutVars>
      </dgm:prSet>
      <dgm:spPr/>
    </dgm:pt>
    <dgm:pt modelId="{6342BCD1-B2DC-4241-B55C-3DB8AEB2C349}" type="pres">
      <dgm:prSet presAssocID="{E3FA506C-0A3B-47A9-8A5F-330D68F3FF29}" presName="composite" presStyleCnt="0"/>
      <dgm:spPr/>
    </dgm:pt>
    <dgm:pt modelId="{7E06ADA6-9C36-4178-B179-C2E41CD84D13}" type="pres">
      <dgm:prSet presAssocID="{E3FA506C-0A3B-47A9-8A5F-330D68F3FF29}" presName="parTx" presStyleLbl="node1" presStyleIdx="0" presStyleCnt="1">
        <dgm:presLayoutVars>
          <dgm:chMax val="0"/>
          <dgm:chPref val="0"/>
          <dgm:bulletEnabled val="1"/>
        </dgm:presLayoutVars>
      </dgm:prSet>
      <dgm:spPr/>
    </dgm:pt>
    <dgm:pt modelId="{FFD8F41B-6119-4623-920F-7D897707E1B3}" type="pres">
      <dgm:prSet presAssocID="{E3FA506C-0A3B-47A9-8A5F-330D68F3FF29}" presName="desTx" presStyleLbl="revTx" presStyleIdx="0" presStyleCnt="1">
        <dgm:presLayoutVars>
          <dgm:bulletEnabled val="1"/>
        </dgm:presLayoutVars>
      </dgm:prSet>
      <dgm:spPr/>
    </dgm:pt>
  </dgm:ptLst>
  <dgm:cxnLst>
    <dgm:cxn modelId="{B5477D00-797D-4BC9-9E2B-529FBF851759}" type="presOf" srcId="{01521C10-39C7-447A-9D87-528E2451FB3C}" destId="{FFD8F41B-6119-4623-920F-7D897707E1B3}" srcOrd="0" destOrd="6" presId="urn:microsoft.com/office/officeart/2005/8/layout/chevron1"/>
    <dgm:cxn modelId="{4709DC01-9E7F-4F58-9DD0-FA4FE8B7D13F}" srcId="{36DED329-EC29-4202-B478-FC5572ED3939}" destId="{E3FA506C-0A3B-47A9-8A5F-330D68F3FF29}" srcOrd="0" destOrd="0" parTransId="{55AA73D4-D619-4F21-BDB8-289A714313EC}" sibTransId="{E9804C28-5DBB-4CAA-9B52-A57BD6BFDBC3}"/>
    <dgm:cxn modelId="{17338E1D-E7BC-4383-9CDA-EF63B19934E8}" type="presOf" srcId="{36DED329-EC29-4202-B478-FC5572ED3939}" destId="{B2699975-290E-43EA-87B0-AB5D02730E29}" srcOrd="0" destOrd="0" presId="urn:microsoft.com/office/officeart/2005/8/layout/chevron1"/>
    <dgm:cxn modelId="{21BD901E-9F85-4941-AE28-863C9A199255}" srcId="{E3FA506C-0A3B-47A9-8A5F-330D68F3FF29}" destId="{76642D2E-FB2E-497C-8615-5917AA1D4F27}" srcOrd="14" destOrd="0" parTransId="{EB0BFF0F-CEAB-4487-9B3F-D154EA49F375}" sibTransId="{9DF0AE49-D873-47B3-B4A0-27BD03B16596}"/>
    <dgm:cxn modelId="{D42AAC26-3FF3-4A84-9E28-37A5E8D3882E}" type="presOf" srcId="{A77BD9A6-0234-454A-AC59-C7C8ABB7CCDC}" destId="{FFD8F41B-6119-4623-920F-7D897707E1B3}" srcOrd="0" destOrd="8" presId="urn:microsoft.com/office/officeart/2005/8/layout/chevron1"/>
    <dgm:cxn modelId="{C982372C-7C1E-4368-A6C2-A55859EF05A7}" type="presOf" srcId="{E3FA506C-0A3B-47A9-8A5F-330D68F3FF29}" destId="{7E06ADA6-9C36-4178-B179-C2E41CD84D13}" srcOrd="0" destOrd="0" presId="urn:microsoft.com/office/officeart/2005/8/layout/chevron1"/>
    <dgm:cxn modelId="{9989512E-C8DB-4553-8C14-599DB85FE3F6}" srcId="{E3FA506C-0A3B-47A9-8A5F-330D68F3FF29}" destId="{01521C10-39C7-447A-9D87-528E2451FB3C}" srcOrd="6" destOrd="0" parTransId="{72097504-81CC-4010-87D4-84C2CA815501}" sibTransId="{0B8CD222-EADF-4796-AE78-DCF6CAEC1EAB}"/>
    <dgm:cxn modelId="{BAD0C038-716F-4B42-A94A-CAA7438D8D78}" type="presOf" srcId="{01B8E730-6C2F-472E-901F-5CEB4076DFCC}" destId="{FFD8F41B-6119-4623-920F-7D897707E1B3}" srcOrd="0" destOrd="7" presId="urn:microsoft.com/office/officeart/2005/8/layout/chevron1"/>
    <dgm:cxn modelId="{FDFC0D3B-AA20-441C-BD47-E2EBC464C8A8}" srcId="{E3FA506C-0A3B-47A9-8A5F-330D68F3FF29}" destId="{3034962C-52E6-48ED-A165-B2D3C880EF6E}" srcOrd="9" destOrd="0" parTransId="{3234B38E-F533-4300-AA67-A9709C71C51B}" sibTransId="{E5D9A985-27E9-4D1E-AE32-DA31F6541D70}"/>
    <dgm:cxn modelId="{BD809546-332E-461A-BED5-5021CC5E6636}" srcId="{E3FA506C-0A3B-47A9-8A5F-330D68F3FF29}" destId="{983BB649-8B81-4CA3-9731-94A72A11F5D2}" srcOrd="13" destOrd="0" parTransId="{F7DAA489-863C-40AE-9B34-EBFD3C943789}" sibTransId="{D46FF100-6E4D-4DFB-9783-07AA1177A406}"/>
    <dgm:cxn modelId="{3B035C4B-C000-4814-8B26-6539CF6A6A7A}" type="presOf" srcId="{CE1CCB59-CB93-4691-97EC-F5905CB156D0}" destId="{FFD8F41B-6119-4623-920F-7D897707E1B3}" srcOrd="0" destOrd="5" presId="urn:microsoft.com/office/officeart/2005/8/layout/chevron1"/>
    <dgm:cxn modelId="{EC9F3B5B-C579-420E-BEB3-CCD580FAC1AB}" type="presOf" srcId="{983BB649-8B81-4CA3-9731-94A72A11F5D2}" destId="{FFD8F41B-6119-4623-920F-7D897707E1B3}" srcOrd="0" destOrd="13" presId="urn:microsoft.com/office/officeart/2005/8/layout/chevron1"/>
    <dgm:cxn modelId="{0DD69B5D-4F2D-4262-BE1C-A4F226008441}" type="presOf" srcId="{3034962C-52E6-48ED-A165-B2D3C880EF6E}" destId="{FFD8F41B-6119-4623-920F-7D897707E1B3}" srcOrd="0" destOrd="9" presId="urn:microsoft.com/office/officeart/2005/8/layout/chevron1"/>
    <dgm:cxn modelId="{5FD4EE63-A2E9-4A25-850C-AB340E624137}" srcId="{E3FA506C-0A3B-47A9-8A5F-330D68F3FF29}" destId="{BBC193BA-AAD6-492D-A806-2DB76D064168}" srcOrd="11" destOrd="0" parTransId="{C900F565-931C-41FD-B72F-C089D4676FCC}" sibTransId="{5C009997-D313-4013-A894-91B7AA60F69A}"/>
    <dgm:cxn modelId="{354EBA67-1B10-43F8-8D68-E01316208B52}" type="presOf" srcId="{35A7E38B-40A6-46F4-AD30-9388142417E9}" destId="{FFD8F41B-6119-4623-920F-7D897707E1B3}" srcOrd="0" destOrd="2" presId="urn:microsoft.com/office/officeart/2005/8/layout/chevron1"/>
    <dgm:cxn modelId="{5F5C106A-413F-4FFC-9A67-FB043B1B8FA0}" srcId="{E3FA506C-0A3B-47A9-8A5F-330D68F3FF29}" destId="{65627A5B-4D38-42CD-965F-5B8E1771A636}" srcOrd="10" destOrd="0" parTransId="{356437D6-564B-4F3C-8600-48F4DE7289E8}" sibTransId="{9C3B592F-6245-4E68-8767-EF2954440DC5}"/>
    <dgm:cxn modelId="{420C307A-A33A-49B6-91F7-33DC33B54510}" srcId="{E3FA506C-0A3B-47A9-8A5F-330D68F3FF29}" destId="{0F7960D1-610D-4536-8321-B99F49B900EC}" srcOrd="12" destOrd="0" parTransId="{1A2E7249-8FDE-445D-9B6F-2691DF13DDD8}" sibTransId="{198370FC-E742-4A6B-AA88-C18F1329706C}"/>
    <dgm:cxn modelId="{B3B8AD97-4952-4161-B793-9EF500D230F8}" type="presOf" srcId="{10687AF5-8C23-4D1D-AADA-F374CF81951B}" destId="{FFD8F41B-6119-4623-920F-7D897707E1B3}" srcOrd="0" destOrd="1" presId="urn:microsoft.com/office/officeart/2005/8/layout/chevron1"/>
    <dgm:cxn modelId="{59E80F98-85C1-473B-AEB8-724C2FE738EF}" type="presOf" srcId="{BBC193BA-AAD6-492D-A806-2DB76D064168}" destId="{FFD8F41B-6119-4623-920F-7D897707E1B3}" srcOrd="0" destOrd="11" presId="urn:microsoft.com/office/officeart/2005/8/layout/chevron1"/>
    <dgm:cxn modelId="{0F255498-7587-49A1-B983-45BEA3824C0F}" srcId="{E3FA506C-0A3B-47A9-8A5F-330D68F3FF29}" destId="{0C7E9788-B907-47E7-9703-F879023E8CCE}" srcOrd="3" destOrd="0" parTransId="{CF834013-AA40-4BF3-9F57-D5C3F5842BFB}" sibTransId="{38BFD9D2-2F3D-415C-A731-76B57C830B10}"/>
    <dgm:cxn modelId="{DEE974A0-FCB9-4045-8382-27E1D1E3C971}" srcId="{E3FA506C-0A3B-47A9-8A5F-330D68F3FF29}" destId="{10687AF5-8C23-4D1D-AADA-F374CF81951B}" srcOrd="1" destOrd="0" parTransId="{B89D6207-066F-48FC-A810-0994395C8968}" sibTransId="{AF3CC0F9-DC65-4D4E-93D9-7FA58D0FB87C}"/>
    <dgm:cxn modelId="{1820CDA2-B8B0-439C-B8DA-3BD6943E60EE}" srcId="{E3FA506C-0A3B-47A9-8A5F-330D68F3FF29}" destId="{68453873-A577-4951-AA4E-ABC2E01C508D}" srcOrd="0" destOrd="0" parTransId="{109226CC-1FE7-4A09-8ADD-82A73BADADC5}" sibTransId="{9CA81AC4-A9CB-449D-8CAD-95474361751A}"/>
    <dgm:cxn modelId="{6459FBA9-5C9A-47C3-A30B-F568659A0025}" srcId="{E3FA506C-0A3B-47A9-8A5F-330D68F3FF29}" destId="{CE1CCB59-CB93-4691-97EC-F5905CB156D0}" srcOrd="5" destOrd="0" parTransId="{8527E033-567D-4882-98E5-857B9ADF982E}" sibTransId="{7EC75211-F58B-4962-A0A7-6212AC5A0460}"/>
    <dgm:cxn modelId="{10AE0EAE-B757-45F6-B181-D87BF23D61A3}" type="presOf" srcId="{76642D2E-FB2E-497C-8615-5917AA1D4F27}" destId="{FFD8F41B-6119-4623-920F-7D897707E1B3}" srcOrd="0" destOrd="14" presId="urn:microsoft.com/office/officeart/2005/8/layout/chevron1"/>
    <dgm:cxn modelId="{937212BB-4D11-48B4-B3BF-E6E49065C2D6}" srcId="{E3FA506C-0A3B-47A9-8A5F-330D68F3FF29}" destId="{35A7E38B-40A6-46F4-AD30-9388142417E9}" srcOrd="2" destOrd="0" parTransId="{152D57D1-956B-4415-B708-BF6797EA1B56}" sibTransId="{BE003BE8-97E8-4247-BD8A-3471FE940577}"/>
    <dgm:cxn modelId="{F66827BC-3459-4E99-BC00-FA2B69DCC48D}" type="presOf" srcId="{0C7E9788-B907-47E7-9703-F879023E8CCE}" destId="{FFD8F41B-6119-4623-920F-7D897707E1B3}" srcOrd="0" destOrd="3" presId="urn:microsoft.com/office/officeart/2005/8/layout/chevron1"/>
    <dgm:cxn modelId="{F55D91C6-07B6-4369-85A3-1D62AB588526}" srcId="{E3FA506C-0A3B-47A9-8A5F-330D68F3FF29}" destId="{A77BD9A6-0234-454A-AC59-C7C8ABB7CCDC}" srcOrd="8" destOrd="0" parTransId="{D69C9F2D-A037-4F1F-AC46-A55C28C2A0D9}" sibTransId="{BCE6683C-D5C1-4F4C-B463-EFB63DDC13D3}"/>
    <dgm:cxn modelId="{2F0A81C7-DD88-4DCB-BBF2-6B0A67A684DE}" type="presOf" srcId="{68453873-A577-4951-AA4E-ABC2E01C508D}" destId="{FFD8F41B-6119-4623-920F-7D897707E1B3}" srcOrd="0" destOrd="0" presId="urn:microsoft.com/office/officeart/2005/8/layout/chevron1"/>
    <dgm:cxn modelId="{98FE97CA-F3D2-42AC-8F07-D6C88CEC289B}" srcId="{E3FA506C-0A3B-47A9-8A5F-330D68F3FF29}" destId="{C8CBD344-6302-4EFF-AD52-4C6443C608A5}" srcOrd="4" destOrd="0" parTransId="{D560ED75-6201-4C8F-8A04-7DA2DE01C290}" sibTransId="{F0E98DF7-4C34-41A2-A5C5-F0D12A0C27AD}"/>
    <dgm:cxn modelId="{6FCABED9-4742-4AA0-9892-B361329534BE}" type="presOf" srcId="{65627A5B-4D38-42CD-965F-5B8E1771A636}" destId="{FFD8F41B-6119-4623-920F-7D897707E1B3}" srcOrd="0" destOrd="10" presId="urn:microsoft.com/office/officeart/2005/8/layout/chevron1"/>
    <dgm:cxn modelId="{166C33DF-3EE7-4882-AA03-6A476531669F}" type="presOf" srcId="{0F7960D1-610D-4536-8321-B99F49B900EC}" destId="{FFD8F41B-6119-4623-920F-7D897707E1B3}" srcOrd="0" destOrd="12" presId="urn:microsoft.com/office/officeart/2005/8/layout/chevron1"/>
    <dgm:cxn modelId="{0D0D30EC-5829-4DF8-867E-15B69F0843C0}" srcId="{E3FA506C-0A3B-47A9-8A5F-330D68F3FF29}" destId="{01B8E730-6C2F-472E-901F-5CEB4076DFCC}" srcOrd="7" destOrd="0" parTransId="{CFE3DBA7-FDEC-4BD0-A1AC-E7EABDB00A4F}" sibTransId="{9FAEC187-5802-4C76-BF34-89B01F58A32E}"/>
    <dgm:cxn modelId="{056728F6-C5CB-420D-8C8F-03706C40A6BC}" type="presOf" srcId="{C8CBD344-6302-4EFF-AD52-4C6443C608A5}" destId="{FFD8F41B-6119-4623-920F-7D897707E1B3}" srcOrd="0" destOrd="4" presId="urn:microsoft.com/office/officeart/2005/8/layout/chevron1"/>
    <dgm:cxn modelId="{FCEE1912-E5CF-454B-B674-C4A550C4B874}" type="presParOf" srcId="{B2699975-290E-43EA-87B0-AB5D02730E29}" destId="{6342BCD1-B2DC-4241-B55C-3DB8AEB2C349}" srcOrd="0" destOrd="0" presId="urn:microsoft.com/office/officeart/2005/8/layout/chevron1"/>
    <dgm:cxn modelId="{293CC4D4-BE5E-456D-A46B-5061933F194A}" type="presParOf" srcId="{6342BCD1-B2DC-4241-B55C-3DB8AEB2C349}" destId="{7E06ADA6-9C36-4178-B179-C2E41CD84D13}" srcOrd="0" destOrd="0" presId="urn:microsoft.com/office/officeart/2005/8/layout/chevron1"/>
    <dgm:cxn modelId="{202D16E8-AD39-4901-A309-292B675013F5}" type="presParOf" srcId="{6342BCD1-B2DC-4241-B55C-3DB8AEB2C349}" destId="{FFD8F41B-6119-4623-920F-7D897707E1B3}"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F662CA2-159B-43F9-99AE-DBDB27BC1A44}" type="doc">
      <dgm:prSet loTypeId="urn:microsoft.com/office/officeart/2005/8/layout/hProcess9" loCatId="process" qsTypeId="urn:microsoft.com/office/officeart/2005/8/quickstyle/3d2" qsCatId="3D" csTypeId="urn:microsoft.com/office/officeart/2005/8/colors/accent3_2" csCatId="accent3"/>
      <dgm:spPr/>
      <dgm:t>
        <a:bodyPr/>
        <a:lstStyle/>
        <a:p>
          <a:endParaRPr lang="en-US"/>
        </a:p>
      </dgm:t>
    </dgm:pt>
    <dgm:pt modelId="{212DBCB5-5254-425D-A551-73416749E29D}">
      <dgm:prSet/>
      <dgm:spPr/>
      <dgm:t>
        <a:bodyPr/>
        <a:lstStyle/>
        <a:p>
          <a:r>
            <a:rPr lang="en-US" baseline="0"/>
            <a:t>There are numerous options: working in a Lab museum or an office </a:t>
          </a:r>
          <a:endParaRPr lang="en-US"/>
        </a:p>
      </dgm:t>
    </dgm:pt>
    <dgm:pt modelId="{126457C2-2667-451E-9116-7D499481172A}" type="parTrans" cxnId="{3D94700A-8DCB-4FEE-8E52-DC2AA3951ACF}">
      <dgm:prSet/>
      <dgm:spPr/>
      <dgm:t>
        <a:bodyPr/>
        <a:lstStyle/>
        <a:p>
          <a:endParaRPr lang="en-US"/>
        </a:p>
      </dgm:t>
    </dgm:pt>
    <dgm:pt modelId="{6B26BCE5-8AE3-4DAB-8F7C-63DF0DF85F3A}" type="sibTrans" cxnId="{3D94700A-8DCB-4FEE-8E52-DC2AA3951ACF}">
      <dgm:prSet/>
      <dgm:spPr/>
      <dgm:t>
        <a:bodyPr/>
        <a:lstStyle/>
        <a:p>
          <a:endParaRPr lang="en-US"/>
        </a:p>
      </dgm:t>
    </dgm:pt>
    <dgm:pt modelId="{88D92533-544C-4794-9CDE-7D5E458515E6}" type="pres">
      <dgm:prSet presAssocID="{0F662CA2-159B-43F9-99AE-DBDB27BC1A44}" presName="CompostProcess" presStyleCnt="0">
        <dgm:presLayoutVars>
          <dgm:dir/>
          <dgm:resizeHandles val="exact"/>
        </dgm:presLayoutVars>
      </dgm:prSet>
      <dgm:spPr/>
    </dgm:pt>
    <dgm:pt modelId="{03CB361E-C4C3-4CA6-B8D1-D0E149090B6F}" type="pres">
      <dgm:prSet presAssocID="{0F662CA2-159B-43F9-99AE-DBDB27BC1A44}" presName="arrow" presStyleLbl="bgShp" presStyleIdx="0" presStyleCnt="1"/>
      <dgm:spPr/>
    </dgm:pt>
    <dgm:pt modelId="{3FE122E3-6BE1-4AB9-ABE2-8FD938657261}" type="pres">
      <dgm:prSet presAssocID="{0F662CA2-159B-43F9-99AE-DBDB27BC1A44}" presName="linearProcess" presStyleCnt="0"/>
      <dgm:spPr/>
    </dgm:pt>
    <dgm:pt modelId="{DF1F6CFA-EDF0-4515-85AA-6E5F9143BC4F}" type="pres">
      <dgm:prSet presAssocID="{212DBCB5-5254-425D-A551-73416749E29D}" presName="textNode" presStyleLbl="node1" presStyleIdx="0" presStyleCnt="1">
        <dgm:presLayoutVars>
          <dgm:bulletEnabled val="1"/>
        </dgm:presLayoutVars>
      </dgm:prSet>
      <dgm:spPr/>
    </dgm:pt>
  </dgm:ptLst>
  <dgm:cxnLst>
    <dgm:cxn modelId="{3D94700A-8DCB-4FEE-8E52-DC2AA3951ACF}" srcId="{0F662CA2-159B-43F9-99AE-DBDB27BC1A44}" destId="{212DBCB5-5254-425D-A551-73416749E29D}" srcOrd="0" destOrd="0" parTransId="{126457C2-2667-451E-9116-7D499481172A}" sibTransId="{6B26BCE5-8AE3-4DAB-8F7C-63DF0DF85F3A}"/>
    <dgm:cxn modelId="{D171988B-E005-4528-8030-1480642596DC}" type="presOf" srcId="{0F662CA2-159B-43F9-99AE-DBDB27BC1A44}" destId="{88D92533-544C-4794-9CDE-7D5E458515E6}" srcOrd="0" destOrd="0" presId="urn:microsoft.com/office/officeart/2005/8/layout/hProcess9"/>
    <dgm:cxn modelId="{E2CE7E8F-DE79-4564-AA2E-4D4ABBDA8FCE}" type="presOf" srcId="{212DBCB5-5254-425D-A551-73416749E29D}" destId="{DF1F6CFA-EDF0-4515-85AA-6E5F9143BC4F}" srcOrd="0" destOrd="0" presId="urn:microsoft.com/office/officeart/2005/8/layout/hProcess9"/>
    <dgm:cxn modelId="{89C40706-CD40-4DE8-BDA0-D9B15E021F6F}" type="presParOf" srcId="{88D92533-544C-4794-9CDE-7D5E458515E6}" destId="{03CB361E-C4C3-4CA6-B8D1-D0E149090B6F}" srcOrd="0" destOrd="0" presId="urn:microsoft.com/office/officeart/2005/8/layout/hProcess9"/>
    <dgm:cxn modelId="{1C7E7D8F-3BCE-4B89-8AA6-CD0AD02E049B}" type="presParOf" srcId="{88D92533-544C-4794-9CDE-7D5E458515E6}" destId="{3FE122E3-6BE1-4AB9-ABE2-8FD938657261}" srcOrd="1" destOrd="0" presId="urn:microsoft.com/office/officeart/2005/8/layout/hProcess9"/>
    <dgm:cxn modelId="{F53F2DE6-2080-4F25-BD8A-AAE0048FA164}" type="presParOf" srcId="{3FE122E3-6BE1-4AB9-ABE2-8FD938657261}" destId="{DF1F6CFA-EDF0-4515-85AA-6E5F9143BC4F}" srcOrd="0"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64D9DD-555D-4D31-994F-D52DD27ED6A6}"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n-US"/>
        </a:p>
      </dgm:t>
    </dgm:pt>
    <dgm:pt modelId="{5937F350-E4B1-45EE-98E2-9FCBC46D84CF}">
      <dgm:prSet/>
      <dgm:spPr/>
      <dgm:t>
        <a:bodyPr/>
        <a:lstStyle/>
        <a:p>
          <a:r>
            <a:rPr lang="en-US" baseline="0" dirty="0"/>
            <a:t>My Journey Discovering that Dreams DO Come True!</a:t>
          </a:r>
          <a:endParaRPr lang="en-US" dirty="0"/>
        </a:p>
      </dgm:t>
    </dgm:pt>
    <dgm:pt modelId="{1165585C-E654-416B-AC7B-21AE2CED0920}" type="parTrans" cxnId="{4038791B-1A34-4265-B5ED-C33670B16D93}">
      <dgm:prSet/>
      <dgm:spPr/>
      <dgm:t>
        <a:bodyPr/>
        <a:lstStyle/>
        <a:p>
          <a:endParaRPr lang="en-US"/>
        </a:p>
      </dgm:t>
    </dgm:pt>
    <dgm:pt modelId="{BB6D043A-DA09-4F0E-99C9-45FE167FAA73}" type="sibTrans" cxnId="{4038791B-1A34-4265-B5ED-C33670B16D93}">
      <dgm:prSet/>
      <dgm:spPr/>
      <dgm:t>
        <a:bodyPr/>
        <a:lstStyle/>
        <a:p>
          <a:endParaRPr lang="en-US"/>
        </a:p>
      </dgm:t>
    </dgm:pt>
    <dgm:pt modelId="{F9EE83C5-650C-40A0-9498-06EBF46C8DCF}" type="pres">
      <dgm:prSet presAssocID="{9F64D9DD-555D-4D31-994F-D52DD27ED6A6}" presName="Name0" presStyleCnt="0">
        <dgm:presLayoutVars>
          <dgm:dir/>
          <dgm:animLvl val="lvl"/>
          <dgm:resizeHandles val="exact"/>
        </dgm:presLayoutVars>
      </dgm:prSet>
      <dgm:spPr/>
    </dgm:pt>
    <dgm:pt modelId="{AC5EC379-9D9E-44B4-A902-70F93B0CF3E6}" type="pres">
      <dgm:prSet presAssocID="{5937F350-E4B1-45EE-98E2-9FCBC46D84CF}" presName="linNode" presStyleCnt="0"/>
      <dgm:spPr/>
    </dgm:pt>
    <dgm:pt modelId="{9AFD5995-2574-4690-A81A-967777B37468}" type="pres">
      <dgm:prSet presAssocID="{5937F350-E4B1-45EE-98E2-9FCBC46D84CF}" presName="parentText" presStyleLbl="node1" presStyleIdx="0" presStyleCnt="1" custScaleX="126289">
        <dgm:presLayoutVars>
          <dgm:chMax val="1"/>
          <dgm:bulletEnabled val="1"/>
        </dgm:presLayoutVars>
      </dgm:prSet>
      <dgm:spPr/>
    </dgm:pt>
  </dgm:ptLst>
  <dgm:cxnLst>
    <dgm:cxn modelId="{4038791B-1A34-4265-B5ED-C33670B16D93}" srcId="{9F64D9DD-555D-4D31-994F-D52DD27ED6A6}" destId="{5937F350-E4B1-45EE-98E2-9FCBC46D84CF}" srcOrd="0" destOrd="0" parTransId="{1165585C-E654-416B-AC7B-21AE2CED0920}" sibTransId="{BB6D043A-DA09-4F0E-99C9-45FE167FAA73}"/>
    <dgm:cxn modelId="{9FA4A94D-D1DB-4707-A034-C4B7F01FF962}" type="presOf" srcId="{9F64D9DD-555D-4D31-994F-D52DD27ED6A6}" destId="{F9EE83C5-650C-40A0-9498-06EBF46C8DCF}" srcOrd="0" destOrd="0" presId="urn:microsoft.com/office/officeart/2005/8/layout/vList5"/>
    <dgm:cxn modelId="{A8F21EFB-000F-4C76-942A-8AA35CB8ED92}" type="presOf" srcId="{5937F350-E4B1-45EE-98E2-9FCBC46D84CF}" destId="{9AFD5995-2574-4690-A81A-967777B37468}" srcOrd="0" destOrd="0" presId="urn:microsoft.com/office/officeart/2005/8/layout/vList5"/>
    <dgm:cxn modelId="{095C4CC0-02E6-4DAB-AA5B-C6DB2A4BA7A1}" type="presParOf" srcId="{F9EE83C5-650C-40A0-9498-06EBF46C8DCF}" destId="{AC5EC379-9D9E-44B4-A902-70F93B0CF3E6}" srcOrd="0" destOrd="0" presId="urn:microsoft.com/office/officeart/2005/8/layout/vList5"/>
    <dgm:cxn modelId="{ED76B9DF-5FCA-4F8A-929D-B4AAF0AC0A9D}" type="presParOf" srcId="{AC5EC379-9D9E-44B4-A902-70F93B0CF3E6}" destId="{9AFD5995-2574-4690-A81A-967777B37468}"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09A24F-DA1D-4E1D-B472-336EC5E800A1}" type="doc">
      <dgm:prSet loTypeId="urn:microsoft.com/office/officeart/2005/8/layout/vList2" loCatId="list" qsTypeId="urn:microsoft.com/office/officeart/2005/8/quickstyle/3d2" qsCatId="3D" csTypeId="urn:microsoft.com/office/officeart/2005/8/colors/colorful5" csCatId="colorful"/>
      <dgm:spPr/>
      <dgm:t>
        <a:bodyPr/>
        <a:lstStyle/>
        <a:p>
          <a:endParaRPr lang="en-US"/>
        </a:p>
      </dgm:t>
    </dgm:pt>
    <dgm:pt modelId="{DA57BACD-4632-458D-9CB6-77652CB43D49}">
      <dgm:prSet/>
      <dgm:spPr/>
      <dgm:t>
        <a:bodyPr/>
        <a:lstStyle/>
        <a:p>
          <a:r>
            <a:rPr lang="en-US" baseline="0"/>
            <a:t>NAGPRA states that human remains, and cultural items must be returned to the lineal descendants, Indian Tribes and Native Hawaiian organization </a:t>
          </a:r>
          <a:endParaRPr lang="en-US"/>
        </a:p>
      </dgm:t>
    </dgm:pt>
    <dgm:pt modelId="{9C22C18C-3C74-49D9-BD0E-61FFDB534D1A}" type="parTrans" cxnId="{B2043FF0-C2E8-425C-A626-373F3369372D}">
      <dgm:prSet/>
      <dgm:spPr/>
      <dgm:t>
        <a:bodyPr/>
        <a:lstStyle/>
        <a:p>
          <a:endParaRPr lang="en-US"/>
        </a:p>
      </dgm:t>
    </dgm:pt>
    <dgm:pt modelId="{8EBDAE19-40BC-4399-8BD9-51FAEFD6A302}" type="sibTrans" cxnId="{B2043FF0-C2E8-425C-A626-373F3369372D}">
      <dgm:prSet/>
      <dgm:spPr/>
      <dgm:t>
        <a:bodyPr/>
        <a:lstStyle/>
        <a:p>
          <a:endParaRPr lang="en-US"/>
        </a:p>
      </dgm:t>
    </dgm:pt>
    <dgm:pt modelId="{A28DA9EC-DDF0-4468-AD49-6C4498788BB6}" type="pres">
      <dgm:prSet presAssocID="{7209A24F-DA1D-4E1D-B472-336EC5E800A1}" presName="linear" presStyleCnt="0">
        <dgm:presLayoutVars>
          <dgm:animLvl val="lvl"/>
          <dgm:resizeHandles val="exact"/>
        </dgm:presLayoutVars>
      </dgm:prSet>
      <dgm:spPr/>
    </dgm:pt>
    <dgm:pt modelId="{8D346E76-CF9C-40A9-AB41-71D188927273}" type="pres">
      <dgm:prSet presAssocID="{DA57BACD-4632-458D-9CB6-77652CB43D49}" presName="parentText" presStyleLbl="node1" presStyleIdx="0" presStyleCnt="1" custLinFactNeighborX="-1335" custLinFactNeighborY="-11655">
        <dgm:presLayoutVars>
          <dgm:chMax val="0"/>
          <dgm:bulletEnabled val="1"/>
        </dgm:presLayoutVars>
      </dgm:prSet>
      <dgm:spPr/>
    </dgm:pt>
  </dgm:ptLst>
  <dgm:cxnLst>
    <dgm:cxn modelId="{655978BB-10F2-442C-9B91-AC5EC31C947E}" type="presOf" srcId="{DA57BACD-4632-458D-9CB6-77652CB43D49}" destId="{8D346E76-CF9C-40A9-AB41-71D188927273}" srcOrd="0" destOrd="0" presId="urn:microsoft.com/office/officeart/2005/8/layout/vList2"/>
    <dgm:cxn modelId="{B2043FF0-C2E8-425C-A626-373F3369372D}" srcId="{7209A24F-DA1D-4E1D-B472-336EC5E800A1}" destId="{DA57BACD-4632-458D-9CB6-77652CB43D49}" srcOrd="0" destOrd="0" parTransId="{9C22C18C-3C74-49D9-BD0E-61FFDB534D1A}" sibTransId="{8EBDAE19-40BC-4399-8BD9-51FAEFD6A302}"/>
    <dgm:cxn modelId="{301BC4FD-226F-44A3-9A04-054565A23943}" type="presOf" srcId="{7209A24F-DA1D-4E1D-B472-336EC5E800A1}" destId="{A28DA9EC-DDF0-4468-AD49-6C4498788BB6}" srcOrd="0" destOrd="0" presId="urn:microsoft.com/office/officeart/2005/8/layout/vList2"/>
    <dgm:cxn modelId="{C1B13569-E478-4769-AE5B-A289E481E46C}" type="presParOf" srcId="{A28DA9EC-DDF0-4468-AD49-6C4498788BB6}" destId="{8D346E76-CF9C-40A9-AB41-71D188927273}"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434843C-77C1-413F-B63F-F985FD5802C4}" type="doc">
      <dgm:prSet loTypeId="urn:microsoft.com/office/officeart/2005/8/layout/vList2" loCatId="list" qsTypeId="urn:microsoft.com/office/officeart/2005/8/quickstyle/3d2" qsCatId="3D" csTypeId="urn:microsoft.com/office/officeart/2005/8/colors/accent3_4" csCatId="accent3" phldr="1"/>
      <dgm:spPr/>
      <dgm:t>
        <a:bodyPr/>
        <a:lstStyle/>
        <a:p>
          <a:endParaRPr lang="en-US"/>
        </a:p>
      </dgm:t>
    </dgm:pt>
    <dgm:pt modelId="{4477FDA9-0539-4E67-A910-3B239F599813}">
      <dgm:prSet/>
      <dgm:spPr>
        <a:solidFill>
          <a:srgbClr val="0070C0"/>
        </a:solidFill>
      </dgm:spPr>
      <dgm:t>
        <a:bodyPr/>
        <a:lstStyle/>
        <a:p>
          <a:r>
            <a:rPr lang="en-US" baseline="0" dirty="0"/>
            <a:t>There is a need to manage historic places of archaeological, architectural, and historical interests. There must be compliance with environmental and historic preservation laws</a:t>
          </a:r>
          <a:r>
            <a:rPr lang="en-US" b="0" i="0" baseline="0" dirty="0"/>
            <a:t>.</a:t>
          </a:r>
          <a:r>
            <a:rPr lang="en-US" baseline="0" dirty="0"/>
            <a:t> </a:t>
          </a:r>
          <a:endParaRPr lang="en-US" dirty="0"/>
        </a:p>
      </dgm:t>
    </dgm:pt>
    <dgm:pt modelId="{E00898AE-8BC4-449A-B239-822EB6E04187}" type="parTrans" cxnId="{B61DDBF8-AB76-427B-954E-F192A1B2142E}">
      <dgm:prSet/>
      <dgm:spPr/>
      <dgm:t>
        <a:bodyPr/>
        <a:lstStyle/>
        <a:p>
          <a:endParaRPr lang="en-US"/>
        </a:p>
      </dgm:t>
    </dgm:pt>
    <dgm:pt modelId="{76AF367A-69E7-4422-A254-239B9EF2345B}" type="sibTrans" cxnId="{B61DDBF8-AB76-427B-954E-F192A1B2142E}">
      <dgm:prSet/>
      <dgm:spPr/>
      <dgm:t>
        <a:bodyPr/>
        <a:lstStyle/>
        <a:p>
          <a:endParaRPr lang="en-US"/>
        </a:p>
      </dgm:t>
    </dgm:pt>
    <dgm:pt modelId="{C55331D4-FE74-42A6-9BEC-8C7C16A2C8E8}" type="pres">
      <dgm:prSet presAssocID="{9434843C-77C1-413F-B63F-F985FD5802C4}" presName="linear" presStyleCnt="0">
        <dgm:presLayoutVars>
          <dgm:animLvl val="lvl"/>
          <dgm:resizeHandles val="exact"/>
        </dgm:presLayoutVars>
      </dgm:prSet>
      <dgm:spPr/>
    </dgm:pt>
    <dgm:pt modelId="{F6D36370-BC49-4C78-8807-ABDE43976F2B}" type="pres">
      <dgm:prSet presAssocID="{4477FDA9-0539-4E67-A910-3B239F599813}" presName="parentText" presStyleLbl="node1" presStyleIdx="0" presStyleCnt="1">
        <dgm:presLayoutVars>
          <dgm:chMax val="0"/>
          <dgm:bulletEnabled val="1"/>
        </dgm:presLayoutVars>
      </dgm:prSet>
      <dgm:spPr/>
    </dgm:pt>
  </dgm:ptLst>
  <dgm:cxnLst>
    <dgm:cxn modelId="{9059DF35-E17F-4C79-80F0-5D6F5B299DBD}" type="presOf" srcId="{4477FDA9-0539-4E67-A910-3B239F599813}" destId="{F6D36370-BC49-4C78-8807-ABDE43976F2B}" srcOrd="0" destOrd="0" presId="urn:microsoft.com/office/officeart/2005/8/layout/vList2"/>
    <dgm:cxn modelId="{6C69B13E-D183-445A-AAD7-DD62C40FAF60}" type="presOf" srcId="{9434843C-77C1-413F-B63F-F985FD5802C4}" destId="{C55331D4-FE74-42A6-9BEC-8C7C16A2C8E8}" srcOrd="0" destOrd="0" presId="urn:microsoft.com/office/officeart/2005/8/layout/vList2"/>
    <dgm:cxn modelId="{B61DDBF8-AB76-427B-954E-F192A1B2142E}" srcId="{9434843C-77C1-413F-B63F-F985FD5802C4}" destId="{4477FDA9-0539-4E67-A910-3B239F599813}" srcOrd="0" destOrd="0" parTransId="{E00898AE-8BC4-449A-B239-822EB6E04187}" sibTransId="{76AF367A-69E7-4422-A254-239B9EF2345B}"/>
    <dgm:cxn modelId="{97FDD3BA-BD9D-42B2-9B24-CA6145F51712}" type="presParOf" srcId="{C55331D4-FE74-42A6-9BEC-8C7C16A2C8E8}" destId="{F6D36370-BC49-4C78-8807-ABDE43976F2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6751E77-6E30-4D26-A358-18EA612B7272}" type="doc">
      <dgm:prSet loTypeId="urn:microsoft.com/office/officeart/2005/8/layout/hierarchy4" loCatId="hierarchy" qsTypeId="urn:microsoft.com/office/officeart/2005/8/quickstyle/3d2" qsCatId="3D" csTypeId="urn:microsoft.com/office/officeart/2005/8/colors/accent0_3" csCatId="mainScheme"/>
      <dgm:spPr/>
      <dgm:t>
        <a:bodyPr/>
        <a:lstStyle/>
        <a:p>
          <a:endParaRPr lang="en-US"/>
        </a:p>
      </dgm:t>
    </dgm:pt>
    <dgm:pt modelId="{58B68040-F516-4516-8468-95181F36AA72}">
      <dgm:prSet/>
      <dgm:spPr/>
      <dgm:t>
        <a:bodyPr/>
        <a:lstStyle/>
        <a:p>
          <a:r>
            <a:rPr lang="en-US" baseline="0"/>
            <a:t>Avenues of Archaeology</a:t>
          </a:r>
          <a:endParaRPr lang="en-US"/>
        </a:p>
      </dgm:t>
    </dgm:pt>
    <dgm:pt modelId="{596CED85-4C5A-4171-8181-C699AE7057FF}" type="parTrans" cxnId="{3FF608FA-48A7-4546-9BE4-A58C0AC8E7B9}">
      <dgm:prSet/>
      <dgm:spPr/>
      <dgm:t>
        <a:bodyPr/>
        <a:lstStyle/>
        <a:p>
          <a:endParaRPr lang="en-US"/>
        </a:p>
      </dgm:t>
    </dgm:pt>
    <dgm:pt modelId="{B6252782-119F-43FF-9799-0D2ABCE2CA33}" type="sibTrans" cxnId="{3FF608FA-48A7-4546-9BE4-A58C0AC8E7B9}">
      <dgm:prSet/>
      <dgm:spPr/>
      <dgm:t>
        <a:bodyPr/>
        <a:lstStyle/>
        <a:p>
          <a:endParaRPr lang="en-US"/>
        </a:p>
      </dgm:t>
    </dgm:pt>
    <dgm:pt modelId="{D26274DF-71F7-4A59-A967-5FF69A6DFB22}" type="pres">
      <dgm:prSet presAssocID="{26751E77-6E30-4D26-A358-18EA612B7272}" presName="Name0" presStyleCnt="0">
        <dgm:presLayoutVars>
          <dgm:chPref val="1"/>
          <dgm:dir/>
          <dgm:animOne val="branch"/>
          <dgm:animLvl val="lvl"/>
          <dgm:resizeHandles/>
        </dgm:presLayoutVars>
      </dgm:prSet>
      <dgm:spPr/>
    </dgm:pt>
    <dgm:pt modelId="{EE27054A-105D-4415-8527-75801AB8E3E2}" type="pres">
      <dgm:prSet presAssocID="{58B68040-F516-4516-8468-95181F36AA72}" presName="vertOne" presStyleCnt="0"/>
      <dgm:spPr/>
    </dgm:pt>
    <dgm:pt modelId="{137612CA-DE0D-436C-88FA-7E0EB48C8549}" type="pres">
      <dgm:prSet presAssocID="{58B68040-F516-4516-8468-95181F36AA72}" presName="txOne" presStyleLbl="node0" presStyleIdx="0" presStyleCnt="1">
        <dgm:presLayoutVars>
          <dgm:chPref val="3"/>
        </dgm:presLayoutVars>
      </dgm:prSet>
      <dgm:spPr/>
    </dgm:pt>
    <dgm:pt modelId="{A5AA9D17-A32A-4E16-B487-D2B3D6891E28}" type="pres">
      <dgm:prSet presAssocID="{58B68040-F516-4516-8468-95181F36AA72}" presName="horzOne" presStyleCnt="0"/>
      <dgm:spPr/>
    </dgm:pt>
  </dgm:ptLst>
  <dgm:cxnLst>
    <dgm:cxn modelId="{BAAEDC1E-E5F5-4971-B0FE-CB5FD5EF3878}" type="presOf" srcId="{26751E77-6E30-4D26-A358-18EA612B7272}" destId="{D26274DF-71F7-4A59-A967-5FF69A6DFB22}" srcOrd="0" destOrd="0" presId="urn:microsoft.com/office/officeart/2005/8/layout/hierarchy4"/>
    <dgm:cxn modelId="{20C77625-C3AD-4825-85EB-98B00BEC5466}" type="presOf" srcId="{58B68040-F516-4516-8468-95181F36AA72}" destId="{137612CA-DE0D-436C-88FA-7E0EB48C8549}" srcOrd="0" destOrd="0" presId="urn:microsoft.com/office/officeart/2005/8/layout/hierarchy4"/>
    <dgm:cxn modelId="{3FF608FA-48A7-4546-9BE4-A58C0AC8E7B9}" srcId="{26751E77-6E30-4D26-A358-18EA612B7272}" destId="{58B68040-F516-4516-8468-95181F36AA72}" srcOrd="0" destOrd="0" parTransId="{596CED85-4C5A-4171-8181-C699AE7057FF}" sibTransId="{B6252782-119F-43FF-9799-0D2ABCE2CA33}"/>
    <dgm:cxn modelId="{E85B0FC6-9E95-4A1C-9A5D-C514986F47A1}" type="presParOf" srcId="{D26274DF-71F7-4A59-A967-5FF69A6DFB22}" destId="{EE27054A-105D-4415-8527-75801AB8E3E2}" srcOrd="0" destOrd="0" presId="urn:microsoft.com/office/officeart/2005/8/layout/hierarchy4"/>
    <dgm:cxn modelId="{C995E775-EE06-42E9-BAAD-D6C8E2FFEE05}" type="presParOf" srcId="{EE27054A-105D-4415-8527-75801AB8E3E2}" destId="{137612CA-DE0D-436C-88FA-7E0EB48C8549}" srcOrd="0" destOrd="0" presId="urn:microsoft.com/office/officeart/2005/8/layout/hierarchy4"/>
    <dgm:cxn modelId="{96AD5E3B-8765-4DDB-BDDD-F989C6BA7F82}" type="presParOf" srcId="{EE27054A-105D-4415-8527-75801AB8E3E2}" destId="{A5AA9D17-A32A-4E16-B487-D2B3D6891E2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009C892-3663-43D4-BDCB-2F7691FE95A8}" type="doc">
      <dgm:prSet loTypeId="urn:microsoft.com/office/officeart/2005/8/layout/vList2" loCatId="list" qsTypeId="urn:microsoft.com/office/officeart/2005/8/quickstyle/3d2" qsCatId="3D" csTypeId="urn:microsoft.com/office/officeart/2005/8/colors/accent2_4" csCatId="accent2" phldr="1"/>
      <dgm:spPr/>
      <dgm:t>
        <a:bodyPr/>
        <a:lstStyle/>
        <a:p>
          <a:endParaRPr lang="en-US"/>
        </a:p>
      </dgm:t>
    </dgm:pt>
    <dgm:pt modelId="{9E04E7E7-EB1C-42A4-AB43-2401C8464218}">
      <dgm:prSet/>
      <dgm:spPr/>
      <dgm:t>
        <a:bodyPr/>
        <a:lstStyle/>
        <a:p>
          <a:r>
            <a:rPr lang="en-US" baseline="0" dirty="0"/>
            <a:t>Many archaeologists are hired by private businesses or Cultural Resource Management firms (CRM) </a:t>
          </a:r>
          <a:endParaRPr lang="en-US" dirty="0"/>
        </a:p>
      </dgm:t>
    </dgm:pt>
    <dgm:pt modelId="{4A563E4B-E7E9-42F9-99AD-3FBCD4FB37CB}" type="parTrans" cxnId="{58ED6F76-35A8-4BBD-94E1-89B84D2CC320}">
      <dgm:prSet/>
      <dgm:spPr/>
      <dgm:t>
        <a:bodyPr/>
        <a:lstStyle/>
        <a:p>
          <a:endParaRPr lang="en-US"/>
        </a:p>
      </dgm:t>
    </dgm:pt>
    <dgm:pt modelId="{87356CC9-66E4-4405-BDD2-B006AD3C6454}" type="sibTrans" cxnId="{58ED6F76-35A8-4BBD-94E1-89B84D2CC320}">
      <dgm:prSet/>
      <dgm:spPr/>
      <dgm:t>
        <a:bodyPr/>
        <a:lstStyle/>
        <a:p>
          <a:endParaRPr lang="en-US"/>
        </a:p>
      </dgm:t>
    </dgm:pt>
    <dgm:pt modelId="{291EFA99-61A6-45E6-A97D-D39AC4E21BDF}" type="pres">
      <dgm:prSet presAssocID="{7009C892-3663-43D4-BDCB-2F7691FE95A8}" presName="linear" presStyleCnt="0">
        <dgm:presLayoutVars>
          <dgm:animLvl val="lvl"/>
          <dgm:resizeHandles val="exact"/>
        </dgm:presLayoutVars>
      </dgm:prSet>
      <dgm:spPr/>
    </dgm:pt>
    <dgm:pt modelId="{5DF0182F-344D-446E-B752-B862F08C0624}" type="pres">
      <dgm:prSet presAssocID="{9E04E7E7-EB1C-42A4-AB43-2401C8464218}" presName="parentText" presStyleLbl="node1" presStyleIdx="0" presStyleCnt="1" custScaleY="102079" custLinFactNeighborX="-27829" custLinFactNeighborY="753">
        <dgm:presLayoutVars>
          <dgm:chMax val="0"/>
          <dgm:bulletEnabled val="1"/>
        </dgm:presLayoutVars>
      </dgm:prSet>
      <dgm:spPr/>
    </dgm:pt>
  </dgm:ptLst>
  <dgm:cxnLst>
    <dgm:cxn modelId="{724FF401-2DC1-4697-A1FA-E404116A121F}" type="presOf" srcId="{9E04E7E7-EB1C-42A4-AB43-2401C8464218}" destId="{5DF0182F-344D-446E-B752-B862F08C0624}" srcOrd="0" destOrd="0" presId="urn:microsoft.com/office/officeart/2005/8/layout/vList2"/>
    <dgm:cxn modelId="{58ED6F76-35A8-4BBD-94E1-89B84D2CC320}" srcId="{7009C892-3663-43D4-BDCB-2F7691FE95A8}" destId="{9E04E7E7-EB1C-42A4-AB43-2401C8464218}" srcOrd="0" destOrd="0" parTransId="{4A563E4B-E7E9-42F9-99AD-3FBCD4FB37CB}" sibTransId="{87356CC9-66E4-4405-BDD2-B006AD3C6454}"/>
    <dgm:cxn modelId="{55474DC7-FE61-4EE5-8CDD-BCE782ACC058}" type="presOf" srcId="{7009C892-3663-43D4-BDCB-2F7691FE95A8}" destId="{291EFA99-61A6-45E6-A97D-D39AC4E21BDF}" srcOrd="0" destOrd="0" presId="urn:microsoft.com/office/officeart/2005/8/layout/vList2"/>
    <dgm:cxn modelId="{09B6EDFE-E462-4CFB-893D-5B4CBC60AC01}" type="presParOf" srcId="{291EFA99-61A6-45E6-A97D-D39AC4E21BDF}" destId="{5DF0182F-344D-446E-B752-B862F08C0624}"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2A74C4C-8B45-49B5-9EC2-98E65CBC2C4C}" type="doc">
      <dgm:prSet loTypeId="urn:microsoft.com/office/officeart/2005/8/layout/chart3" loCatId="cycle" qsTypeId="urn:microsoft.com/office/officeart/2005/8/quickstyle/simple1" qsCatId="simple" csTypeId="urn:microsoft.com/office/officeart/2005/8/colors/accent1_2" csCatId="accent1" phldr="1"/>
      <dgm:spPr/>
    </dgm:pt>
    <dgm:pt modelId="{D7D95815-0350-4AE8-AEB6-C5A019FF1024}">
      <dgm:prSet phldrT="[Text]" custT="1"/>
      <dgm:spPr>
        <a:solidFill>
          <a:schemeClr val="accent5"/>
        </a:solidFill>
      </dgm:spPr>
      <dgm:t>
        <a:bodyPr/>
        <a:lstStyle/>
        <a:p>
          <a:r>
            <a:rPr lang="en-US" sz="2000" dirty="0"/>
            <a:t>Private Sector</a:t>
          </a:r>
        </a:p>
        <a:p>
          <a:endParaRPr lang="en-US" sz="900" dirty="0"/>
        </a:p>
      </dgm:t>
    </dgm:pt>
    <dgm:pt modelId="{EF062D5B-A873-43A0-AD39-3A8D47751F94}" type="parTrans" cxnId="{BDEDDCC6-B8F5-453C-B8F6-651457F81FCF}">
      <dgm:prSet/>
      <dgm:spPr/>
      <dgm:t>
        <a:bodyPr/>
        <a:lstStyle/>
        <a:p>
          <a:endParaRPr lang="en-US"/>
        </a:p>
      </dgm:t>
    </dgm:pt>
    <dgm:pt modelId="{0726AA89-7C70-44B8-B143-628620989A21}" type="sibTrans" cxnId="{BDEDDCC6-B8F5-453C-B8F6-651457F81FCF}">
      <dgm:prSet/>
      <dgm:spPr/>
      <dgm:t>
        <a:bodyPr/>
        <a:lstStyle/>
        <a:p>
          <a:endParaRPr lang="en-US"/>
        </a:p>
      </dgm:t>
    </dgm:pt>
    <dgm:pt modelId="{A20C62DB-266B-433E-8D30-BFC5644A7E75}">
      <dgm:prSet phldrT="[Text]" custT="1"/>
      <dgm:spPr>
        <a:solidFill>
          <a:schemeClr val="accent2">
            <a:lumMod val="60000"/>
            <a:lumOff val="40000"/>
          </a:schemeClr>
        </a:solidFill>
      </dgm:spPr>
      <dgm:t>
        <a:bodyPr/>
        <a:lstStyle/>
        <a:p>
          <a:r>
            <a:rPr lang="en-US" sz="2000" dirty="0"/>
            <a:t>Government</a:t>
          </a:r>
        </a:p>
      </dgm:t>
    </dgm:pt>
    <dgm:pt modelId="{39D018FB-D8D3-4080-8802-EC51F288E404}" type="parTrans" cxnId="{4063BBC0-1500-4AEF-9367-C7C32C74F9B2}">
      <dgm:prSet/>
      <dgm:spPr/>
      <dgm:t>
        <a:bodyPr/>
        <a:lstStyle/>
        <a:p>
          <a:endParaRPr lang="en-US"/>
        </a:p>
      </dgm:t>
    </dgm:pt>
    <dgm:pt modelId="{62DFB71B-05BA-486B-A7FB-E564811307F6}" type="sibTrans" cxnId="{4063BBC0-1500-4AEF-9367-C7C32C74F9B2}">
      <dgm:prSet/>
      <dgm:spPr/>
      <dgm:t>
        <a:bodyPr/>
        <a:lstStyle/>
        <a:p>
          <a:endParaRPr lang="en-US"/>
        </a:p>
      </dgm:t>
    </dgm:pt>
    <dgm:pt modelId="{0F7B506D-1D66-4B38-A413-53D29217A4AF}">
      <dgm:prSet phldrT="[Text]" custT="1"/>
      <dgm:spPr>
        <a:solidFill>
          <a:schemeClr val="accent3"/>
        </a:solidFill>
      </dgm:spPr>
      <dgm:t>
        <a:bodyPr/>
        <a:lstStyle/>
        <a:p>
          <a:r>
            <a:rPr lang="en-US" sz="2000" dirty="0"/>
            <a:t>Academia</a:t>
          </a:r>
        </a:p>
      </dgm:t>
    </dgm:pt>
    <dgm:pt modelId="{553D374D-7869-4ACE-860D-658C57F91E4A}" type="parTrans" cxnId="{C7C79B10-02E4-4147-ABFE-6ECC30B706AB}">
      <dgm:prSet/>
      <dgm:spPr/>
      <dgm:t>
        <a:bodyPr/>
        <a:lstStyle/>
        <a:p>
          <a:endParaRPr lang="en-US"/>
        </a:p>
      </dgm:t>
    </dgm:pt>
    <dgm:pt modelId="{FC0EE101-A740-42D5-9100-BB7A20A77E09}" type="sibTrans" cxnId="{C7C79B10-02E4-4147-ABFE-6ECC30B706AB}">
      <dgm:prSet/>
      <dgm:spPr/>
      <dgm:t>
        <a:bodyPr/>
        <a:lstStyle/>
        <a:p>
          <a:endParaRPr lang="en-US"/>
        </a:p>
      </dgm:t>
    </dgm:pt>
    <dgm:pt modelId="{A7101B09-C9BC-4D32-84E0-B7A0B60BE170}" type="pres">
      <dgm:prSet presAssocID="{32A74C4C-8B45-49B5-9EC2-98E65CBC2C4C}" presName="compositeShape" presStyleCnt="0">
        <dgm:presLayoutVars>
          <dgm:chMax val="7"/>
          <dgm:dir/>
          <dgm:resizeHandles val="exact"/>
        </dgm:presLayoutVars>
      </dgm:prSet>
      <dgm:spPr/>
    </dgm:pt>
    <dgm:pt modelId="{0594478C-2DF0-4773-8CED-BA5E1899506E}" type="pres">
      <dgm:prSet presAssocID="{32A74C4C-8B45-49B5-9EC2-98E65CBC2C4C}" presName="wedge1" presStyleLbl="node1" presStyleIdx="0" presStyleCnt="3"/>
      <dgm:spPr/>
    </dgm:pt>
    <dgm:pt modelId="{32AA105E-1EF7-44B7-A42D-E400351106CA}" type="pres">
      <dgm:prSet presAssocID="{32A74C4C-8B45-49B5-9EC2-98E65CBC2C4C}" presName="wedge1Tx" presStyleLbl="node1" presStyleIdx="0" presStyleCnt="3">
        <dgm:presLayoutVars>
          <dgm:chMax val="0"/>
          <dgm:chPref val="0"/>
          <dgm:bulletEnabled val="1"/>
        </dgm:presLayoutVars>
      </dgm:prSet>
      <dgm:spPr/>
    </dgm:pt>
    <dgm:pt modelId="{DD3E7E16-877C-4651-8D55-BA6B97C0B513}" type="pres">
      <dgm:prSet presAssocID="{32A74C4C-8B45-49B5-9EC2-98E65CBC2C4C}" presName="wedge2" presStyleLbl="node1" presStyleIdx="1" presStyleCnt="3"/>
      <dgm:spPr/>
    </dgm:pt>
    <dgm:pt modelId="{06E05CF8-562B-4412-8D0D-87C23C222AB6}" type="pres">
      <dgm:prSet presAssocID="{32A74C4C-8B45-49B5-9EC2-98E65CBC2C4C}" presName="wedge2Tx" presStyleLbl="node1" presStyleIdx="1" presStyleCnt="3">
        <dgm:presLayoutVars>
          <dgm:chMax val="0"/>
          <dgm:chPref val="0"/>
          <dgm:bulletEnabled val="1"/>
        </dgm:presLayoutVars>
      </dgm:prSet>
      <dgm:spPr/>
    </dgm:pt>
    <dgm:pt modelId="{7646A061-2AA3-423F-8CBE-A35665D19A08}" type="pres">
      <dgm:prSet presAssocID="{32A74C4C-8B45-49B5-9EC2-98E65CBC2C4C}" presName="wedge3" presStyleLbl="node1" presStyleIdx="2" presStyleCnt="3"/>
      <dgm:spPr/>
    </dgm:pt>
    <dgm:pt modelId="{C69766CF-83DC-46EB-AC7A-1C108A6A9C23}" type="pres">
      <dgm:prSet presAssocID="{32A74C4C-8B45-49B5-9EC2-98E65CBC2C4C}" presName="wedge3Tx" presStyleLbl="node1" presStyleIdx="2" presStyleCnt="3">
        <dgm:presLayoutVars>
          <dgm:chMax val="0"/>
          <dgm:chPref val="0"/>
          <dgm:bulletEnabled val="1"/>
        </dgm:presLayoutVars>
      </dgm:prSet>
      <dgm:spPr/>
    </dgm:pt>
  </dgm:ptLst>
  <dgm:cxnLst>
    <dgm:cxn modelId="{C7C79B10-02E4-4147-ABFE-6ECC30B706AB}" srcId="{32A74C4C-8B45-49B5-9EC2-98E65CBC2C4C}" destId="{0F7B506D-1D66-4B38-A413-53D29217A4AF}" srcOrd="2" destOrd="0" parTransId="{553D374D-7869-4ACE-860D-658C57F91E4A}" sibTransId="{FC0EE101-A740-42D5-9100-BB7A20A77E09}"/>
    <dgm:cxn modelId="{C842F41F-48EC-4215-BBC3-84D91363B34B}" type="presOf" srcId="{0F7B506D-1D66-4B38-A413-53D29217A4AF}" destId="{C69766CF-83DC-46EB-AC7A-1C108A6A9C23}" srcOrd="1" destOrd="0" presId="urn:microsoft.com/office/officeart/2005/8/layout/chart3"/>
    <dgm:cxn modelId="{C92D7B31-CBF7-4AE5-983A-79B0251BAE74}" type="presOf" srcId="{0F7B506D-1D66-4B38-A413-53D29217A4AF}" destId="{7646A061-2AA3-423F-8CBE-A35665D19A08}" srcOrd="0" destOrd="0" presId="urn:microsoft.com/office/officeart/2005/8/layout/chart3"/>
    <dgm:cxn modelId="{6D02A23A-0761-48F9-8808-6472405F9D6B}" type="presOf" srcId="{D7D95815-0350-4AE8-AEB6-C5A019FF1024}" destId="{32AA105E-1EF7-44B7-A42D-E400351106CA}" srcOrd="1" destOrd="0" presId="urn:microsoft.com/office/officeart/2005/8/layout/chart3"/>
    <dgm:cxn modelId="{1859F5AB-E2F8-4E04-92FC-111CDD44CD3D}" type="presOf" srcId="{D7D95815-0350-4AE8-AEB6-C5A019FF1024}" destId="{0594478C-2DF0-4773-8CED-BA5E1899506E}" srcOrd="0" destOrd="0" presId="urn:microsoft.com/office/officeart/2005/8/layout/chart3"/>
    <dgm:cxn modelId="{DFAD32B0-EDED-45AD-878D-BB831447CB11}" type="presOf" srcId="{A20C62DB-266B-433E-8D30-BFC5644A7E75}" destId="{DD3E7E16-877C-4651-8D55-BA6B97C0B513}" srcOrd="0" destOrd="0" presId="urn:microsoft.com/office/officeart/2005/8/layout/chart3"/>
    <dgm:cxn modelId="{4E0AD8B8-4CB3-4946-A783-B2298DE2A16C}" type="presOf" srcId="{A20C62DB-266B-433E-8D30-BFC5644A7E75}" destId="{06E05CF8-562B-4412-8D0D-87C23C222AB6}" srcOrd="1" destOrd="0" presId="urn:microsoft.com/office/officeart/2005/8/layout/chart3"/>
    <dgm:cxn modelId="{4063BBC0-1500-4AEF-9367-C7C32C74F9B2}" srcId="{32A74C4C-8B45-49B5-9EC2-98E65CBC2C4C}" destId="{A20C62DB-266B-433E-8D30-BFC5644A7E75}" srcOrd="1" destOrd="0" parTransId="{39D018FB-D8D3-4080-8802-EC51F288E404}" sibTransId="{62DFB71B-05BA-486B-A7FB-E564811307F6}"/>
    <dgm:cxn modelId="{BDEDDCC6-B8F5-453C-B8F6-651457F81FCF}" srcId="{32A74C4C-8B45-49B5-9EC2-98E65CBC2C4C}" destId="{D7D95815-0350-4AE8-AEB6-C5A019FF1024}" srcOrd="0" destOrd="0" parTransId="{EF062D5B-A873-43A0-AD39-3A8D47751F94}" sibTransId="{0726AA89-7C70-44B8-B143-628620989A21}"/>
    <dgm:cxn modelId="{AFA690E0-871C-478F-ACCF-2B45FEFA8FE6}" type="presOf" srcId="{32A74C4C-8B45-49B5-9EC2-98E65CBC2C4C}" destId="{A7101B09-C9BC-4D32-84E0-B7A0B60BE170}" srcOrd="0" destOrd="0" presId="urn:microsoft.com/office/officeart/2005/8/layout/chart3"/>
    <dgm:cxn modelId="{1111E6F9-8467-435C-9BD0-EA359987E380}" type="presParOf" srcId="{A7101B09-C9BC-4D32-84E0-B7A0B60BE170}" destId="{0594478C-2DF0-4773-8CED-BA5E1899506E}" srcOrd="0" destOrd="0" presId="urn:microsoft.com/office/officeart/2005/8/layout/chart3"/>
    <dgm:cxn modelId="{816255B3-ED49-46D3-BABD-B4A6B20426D0}" type="presParOf" srcId="{A7101B09-C9BC-4D32-84E0-B7A0B60BE170}" destId="{32AA105E-1EF7-44B7-A42D-E400351106CA}" srcOrd="1" destOrd="0" presId="urn:microsoft.com/office/officeart/2005/8/layout/chart3"/>
    <dgm:cxn modelId="{E99FDDCD-6178-4E65-96AF-4341595E467C}" type="presParOf" srcId="{A7101B09-C9BC-4D32-84E0-B7A0B60BE170}" destId="{DD3E7E16-877C-4651-8D55-BA6B97C0B513}" srcOrd="2" destOrd="0" presId="urn:microsoft.com/office/officeart/2005/8/layout/chart3"/>
    <dgm:cxn modelId="{20C4416A-1D0C-488C-BDBA-F4BBC1B7E8DC}" type="presParOf" srcId="{A7101B09-C9BC-4D32-84E0-B7A0B60BE170}" destId="{06E05CF8-562B-4412-8D0D-87C23C222AB6}" srcOrd="3" destOrd="0" presId="urn:microsoft.com/office/officeart/2005/8/layout/chart3"/>
    <dgm:cxn modelId="{34E6B128-F5F5-481C-AD3E-DF860771C059}" type="presParOf" srcId="{A7101B09-C9BC-4D32-84E0-B7A0B60BE170}" destId="{7646A061-2AA3-423F-8CBE-A35665D19A08}" srcOrd="4" destOrd="0" presId="urn:microsoft.com/office/officeart/2005/8/layout/chart3"/>
    <dgm:cxn modelId="{6A037577-8DA7-4F52-A47F-911FFF2F2F47}" type="presParOf" srcId="{A7101B09-C9BC-4D32-84E0-B7A0B60BE170}" destId="{C69766CF-83DC-46EB-AC7A-1C108A6A9C2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6DCDACE-6602-4A15-B9B0-3AEB00FA2F4B}"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US"/>
        </a:p>
      </dgm:t>
    </dgm:pt>
    <dgm:pt modelId="{F9D8262E-1B31-461D-94A4-CCA0A3C1B43D}">
      <dgm:prSet/>
      <dgm:spPr>
        <a:solidFill>
          <a:srgbClr val="CC0000"/>
        </a:solidFill>
      </dgm:spPr>
      <dgm:t>
        <a:bodyPr/>
        <a:lstStyle/>
        <a:p>
          <a:r>
            <a:rPr lang="en-US" baseline="0" dirty="0"/>
            <a:t>  ROADBLOCK</a:t>
          </a:r>
          <a:endParaRPr lang="en-US" dirty="0"/>
        </a:p>
      </dgm:t>
    </dgm:pt>
    <dgm:pt modelId="{5814F9D8-CA31-4A4E-A2D2-8115FC1B36C9}" type="parTrans" cxnId="{BC6CE915-7B35-4275-B10B-E30CFF321182}">
      <dgm:prSet/>
      <dgm:spPr/>
      <dgm:t>
        <a:bodyPr/>
        <a:lstStyle/>
        <a:p>
          <a:endParaRPr lang="en-US"/>
        </a:p>
      </dgm:t>
    </dgm:pt>
    <dgm:pt modelId="{8241D6E4-7B71-46A5-BDF1-85E52019F882}" type="sibTrans" cxnId="{BC6CE915-7B35-4275-B10B-E30CFF321182}">
      <dgm:prSet/>
      <dgm:spPr/>
      <dgm:t>
        <a:bodyPr/>
        <a:lstStyle/>
        <a:p>
          <a:endParaRPr lang="en-US"/>
        </a:p>
      </dgm:t>
    </dgm:pt>
    <dgm:pt modelId="{CA95564C-DA5E-4489-A3F9-8CFEF7CD6CAF}" type="pres">
      <dgm:prSet presAssocID="{66DCDACE-6602-4A15-B9B0-3AEB00FA2F4B}" presName="linear" presStyleCnt="0">
        <dgm:presLayoutVars>
          <dgm:animLvl val="lvl"/>
          <dgm:resizeHandles val="exact"/>
        </dgm:presLayoutVars>
      </dgm:prSet>
      <dgm:spPr/>
    </dgm:pt>
    <dgm:pt modelId="{4D9796EE-E05A-40F2-9407-73B65412F067}" type="pres">
      <dgm:prSet presAssocID="{F9D8262E-1B31-461D-94A4-CCA0A3C1B43D}" presName="parentText" presStyleLbl="node1" presStyleIdx="0" presStyleCnt="1">
        <dgm:presLayoutVars>
          <dgm:chMax val="0"/>
          <dgm:bulletEnabled val="1"/>
        </dgm:presLayoutVars>
      </dgm:prSet>
      <dgm:spPr/>
    </dgm:pt>
  </dgm:ptLst>
  <dgm:cxnLst>
    <dgm:cxn modelId="{BC6CE915-7B35-4275-B10B-E30CFF321182}" srcId="{66DCDACE-6602-4A15-B9B0-3AEB00FA2F4B}" destId="{F9D8262E-1B31-461D-94A4-CCA0A3C1B43D}" srcOrd="0" destOrd="0" parTransId="{5814F9D8-CA31-4A4E-A2D2-8115FC1B36C9}" sibTransId="{8241D6E4-7B71-46A5-BDF1-85E52019F882}"/>
    <dgm:cxn modelId="{F7720E6F-5E09-4B68-A2D8-664B46F6F1D9}" type="presOf" srcId="{F9D8262E-1B31-461D-94A4-CCA0A3C1B43D}" destId="{4D9796EE-E05A-40F2-9407-73B65412F067}" srcOrd="0" destOrd="0" presId="urn:microsoft.com/office/officeart/2005/8/layout/vList2"/>
    <dgm:cxn modelId="{11545197-1270-4F2C-9CAC-CB3180F1D489}" type="presOf" srcId="{66DCDACE-6602-4A15-B9B0-3AEB00FA2F4B}" destId="{CA95564C-DA5E-4489-A3F9-8CFEF7CD6CAF}" srcOrd="0" destOrd="0" presId="urn:microsoft.com/office/officeart/2005/8/layout/vList2"/>
    <dgm:cxn modelId="{B490544E-CBB0-413F-8D94-73B2EE6BAC51}" type="presParOf" srcId="{CA95564C-DA5E-4489-A3F9-8CFEF7CD6CAF}" destId="{4D9796EE-E05A-40F2-9407-73B65412F06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F9B250B-F0FC-41BC-AA76-CF51815F9104}" type="doc">
      <dgm:prSet loTypeId="urn:microsoft.com/office/officeart/2005/8/layout/hProcess9" loCatId="process" qsTypeId="urn:microsoft.com/office/officeart/2005/8/quickstyle/3d2" qsCatId="3D" csTypeId="urn:microsoft.com/office/officeart/2005/8/colors/colorful4" csCatId="colorful" phldr="1"/>
      <dgm:spPr/>
      <dgm:t>
        <a:bodyPr/>
        <a:lstStyle/>
        <a:p>
          <a:endParaRPr lang="en-US"/>
        </a:p>
      </dgm:t>
    </dgm:pt>
    <dgm:pt modelId="{6F1CF0D2-419E-4329-93BB-07F59916D1AE}">
      <dgm:prSet/>
      <dgm:spPr/>
      <dgm:t>
        <a:bodyPr/>
        <a:lstStyle/>
        <a:p>
          <a:r>
            <a:rPr lang="en-US" baseline="0" dirty="0"/>
            <a:t>EEO is the Law</a:t>
          </a:r>
          <a:endParaRPr lang="en-US" dirty="0"/>
        </a:p>
      </dgm:t>
    </dgm:pt>
    <dgm:pt modelId="{170EE5CB-3C32-4979-8F3D-5076CC9F915B}" type="parTrans" cxnId="{C18E809E-9FE7-4FE8-A87B-A3942FD522D5}">
      <dgm:prSet/>
      <dgm:spPr/>
      <dgm:t>
        <a:bodyPr/>
        <a:lstStyle/>
        <a:p>
          <a:endParaRPr lang="en-US"/>
        </a:p>
      </dgm:t>
    </dgm:pt>
    <dgm:pt modelId="{FB47EA98-34E4-430E-A94E-2FB8174CEE67}" type="sibTrans" cxnId="{C18E809E-9FE7-4FE8-A87B-A3942FD522D5}">
      <dgm:prSet/>
      <dgm:spPr/>
      <dgm:t>
        <a:bodyPr/>
        <a:lstStyle/>
        <a:p>
          <a:endParaRPr lang="en-US"/>
        </a:p>
      </dgm:t>
    </dgm:pt>
    <dgm:pt modelId="{FE660F26-EAA3-4B74-AC4F-EEE4B663C5EE}" type="pres">
      <dgm:prSet presAssocID="{1F9B250B-F0FC-41BC-AA76-CF51815F9104}" presName="CompostProcess" presStyleCnt="0">
        <dgm:presLayoutVars>
          <dgm:dir/>
          <dgm:resizeHandles val="exact"/>
        </dgm:presLayoutVars>
      </dgm:prSet>
      <dgm:spPr/>
    </dgm:pt>
    <dgm:pt modelId="{1555C5EA-974C-40E5-982C-B8E66F193C62}" type="pres">
      <dgm:prSet presAssocID="{1F9B250B-F0FC-41BC-AA76-CF51815F9104}" presName="arrow" presStyleLbl="bgShp" presStyleIdx="0" presStyleCnt="1"/>
      <dgm:spPr/>
    </dgm:pt>
    <dgm:pt modelId="{65126B2F-85AF-4D88-BFB4-A107B75B1E02}" type="pres">
      <dgm:prSet presAssocID="{1F9B250B-F0FC-41BC-AA76-CF51815F9104}" presName="linearProcess" presStyleCnt="0"/>
      <dgm:spPr/>
    </dgm:pt>
    <dgm:pt modelId="{11B410F6-1115-4597-894D-AA84A36EA281}" type="pres">
      <dgm:prSet presAssocID="{6F1CF0D2-419E-4329-93BB-07F59916D1AE}" presName="textNode" presStyleLbl="node1" presStyleIdx="0" presStyleCnt="1" custScaleX="118640" custLinFactNeighborX="-8884" custLinFactNeighborY="1747">
        <dgm:presLayoutVars>
          <dgm:bulletEnabled val="1"/>
        </dgm:presLayoutVars>
      </dgm:prSet>
      <dgm:spPr/>
    </dgm:pt>
  </dgm:ptLst>
  <dgm:cxnLst>
    <dgm:cxn modelId="{3FF9B714-963E-45A7-9A58-3AD05C20B27B}" type="presOf" srcId="{6F1CF0D2-419E-4329-93BB-07F59916D1AE}" destId="{11B410F6-1115-4597-894D-AA84A36EA281}" srcOrd="0" destOrd="0" presId="urn:microsoft.com/office/officeart/2005/8/layout/hProcess9"/>
    <dgm:cxn modelId="{FBE12816-B8CB-4F2F-A39E-0EBDD81CFBD7}" type="presOf" srcId="{1F9B250B-F0FC-41BC-AA76-CF51815F9104}" destId="{FE660F26-EAA3-4B74-AC4F-EEE4B663C5EE}" srcOrd="0" destOrd="0" presId="urn:microsoft.com/office/officeart/2005/8/layout/hProcess9"/>
    <dgm:cxn modelId="{C18E809E-9FE7-4FE8-A87B-A3942FD522D5}" srcId="{1F9B250B-F0FC-41BC-AA76-CF51815F9104}" destId="{6F1CF0D2-419E-4329-93BB-07F59916D1AE}" srcOrd="0" destOrd="0" parTransId="{170EE5CB-3C32-4979-8F3D-5076CC9F915B}" sibTransId="{FB47EA98-34E4-430E-A94E-2FB8174CEE67}"/>
    <dgm:cxn modelId="{13C65F94-C0C6-4316-B89F-E6D10BD359D8}" type="presParOf" srcId="{FE660F26-EAA3-4B74-AC4F-EEE4B663C5EE}" destId="{1555C5EA-974C-40E5-982C-B8E66F193C62}" srcOrd="0" destOrd="0" presId="urn:microsoft.com/office/officeart/2005/8/layout/hProcess9"/>
    <dgm:cxn modelId="{D11E2C4B-944C-4357-90AD-0EB4788E778D}" type="presParOf" srcId="{FE660F26-EAA3-4B74-AC4F-EEE4B663C5EE}" destId="{65126B2F-85AF-4D88-BFB4-A107B75B1E02}" srcOrd="1" destOrd="0" presId="urn:microsoft.com/office/officeart/2005/8/layout/hProcess9"/>
    <dgm:cxn modelId="{BFF99BD4-1A28-4992-A359-8F2E72BDA49E}" type="presParOf" srcId="{65126B2F-85AF-4D88-BFB4-A107B75B1E02}" destId="{11B410F6-1115-4597-894D-AA84A36EA281}"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9257D9F-B194-4B23-8631-5F1D496D0F7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D534A54-B49E-424B-B6D9-FF2ECC524AC6}">
      <dgm:prSet custT="1"/>
      <dgm:spPr>
        <a:solidFill>
          <a:schemeClr val="accent3">
            <a:lumMod val="60000"/>
            <a:lumOff val="40000"/>
          </a:schemeClr>
        </a:solidFill>
      </dgm:spPr>
      <dgm:t>
        <a:bodyPr/>
        <a:lstStyle/>
        <a:p>
          <a:r>
            <a:rPr lang="en-US" sz="1900" baseline="0" dirty="0"/>
            <a:t>Although equal employment opportunity is the law and  provisions and modifications are available for disabled people, I found that some local companies, such as PAL, do not provide these opportunities for disabled archaeologists</a:t>
          </a:r>
          <a:endParaRPr lang="en-US" sz="1900" dirty="0"/>
        </a:p>
      </dgm:t>
    </dgm:pt>
    <dgm:pt modelId="{3DC4EF54-FFC2-4CDD-A2F2-1397CA9FC4A1}" type="parTrans" cxnId="{9873B1A7-1EA0-43AC-8E5A-93C4238C51F2}">
      <dgm:prSet/>
      <dgm:spPr/>
      <dgm:t>
        <a:bodyPr/>
        <a:lstStyle/>
        <a:p>
          <a:endParaRPr lang="en-US"/>
        </a:p>
      </dgm:t>
    </dgm:pt>
    <dgm:pt modelId="{5A5E0A98-29C4-4EC8-8DBC-5A1A213F7473}" type="sibTrans" cxnId="{9873B1A7-1EA0-43AC-8E5A-93C4238C51F2}">
      <dgm:prSet/>
      <dgm:spPr/>
      <dgm:t>
        <a:bodyPr/>
        <a:lstStyle/>
        <a:p>
          <a:endParaRPr lang="en-US"/>
        </a:p>
      </dgm:t>
    </dgm:pt>
    <dgm:pt modelId="{DC3C606A-B302-4B51-97FE-9948E192E8AE}" type="pres">
      <dgm:prSet presAssocID="{99257D9F-B194-4B23-8631-5F1D496D0F7E}" presName="Name0" presStyleCnt="0">
        <dgm:presLayoutVars>
          <dgm:chPref val="3"/>
          <dgm:dir/>
          <dgm:animLvl val="lvl"/>
          <dgm:resizeHandles/>
        </dgm:presLayoutVars>
      </dgm:prSet>
      <dgm:spPr/>
    </dgm:pt>
    <dgm:pt modelId="{43836484-4F49-466C-B432-07F10F6D1E1E}" type="pres">
      <dgm:prSet presAssocID="{8D534A54-B49E-424B-B6D9-FF2ECC524AC6}" presName="horFlow" presStyleCnt="0"/>
      <dgm:spPr/>
    </dgm:pt>
    <dgm:pt modelId="{9C029D95-B8B1-4B77-BFE0-C45162478D7A}" type="pres">
      <dgm:prSet presAssocID="{8D534A54-B49E-424B-B6D9-FF2ECC524AC6}" presName="bigChev" presStyleLbl="node1" presStyleIdx="0" presStyleCnt="1" custScaleY="126925"/>
      <dgm:spPr/>
    </dgm:pt>
  </dgm:ptLst>
  <dgm:cxnLst>
    <dgm:cxn modelId="{DAFD7B07-5814-4966-939C-D228AFEB0904}" type="presOf" srcId="{99257D9F-B194-4B23-8631-5F1D496D0F7E}" destId="{DC3C606A-B302-4B51-97FE-9948E192E8AE}" srcOrd="0" destOrd="0" presId="urn:microsoft.com/office/officeart/2005/8/layout/lProcess3"/>
    <dgm:cxn modelId="{9873B1A7-1EA0-43AC-8E5A-93C4238C51F2}" srcId="{99257D9F-B194-4B23-8631-5F1D496D0F7E}" destId="{8D534A54-B49E-424B-B6D9-FF2ECC524AC6}" srcOrd="0" destOrd="0" parTransId="{3DC4EF54-FFC2-4CDD-A2F2-1397CA9FC4A1}" sibTransId="{5A5E0A98-29C4-4EC8-8DBC-5A1A213F7473}"/>
    <dgm:cxn modelId="{D36672F6-78E4-4A64-9005-9829C346BA9C}" type="presOf" srcId="{8D534A54-B49E-424B-B6D9-FF2ECC524AC6}" destId="{9C029D95-B8B1-4B77-BFE0-C45162478D7A}" srcOrd="0" destOrd="0" presId="urn:microsoft.com/office/officeart/2005/8/layout/lProcess3"/>
    <dgm:cxn modelId="{8FF04D8D-4156-496B-BA7F-AAC5A4A86768}" type="presParOf" srcId="{DC3C606A-B302-4B51-97FE-9948E192E8AE}" destId="{43836484-4F49-466C-B432-07F10F6D1E1E}" srcOrd="0" destOrd="0" presId="urn:microsoft.com/office/officeart/2005/8/layout/lProcess3"/>
    <dgm:cxn modelId="{925893B6-8792-45E8-89B0-C41E6B93032F}" type="presParOf" srcId="{43836484-4F49-466C-B432-07F10F6D1E1E}" destId="{9C029D95-B8B1-4B77-BFE0-C45162478D7A}"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71B536D-19AC-452B-B50B-43AD3742C862}" type="doc">
      <dgm:prSet loTypeId="urn:microsoft.com/office/officeart/2005/8/layout/vList2" loCatId="list" qsTypeId="urn:microsoft.com/office/officeart/2005/8/quickstyle/3d2" qsCatId="3D" csTypeId="urn:microsoft.com/office/officeart/2005/8/colors/colorful3" csCatId="colorful" phldr="1"/>
      <dgm:spPr/>
      <dgm:t>
        <a:bodyPr/>
        <a:lstStyle/>
        <a:p>
          <a:endParaRPr lang="en-US"/>
        </a:p>
      </dgm:t>
    </dgm:pt>
    <dgm:pt modelId="{AD966614-CB00-4945-940C-B39B5C27496E}">
      <dgm:prSet custT="1"/>
      <dgm:spPr/>
      <dgm:t>
        <a:bodyPr/>
        <a:lstStyle/>
        <a:p>
          <a:pPr algn="ctr"/>
          <a:r>
            <a:rPr lang="en-US" sz="4600" baseline="0" dirty="0"/>
            <a:t>When One Door Closes, Another Opens </a:t>
          </a:r>
          <a:br>
            <a:rPr lang="en-US" sz="2500" baseline="0" dirty="0"/>
          </a:br>
          <a:r>
            <a:rPr lang="en-US" sz="2500" baseline="0" dirty="0"/>
            <a:t>                                                                                </a:t>
          </a:r>
        </a:p>
        <a:p>
          <a:pPr algn="ctr"/>
          <a:r>
            <a:rPr lang="en-US" sz="1600" baseline="0" dirty="0"/>
            <a:t>Alexander Graham Bell</a:t>
          </a:r>
          <a:endParaRPr lang="en-US" sz="1600" dirty="0"/>
        </a:p>
      </dgm:t>
    </dgm:pt>
    <dgm:pt modelId="{E8B9C826-1BE1-49BF-A601-CED476CC7F30}" type="parTrans" cxnId="{DAAA053F-7CA8-4BE4-B86C-23F46DC4294F}">
      <dgm:prSet/>
      <dgm:spPr/>
      <dgm:t>
        <a:bodyPr/>
        <a:lstStyle/>
        <a:p>
          <a:endParaRPr lang="en-US"/>
        </a:p>
      </dgm:t>
    </dgm:pt>
    <dgm:pt modelId="{2DDF9903-9C56-4698-A42F-AB1CA61EB9D7}" type="sibTrans" cxnId="{DAAA053F-7CA8-4BE4-B86C-23F46DC4294F}">
      <dgm:prSet/>
      <dgm:spPr/>
      <dgm:t>
        <a:bodyPr/>
        <a:lstStyle/>
        <a:p>
          <a:endParaRPr lang="en-US"/>
        </a:p>
      </dgm:t>
    </dgm:pt>
    <dgm:pt modelId="{7DF75BD2-DE51-4D44-B6D4-7A68439AFCD0}" type="pres">
      <dgm:prSet presAssocID="{F71B536D-19AC-452B-B50B-43AD3742C862}" presName="linear" presStyleCnt="0">
        <dgm:presLayoutVars>
          <dgm:animLvl val="lvl"/>
          <dgm:resizeHandles val="exact"/>
        </dgm:presLayoutVars>
      </dgm:prSet>
      <dgm:spPr/>
    </dgm:pt>
    <dgm:pt modelId="{F783420C-D3B6-41B0-B04B-6155D7F6465E}" type="pres">
      <dgm:prSet presAssocID="{AD966614-CB00-4945-940C-B39B5C27496E}" presName="parentText" presStyleLbl="node1" presStyleIdx="0" presStyleCnt="1" custLinFactNeighborX="2368" custLinFactNeighborY="2726">
        <dgm:presLayoutVars>
          <dgm:chMax val="0"/>
          <dgm:bulletEnabled val="1"/>
        </dgm:presLayoutVars>
      </dgm:prSet>
      <dgm:spPr/>
    </dgm:pt>
  </dgm:ptLst>
  <dgm:cxnLst>
    <dgm:cxn modelId="{7FFFCF20-4870-49C3-8E2F-36BCA2E6A659}" type="presOf" srcId="{AD966614-CB00-4945-940C-B39B5C27496E}" destId="{F783420C-D3B6-41B0-B04B-6155D7F6465E}" srcOrd="0" destOrd="0" presId="urn:microsoft.com/office/officeart/2005/8/layout/vList2"/>
    <dgm:cxn modelId="{DAAA053F-7CA8-4BE4-B86C-23F46DC4294F}" srcId="{F71B536D-19AC-452B-B50B-43AD3742C862}" destId="{AD966614-CB00-4945-940C-B39B5C27496E}" srcOrd="0" destOrd="0" parTransId="{E8B9C826-1BE1-49BF-A601-CED476CC7F30}" sibTransId="{2DDF9903-9C56-4698-A42F-AB1CA61EB9D7}"/>
    <dgm:cxn modelId="{B118E6E3-CE4C-483B-A87A-F00F3EF2792D}" type="presOf" srcId="{F71B536D-19AC-452B-B50B-43AD3742C862}" destId="{7DF75BD2-DE51-4D44-B6D4-7A68439AFCD0}" srcOrd="0" destOrd="0" presId="urn:microsoft.com/office/officeart/2005/8/layout/vList2"/>
    <dgm:cxn modelId="{C7D529FF-967A-4622-83C8-579DEABFEE9E}" type="presParOf" srcId="{7DF75BD2-DE51-4D44-B6D4-7A68439AFCD0}" destId="{F783420C-D3B6-41B0-B04B-6155D7F646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62844F6-24A8-4244-8F0F-26D09E460F58}" type="doc">
      <dgm:prSet loTypeId="urn:microsoft.com/office/officeart/2005/8/layout/vList2" loCatId="list" qsTypeId="urn:microsoft.com/office/officeart/2005/8/quickstyle/3d2" qsCatId="3D" csTypeId="urn:microsoft.com/office/officeart/2005/8/colors/accent0_3" csCatId="mainScheme" phldr="1"/>
      <dgm:spPr/>
      <dgm:t>
        <a:bodyPr/>
        <a:lstStyle/>
        <a:p>
          <a:endParaRPr lang="en-US"/>
        </a:p>
      </dgm:t>
    </dgm:pt>
    <dgm:pt modelId="{685DAAB1-015D-4AF8-A0FE-D601C0633712}">
      <dgm:prSet custT="1"/>
      <dgm:spPr>
        <a:solidFill>
          <a:srgbClr val="002060"/>
        </a:solidFill>
      </dgm:spPr>
      <dgm:t>
        <a:bodyPr/>
        <a:lstStyle/>
        <a:p>
          <a:pPr algn="ctr"/>
          <a:r>
            <a:rPr lang="en-US" sz="2800" dirty="0"/>
            <a:t>Keep Digging and Sift Out MORE Information!</a:t>
          </a:r>
        </a:p>
      </dgm:t>
    </dgm:pt>
    <dgm:pt modelId="{6D16516C-482C-4EFD-91B2-D11F9AE41423}" type="parTrans" cxnId="{E63DC40A-53D3-42EE-8D16-31476F9BCE36}">
      <dgm:prSet/>
      <dgm:spPr/>
      <dgm:t>
        <a:bodyPr/>
        <a:lstStyle/>
        <a:p>
          <a:endParaRPr lang="en-US"/>
        </a:p>
      </dgm:t>
    </dgm:pt>
    <dgm:pt modelId="{4AB45402-5472-48F6-8FC9-DA351CC7B814}" type="sibTrans" cxnId="{E63DC40A-53D3-42EE-8D16-31476F9BCE36}">
      <dgm:prSet/>
      <dgm:spPr/>
      <dgm:t>
        <a:bodyPr/>
        <a:lstStyle/>
        <a:p>
          <a:endParaRPr lang="en-US"/>
        </a:p>
      </dgm:t>
    </dgm:pt>
    <dgm:pt modelId="{E2C6661D-FC7F-4070-AD98-3720B9B6926A}" type="pres">
      <dgm:prSet presAssocID="{562844F6-24A8-4244-8F0F-26D09E460F58}" presName="linear" presStyleCnt="0">
        <dgm:presLayoutVars>
          <dgm:animLvl val="lvl"/>
          <dgm:resizeHandles val="exact"/>
        </dgm:presLayoutVars>
      </dgm:prSet>
      <dgm:spPr/>
    </dgm:pt>
    <dgm:pt modelId="{B9A9E51F-5E36-48E7-99C4-1D4BB004D5D2}" type="pres">
      <dgm:prSet presAssocID="{685DAAB1-015D-4AF8-A0FE-D601C0633712}" presName="parentText" presStyleLbl="node1" presStyleIdx="0" presStyleCnt="1">
        <dgm:presLayoutVars>
          <dgm:chMax val="0"/>
          <dgm:bulletEnabled val="1"/>
        </dgm:presLayoutVars>
      </dgm:prSet>
      <dgm:spPr/>
    </dgm:pt>
  </dgm:ptLst>
  <dgm:cxnLst>
    <dgm:cxn modelId="{E63DC40A-53D3-42EE-8D16-31476F9BCE36}" srcId="{562844F6-24A8-4244-8F0F-26D09E460F58}" destId="{685DAAB1-015D-4AF8-A0FE-D601C0633712}" srcOrd="0" destOrd="0" parTransId="{6D16516C-482C-4EFD-91B2-D11F9AE41423}" sibTransId="{4AB45402-5472-48F6-8FC9-DA351CC7B814}"/>
    <dgm:cxn modelId="{17642247-E3E6-439E-98D2-48E8B5776613}" type="presOf" srcId="{685DAAB1-015D-4AF8-A0FE-D601C0633712}" destId="{B9A9E51F-5E36-48E7-99C4-1D4BB004D5D2}" srcOrd="0" destOrd="0" presId="urn:microsoft.com/office/officeart/2005/8/layout/vList2"/>
    <dgm:cxn modelId="{2FCF2DBD-C1FD-4F27-8C79-274D61ED41A9}" type="presOf" srcId="{562844F6-24A8-4244-8F0F-26D09E460F58}" destId="{E2C6661D-FC7F-4070-AD98-3720B9B6926A}" srcOrd="0" destOrd="0" presId="urn:microsoft.com/office/officeart/2005/8/layout/vList2"/>
    <dgm:cxn modelId="{140F39A7-A136-4A66-8AE2-2B9C4FF9B6A1}" type="presParOf" srcId="{E2C6661D-FC7F-4070-AD98-3720B9B6926A}" destId="{B9A9E51F-5E36-48E7-99C4-1D4BB004D5D2}"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6211BA-821D-46D8-92F7-6B3557F24E09}" type="doc">
      <dgm:prSet loTypeId="urn:microsoft.com/office/officeart/2005/8/layout/vList2" loCatId="list" qsTypeId="urn:microsoft.com/office/officeart/2005/8/quickstyle/3d2" qsCatId="3D" csTypeId="urn:microsoft.com/office/officeart/2005/8/colors/accent0_3" csCatId="mainScheme"/>
      <dgm:spPr/>
      <dgm:t>
        <a:bodyPr/>
        <a:lstStyle/>
        <a:p>
          <a:endParaRPr lang="en-US"/>
        </a:p>
      </dgm:t>
    </dgm:pt>
    <dgm:pt modelId="{1674B7FB-E360-4D95-81F5-190B180DF741}">
      <dgm:prSet/>
      <dgm:spPr/>
      <dgm:t>
        <a:bodyPr/>
        <a:lstStyle/>
        <a:p>
          <a:r>
            <a:rPr lang="en-US" baseline="0"/>
            <a:t>“College Hill”</a:t>
          </a:r>
          <a:endParaRPr lang="en-US"/>
        </a:p>
      </dgm:t>
    </dgm:pt>
    <dgm:pt modelId="{E6E0D26B-9740-4220-90C6-B7AC19DC73B4}" type="parTrans" cxnId="{EE06475E-41EB-471A-9EF0-4D0337C32680}">
      <dgm:prSet/>
      <dgm:spPr/>
      <dgm:t>
        <a:bodyPr/>
        <a:lstStyle/>
        <a:p>
          <a:endParaRPr lang="en-US"/>
        </a:p>
      </dgm:t>
    </dgm:pt>
    <dgm:pt modelId="{E446C14E-65A8-44F4-A5E1-907AB6EED088}" type="sibTrans" cxnId="{EE06475E-41EB-471A-9EF0-4D0337C32680}">
      <dgm:prSet/>
      <dgm:spPr/>
      <dgm:t>
        <a:bodyPr/>
        <a:lstStyle/>
        <a:p>
          <a:endParaRPr lang="en-US"/>
        </a:p>
      </dgm:t>
    </dgm:pt>
    <dgm:pt modelId="{46513C41-1027-4BB2-94E4-420CA7E2CC5A}" type="pres">
      <dgm:prSet presAssocID="{DF6211BA-821D-46D8-92F7-6B3557F24E09}" presName="linear" presStyleCnt="0">
        <dgm:presLayoutVars>
          <dgm:animLvl val="lvl"/>
          <dgm:resizeHandles val="exact"/>
        </dgm:presLayoutVars>
      </dgm:prSet>
      <dgm:spPr/>
    </dgm:pt>
    <dgm:pt modelId="{51966D2E-95BE-4547-BE09-E06BEB1F9C88}" type="pres">
      <dgm:prSet presAssocID="{1674B7FB-E360-4D95-81F5-190B180DF741}" presName="parentText" presStyleLbl="node1" presStyleIdx="0" presStyleCnt="1">
        <dgm:presLayoutVars>
          <dgm:chMax val="0"/>
          <dgm:bulletEnabled val="1"/>
        </dgm:presLayoutVars>
      </dgm:prSet>
      <dgm:spPr/>
    </dgm:pt>
  </dgm:ptLst>
  <dgm:cxnLst>
    <dgm:cxn modelId="{12758E5D-2B57-4B99-B75D-E5549FB90B8C}" type="presOf" srcId="{1674B7FB-E360-4D95-81F5-190B180DF741}" destId="{51966D2E-95BE-4547-BE09-E06BEB1F9C88}" srcOrd="0" destOrd="0" presId="urn:microsoft.com/office/officeart/2005/8/layout/vList2"/>
    <dgm:cxn modelId="{EE06475E-41EB-471A-9EF0-4D0337C32680}" srcId="{DF6211BA-821D-46D8-92F7-6B3557F24E09}" destId="{1674B7FB-E360-4D95-81F5-190B180DF741}" srcOrd="0" destOrd="0" parTransId="{E6E0D26B-9740-4220-90C6-B7AC19DC73B4}" sibTransId="{E446C14E-65A8-44F4-A5E1-907AB6EED088}"/>
    <dgm:cxn modelId="{8A30E670-2D59-449B-A823-8547B8936F7C}" type="presOf" srcId="{DF6211BA-821D-46D8-92F7-6B3557F24E09}" destId="{46513C41-1027-4BB2-94E4-420CA7E2CC5A}" srcOrd="0" destOrd="0" presId="urn:microsoft.com/office/officeart/2005/8/layout/vList2"/>
    <dgm:cxn modelId="{E3172641-BB0F-4461-9127-5B5DBB4E142D}" type="presParOf" srcId="{46513C41-1027-4BB2-94E4-420CA7E2CC5A}" destId="{51966D2E-95BE-4547-BE09-E06BEB1F9C8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7862733-9056-43C6-9947-E0F371B95676}" type="doc">
      <dgm:prSet loTypeId="urn:microsoft.com/office/officeart/2005/8/layout/vList3" loCatId="list" qsTypeId="urn:microsoft.com/office/officeart/2005/8/quickstyle/simple1" qsCatId="simple" csTypeId="urn:microsoft.com/office/officeart/2005/8/colors/accent2_5" csCatId="accent2" phldr="1"/>
      <dgm:spPr/>
      <dgm:t>
        <a:bodyPr/>
        <a:lstStyle/>
        <a:p>
          <a:endParaRPr lang="en-US"/>
        </a:p>
      </dgm:t>
    </dgm:pt>
    <dgm:pt modelId="{ABABA94D-7410-4811-B2BA-0F9C3DAE5FF3}">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aseline="0"/>
            <a:t>“Just Don’t Let Anyone Tell You No”</a:t>
          </a:r>
          <a:endParaRPr lang="en-US"/>
        </a:p>
      </dgm:t>
    </dgm:pt>
    <dgm:pt modelId="{79BB26BB-8C95-4DAD-9DE0-88684A51AA72}" type="parTrans" cxnId="{968678F8-9504-4932-8CE5-6C05B1D4B16E}">
      <dgm:prSet/>
      <dgm:spPr/>
      <dgm:t>
        <a:bodyPr/>
        <a:lstStyle/>
        <a:p>
          <a:endParaRPr lang="en-US"/>
        </a:p>
      </dgm:t>
    </dgm:pt>
    <dgm:pt modelId="{09286038-5B4B-4D42-8D22-36AE6E60C0AF}" type="sibTrans" cxnId="{968678F8-9504-4932-8CE5-6C05B1D4B16E}">
      <dgm:prSet/>
      <dgm:spPr/>
      <dgm:t>
        <a:bodyPr/>
        <a:lstStyle/>
        <a:p>
          <a:endParaRPr lang="en-US"/>
        </a:p>
      </dgm:t>
    </dgm:pt>
    <dgm:pt modelId="{FCA3D5EA-B09A-45CE-9F5E-12DB9D3FE697}" type="pres">
      <dgm:prSet presAssocID="{67862733-9056-43C6-9947-E0F371B95676}" presName="linearFlow" presStyleCnt="0">
        <dgm:presLayoutVars>
          <dgm:dir/>
          <dgm:resizeHandles val="exact"/>
        </dgm:presLayoutVars>
      </dgm:prSet>
      <dgm:spPr/>
    </dgm:pt>
    <dgm:pt modelId="{E386D9C1-018C-424B-98C8-61615A5D7ACE}" type="pres">
      <dgm:prSet presAssocID="{ABABA94D-7410-4811-B2BA-0F9C3DAE5FF3}" presName="composite" presStyleCnt="0"/>
      <dgm:spPr/>
    </dgm:pt>
    <dgm:pt modelId="{A92DA344-2F72-49AB-BC56-773672802317}" type="pres">
      <dgm:prSet presAssocID="{ABABA94D-7410-4811-B2BA-0F9C3DAE5FF3}" presName="imgShp" presStyleLbl="fgImgPlace1" presStyleIdx="0" presStyleCnt="1" custLinFactNeighborX="-5201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accent6">
              <a:lumMod val="75000"/>
            </a:schemeClr>
          </a:solidFill>
        </a:ln>
        <a:effectLst>
          <a:innerShdw blurRad="114300">
            <a:prstClr val="black"/>
          </a:innerShdw>
        </a:effectLst>
      </dgm:spPr>
      <dgm:extLst>
        <a:ext uri="{E40237B7-FDA0-4F09-8148-C483321AD2D9}">
          <dgm14:cNvPr xmlns:dgm14="http://schemas.microsoft.com/office/drawing/2010/diagram" id="0" name="" descr="Clenched Fist outline"/>
        </a:ext>
      </dgm:extLst>
    </dgm:pt>
    <dgm:pt modelId="{62A3EF96-4052-404C-B9A3-F58F0B19CEEF}" type="pres">
      <dgm:prSet presAssocID="{ABABA94D-7410-4811-B2BA-0F9C3DAE5FF3}" presName="txShp" presStyleLbl="node1" presStyleIdx="0" presStyleCnt="1">
        <dgm:presLayoutVars>
          <dgm:bulletEnabled val="1"/>
        </dgm:presLayoutVars>
      </dgm:prSet>
      <dgm:spPr/>
    </dgm:pt>
  </dgm:ptLst>
  <dgm:cxnLst>
    <dgm:cxn modelId="{C10AB36C-1504-42BE-9B35-9326854C035F}" type="presOf" srcId="{ABABA94D-7410-4811-B2BA-0F9C3DAE5FF3}" destId="{62A3EF96-4052-404C-B9A3-F58F0B19CEEF}" srcOrd="0" destOrd="0" presId="urn:microsoft.com/office/officeart/2005/8/layout/vList3"/>
    <dgm:cxn modelId="{79408DD6-5F6B-4AB0-AAB9-6B2A95F7738B}" type="presOf" srcId="{67862733-9056-43C6-9947-E0F371B95676}" destId="{FCA3D5EA-B09A-45CE-9F5E-12DB9D3FE697}" srcOrd="0" destOrd="0" presId="urn:microsoft.com/office/officeart/2005/8/layout/vList3"/>
    <dgm:cxn modelId="{968678F8-9504-4932-8CE5-6C05B1D4B16E}" srcId="{67862733-9056-43C6-9947-E0F371B95676}" destId="{ABABA94D-7410-4811-B2BA-0F9C3DAE5FF3}" srcOrd="0" destOrd="0" parTransId="{79BB26BB-8C95-4DAD-9DE0-88684A51AA72}" sibTransId="{09286038-5B4B-4D42-8D22-36AE6E60C0AF}"/>
    <dgm:cxn modelId="{1B2C1340-76C2-478C-89D9-9E1C1BAD67B1}" type="presParOf" srcId="{FCA3D5EA-B09A-45CE-9F5E-12DB9D3FE697}" destId="{E386D9C1-018C-424B-98C8-61615A5D7ACE}" srcOrd="0" destOrd="0" presId="urn:microsoft.com/office/officeart/2005/8/layout/vList3"/>
    <dgm:cxn modelId="{61728DB5-C8E9-4745-982B-16905689F946}" type="presParOf" srcId="{E386D9C1-018C-424B-98C8-61615A5D7ACE}" destId="{A92DA344-2F72-49AB-BC56-773672802317}" srcOrd="0" destOrd="0" presId="urn:microsoft.com/office/officeart/2005/8/layout/vList3"/>
    <dgm:cxn modelId="{6FDF74C9-4432-4387-806F-22B242F1DDF4}" type="presParOf" srcId="{E386D9C1-018C-424B-98C8-61615A5D7ACE}" destId="{62A3EF96-4052-404C-B9A3-F58F0B19CEE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C15B515-E7C1-46B8-B7F8-31C8F345ABE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DA91618-E6D5-49A0-B970-C49C5BAB3872}">
      <dgm:prSet custT="1"/>
      <dgm:spPr>
        <a:solidFill>
          <a:schemeClr val="tx2">
            <a:lumMod val="40000"/>
            <a:lumOff val="60000"/>
          </a:schemeClr>
        </a:solidFill>
      </dgm:spPr>
      <dgm:t>
        <a:bodyPr/>
        <a:lstStyle/>
        <a:p>
          <a:r>
            <a:rPr lang="en-US" sz="2400" dirty="0" err="1"/>
            <a:t>D.K</a:t>
          </a:r>
          <a:r>
            <a:rPr lang="en-US" sz="2400" dirty="0"/>
            <a:t> Abbass, Ph.D. had words of wisdom including the encouraging quote above</a:t>
          </a:r>
        </a:p>
      </dgm:t>
    </dgm:pt>
    <dgm:pt modelId="{11834EDA-5A32-4837-B7BC-298AA8E81FC9}" type="parTrans" cxnId="{F751F060-D92B-4F77-8D0B-54FA800F0A48}">
      <dgm:prSet/>
      <dgm:spPr/>
      <dgm:t>
        <a:bodyPr/>
        <a:lstStyle/>
        <a:p>
          <a:endParaRPr lang="en-US"/>
        </a:p>
      </dgm:t>
    </dgm:pt>
    <dgm:pt modelId="{B0FA19CF-D59F-45B1-A330-42A4FA862ED9}" type="sibTrans" cxnId="{F751F060-D92B-4F77-8D0B-54FA800F0A48}">
      <dgm:prSet/>
      <dgm:spPr/>
      <dgm:t>
        <a:bodyPr/>
        <a:lstStyle/>
        <a:p>
          <a:endParaRPr lang="en-US"/>
        </a:p>
      </dgm:t>
    </dgm:pt>
    <dgm:pt modelId="{ABAFB4B9-9B6A-4BB0-AB9E-31C016648984}">
      <dgm:prSet custT="1"/>
      <dgm:spPr>
        <a:solidFill>
          <a:schemeClr val="accent6"/>
        </a:solidFill>
      </dgm:spPr>
      <dgm:t>
        <a:bodyPr/>
        <a:lstStyle/>
        <a:p>
          <a:r>
            <a:rPr lang="en-US" sz="2400" dirty="0"/>
            <a:t>She was a pioneer for women breaking into the social sciences</a:t>
          </a:r>
        </a:p>
      </dgm:t>
    </dgm:pt>
    <dgm:pt modelId="{BE20AA60-68D3-4390-A227-A487B05C2EF8}" type="parTrans" cxnId="{A2E363C7-C0BE-4BA5-B949-EB6D472020D5}">
      <dgm:prSet/>
      <dgm:spPr/>
      <dgm:t>
        <a:bodyPr/>
        <a:lstStyle/>
        <a:p>
          <a:endParaRPr lang="en-US"/>
        </a:p>
      </dgm:t>
    </dgm:pt>
    <dgm:pt modelId="{2BCA0FBF-6236-4381-B724-4838F94ED2E1}" type="sibTrans" cxnId="{A2E363C7-C0BE-4BA5-B949-EB6D472020D5}">
      <dgm:prSet/>
      <dgm:spPr/>
      <dgm:t>
        <a:bodyPr/>
        <a:lstStyle/>
        <a:p>
          <a:endParaRPr lang="en-US"/>
        </a:p>
      </dgm:t>
    </dgm:pt>
    <dgm:pt modelId="{9ACE659D-6EB1-42CB-ABA0-CC2E9B035B7E}">
      <dgm:prSet custT="1"/>
      <dgm:spPr>
        <a:solidFill>
          <a:srgbClr val="7030A0"/>
        </a:solidFill>
      </dgm:spPr>
      <dgm:t>
        <a:bodyPr/>
        <a:lstStyle/>
        <a:p>
          <a:r>
            <a:rPr lang="en-US" sz="2400" dirty="0"/>
            <a:t>Her vast experience allows her insight that facilitates accommodations for ALL that have interest in Archaeology—</a:t>
          </a:r>
          <a:r>
            <a:rPr lang="en-US" sz="2400" b="1" dirty="0"/>
            <a:t>it CAN be done!</a:t>
          </a:r>
          <a:endParaRPr lang="en-US" sz="2400" dirty="0"/>
        </a:p>
      </dgm:t>
    </dgm:pt>
    <dgm:pt modelId="{73EA6985-1AB7-44F9-AF67-E4A08F1A16A8}" type="parTrans" cxnId="{08126D6A-52C4-43F3-B151-D108721C1917}">
      <dgm:prSet/>
      <dgm:spPr/>
      <dgm:t>
        <a:bodyPr/>
        <a:lstStyle/>
        <a:p>
          <a:endParaRPr lang="en-US"/>
        </a:p>
      </dgm:t>
    </dgm:pt>
    <dgm:pt modelId="{6F3D4001-1B6A-4F65-AB92-4FB9993D86F1}" type="sibTrans" cxnId="{08126D6A-52C4-43F3-B151-D108721C1917}">
      <dgm:prSet/>
      <dgm:spPr/>
      <dgm:t>
        <a:bodyPr/>
        <a:lstStyle/>
        <a:p>
          <a:endParaRPr lang="en-US"/>
        </a:p>
      </dgm:t>
    </dgm:pt>
    <dgm:pt modelId="{4ECE9177-3DFF-4994-9FBD-BE02E63D5E75}" type="pres">
      <dgm:prSet presAssocID="{1C15B515-E7C1-46B8-B7F8-31C8F345ABEA}" presName="outerComposite" presStyleCnt="0">
        <dgm:presLayoutVars>
          <dgm:chMax val="5"/>
          <dgm:dir/>
          <dgm:resizeHandles val="exact"/>
        </dgm:presLayoutVars>
      </dgm:prSet>
      <dgm:spPr/>
    </dgm:pt>
    <dgm:pt modelId="{FC66E145-DFC0-41C0-9CEF-37A3D757595A}" type="pres">
      <dgm:prSet presAssocID="{1C15B515-E7C1-46B8-B7F8-31C8F345ABEA}" presName="dummyMaxCanvas" presStyleCnt="0">
        <dgm:presLayoutVars/>
      </dgm:prSet>
      <dgm:spPr/>
    </dgm:pt>
    <dgm:pt modelId="{0F998426-12CE-4516-87F4-6047E9A8FE1B}" type="pres">
      <dgm:prSet presAssocID="{1C15B515-E7C1-46B8-B7F8-31C8F345ABEA}" presName="ThreeNodes_1" presStyleLbl="node1" presStyleIdx="0" presStyleCnt="3" custLinFactNeighborX="-367" custLinFactNeighborY="-11">
        <dgm:presLayoutVars>
          <dgm:bulletEnabled val="1"/>
        </dgm:presLayoutVars>
      </dgm:prSet>
      <dgm:spPr/>
    </dgm:pt>
    <dgm:pt modelId="{D774A85C-E006-491C-AEBD-349133F4986A}" type="pres">
      <dgm:prSet presAssocID="{1C15B515-E7C1-46B8-B7F8-31C8F345ABEA}" presName="ThreeNodes_2" presStyleLbl="node1" presStyleIdx="1" presStyleCnt="3" custLinFactNeighborX="-593" custLinFactNeighborY="-8555">
        <dgm:presLayoutVars>
          <dgm:bulletEnabled val="1"/>
        </dgm:presLayoutVars>
      </dgm:prSet>
      <dgm:spPr/>
    </dgm:pt>
    <dgm:pt modelId="{A2BF5128-70AA-4985-8F72-E6D95D92AD36}" type="pres">
      <dgm:prSet presAssocID="{1C15B515-E7C1-46B8-B7F8-31C8F345ABEA}" presName="ThreeNodes_3" presStyleLbl="node1" presStyleIdx="2" presStyleCnt="3" custScaleX="107016" custScaleY="135638">
        <dgm:presLayoutVars>
          <dgm:bulletEnabled val="1"/>
        </dgm:presLayoutVars>
      </dgm:prSet>
      <dgm:spPr/>
    </dgm:pt>
    <dgm:pt modelId="{25A197DA-F19F-4E03-A8B2-0ACC9A646F3F}" type="pres">
      <dgm:prSet presAssocID="{1C15B515-E7C1-46B8-B7F8-31C8F345ABEA}" presName="ThreeConn_1-2" presStyleLbl="fgAccFollowNode1" presStyleIdx="0" presStyleCnt="2">
        <dgm:presLayoutVars>
          <dgm:bulletEnabled val="1"/>
        </dgm:presLayoutVars>
      </dgm:prSet>
      <dgm:spPr/>
    </dgm:pt>
    <dgm:pt modelId="{FA467430-8DBF-48F4-A756-187634164E6F}" type="pres">
      <dgm:prSet presAssocID="{1C15B515-E7C1-46B8-B7F8-31C8F345ABEA}" presName="ThreeConn_2-3" presStyleLbl="fgAccFollowNode1" presStyleIdx="1" presStyleCnt="2">
        <dgm:presLayoutVars>
          <dgm:bulletEnabled val="1"/>
        </dgm:presLayoutVars>
      </dgm:prSet>
      <dgm:spPr/>
    </dgm:pt>
    <dgm:pt modelId="{25BD603A-DC5D-4FD2-A32D-36B41556F994}" type="pres">
      <dgm:prSet presAssocID="{1C15B515-E7C1-46B8-B7F8-31C8F345ABEA}" presName="ThreeNodes_1_text" presStyleLbl="node1" presStyleIdx="2" presStyleCnt="3">
        <dgm:presLayoutVars>
          <dgm:bulletEnabled val="1"/>
        </dgm:presLayoutVars>
      </dgm:prSet>
      <dgm:spPr/>
    </dgm:pt>
    <dgm:pt modelId="{DD57417C-869C-4927-8E0F-61870ED49D75}" type="pres">
      <dgm:prSet presAssocID="{1C15B515-E7C1-46B8-B7F8-31C8F345ABEA}" presName="ThreeNodes_2_text" presStyleLbl="node1" presStyleIdx="2" presStyleCnt="3">
        <dgm:presLayoutVars>
          <dgm:bulletEnabled val="1"/>
        </dgm:presLayoutVars>
      </dgm:prSet>
      <dgm:spPr/>
    </dgm:pt>
    <dgm:pt modelId="{FD537065-5445-44BC-BC6F-62412514D47F}" type="pres">
      <dgm:prSet presAssocID="{1C15B515-E7C1-46B8-B7F8-31C8F345ABEA}" presName="ThreeNodes_3_text" presStyleLbl="node1" presStyleIdx="2" presStyleCnt="3">
        <dgm:presLayoutVars>
          <dgm:bulletEnabled val="1"/>
        </dgm:presLayoutVars>
      </dgm:prSet>
      <dgm:spPr/>
    </dgm:pt>
  </dgm:ptLst>
  <dgm:cxnLst>
    <dgm:cxn modelId="{B496A112-43C6-43A1-970C-5A67FA0EAA20}" type="presOf" srcId="{5DA91618-E6D5-49A0-B970-C49C5BAB3872}" destId="{0F998426-12CE-4516-87F4-6047E9A8FE1B}" srcOrd="0" destOrd="0" presId="urn:microsoft.com/office/officeart/2005/8/layout/vProcess5"/>
    <dgm:cxn modelId="{18A2A622-5041-4700-A90F-E5DD24CCC289}" type="presOf" srcId="{B0FA19CF-D59F-45B1-A330-42A4FA862ED9}" destId="{25A197DA-F19F-4E03-A8B2-0ACC9A646F3F}" srcOrd="0" destOrd="0" presId="urn:microsoft.com/office/officeart/2005/8/layout/vProcess5"/>
    <dgm:cxn modelId="{0818863F-D9EC-4C40-B77A-1D55ABA570D2}" type="presOf" srcId="{9ACE659D-6EB1-42CB-ABA0-CC2E9B035B7E}" destId="{FD537065-5445-44BC-BC6F-62412514D47F}" srcOrd="1" destOrd="0" presId="urn:microsoft.com/office/officeart/2005/8/layout/vProcess5"/>
    <dgm:cxn modelId="{57AC3D40-2186-4C7A-A32E-1DC2B641D393}" type="presOf" srcId="{ABAFB4B9-9B6A-4BB0-AB9E-31C016648984}" destId="{D774A85C-E006-491C-AEBD-349133F4986A}" srcOrd="0" destOrd="0" presId="urn:microsoft.com/office/officeart/2005/8/layout/vProcess5"/>
    <dgm:cxn modelId="{291CCA5D-1D15-431E-8EEB-E32839F80B89}" type="presOf" srcId="{2BCA0FBF-6236-4381-B724-4838F94ED2E1}" destId="{FA467430-8DBF-48F4-A756-187634164E6F}" srcOrd="0" destOrd="0" presId="urn:microsoft.com/office/officeart/2005/8/layout/vProcess5"/>
    <dgm:cxn modelId="{F751F060-D92B-4F77-8D0B-54FA800F0A48}" srcId="{1C15B515-E7C1-46B8-B7F8-31C8F345ABEA}" destId="{5DA91618-E6D5-49A0-B970-C49C5BAB3872}" srcOrd="0" destOrd="0" parTransId="{11834EDA-5A32-4837-B7BC-298AA8E81FC9}" sibTransId="{B0FA19CF-D59F-45B1-A330-42A4FA862ED9}"/>
    <dgm:cxn modelId="{08126D6A-52C4-43F3-B151-D108721C1917}" srcId="{1C15B515-E7C1-46B8-B7F8-31C8F345ABEA}" destId="{9ACE659D-6EB1-42CB-ABA0-CC2E9B035B7E}" srcOrd="2" destOrd="0" parTransId="{73EA6985-1AB7-44F9-AF67-E4A08F1A16A8}" sibTransId="{6F3D4001-1B6A-4F65-AB92-4FB9993D86F1}"/>
    <dgm:cxn modelId="{AAF1D37E-8AAA-43A2-B853-631A416A574A}" type="presOf" srcId="{ABAFB4B9-9B6A-4BB0-AB9E-31C016648984}" destId="{DD57417C-869C-4927-8E0F-61870ED49D75}" srcOrd="1" destOrd="0" presId="urn:microsoft.com/office/officeart/2005/8/layout/vProcess5"/>
    <dgm:cxn modelId="{D3118392-57E5-416B-AF28-C892B632D3B6}" type="presOf" srcId="{9ACE659D-6EB1-42CB-ABA0-CC2E9B035B7E}" destId="{A2BF5128-70AA-4985-8F72-E6D95D92AD36}" srcOrd="0" destOrd="0" presId="urn:microsoft.com/office/officeart/2005/8/layout/vProcess5"/>
    <dgm:cxn modelId="{D7B9C9BA-DD81-403A-98FF-7ED74588BD16}" type="presOf" srcId="{1C15B515-E7C1-46B8-B7F8-31C8F345ABEA}" destId="{4ECE9177-3DFF-4994-9FBD-BE02E63D5E75}" srcOrd="0" destOrd="0" presId="urn:microsoft.com/office/officeart/2005/8/layout/vProcess5"/>
    <dgm:cxn modelId="{A2E363C7-C0BE-4BA5-B949-EB6D472020D5}" srcId="{1C15B515-E7C1-46B8-B7F8-31C8F345ABEA}" destId="{ABAFB4B9-9B6A-4BB0-AB9E-31C016648984}" srcOrd="1" destOrd="0" parTransId="{BE20AA60-68D3-4390-A227-A487B05C2EF8}" sibTransId="{2BCA0FBF-6236-4381-B724-4838F94ED2E1}"/>
    <dgm:cxn modelId="{D7B027EA-D9E2-4A03-91F9-397CCB3D775F}" type="presOf" srcId="{5DA91618-E6D5-49A0-B970-C49C5BAB3872}" destId="{25BD603A-DC5D-4FD2-A32D-36B41556F994}" srcOrd="1" destOrd="0" presId="urn:microsoft.com/office/officeart/2005/8/layout/vProcess5"/>
    <dgm:cxn modelId="{AFFB877D-81CF-4F32-8D6E-03FEC094E9D3}" type="presParOf" srcId="{4ECE9177-3DFF-4994-9FBD-BE02E63D5E75}" destId="{FC66E145-DFC0-41C0-9CEF-37A3D757595A}" srcOrd="0" destOrd="0" presId="urn:microsoft.com/office/officeart/2005/8/layout/vProcess5"/>
    <dgm:cxn modelId="{423818D1-9D79-454E-B520-275D96945E7A}" type="presParOf" srcId="{4ECE9177-3DFF-4994-9FBD-BE02E63D5E75}" destId="{0F998426-12CE-4516-87F4-6047E9A8FE1B}" srcOrd="1" destOrd="0" presId="urn:microsoft.com/office/officeart/2005/8/layout/vProcess5"/>
    <dgm:cxn modelId="{6015E975-73CD-4AA7-86EA-209719C9B403}" type="presParOf" srcId="{4ECE9177-3DFF-4994-9FBD-BE02E63D5E75}" destId="{D774A85C-E006-491C-AEBD-349133F4986A}" srcOrd="2" destOrd="0" presId="urn:microsoft.com/office/officeart/2005/8/layout/vProcess5"/>
    <dgm:cxn modelId="{655FFF27-A7AA-4AC0-A31B-6085E2A8E92D}" type="presParOf" srcId="{4ECE9177-3DFF-4994-9FBD-BE02E63D5E75}" destId="{A2BF5128-70AA-4985-8F72-E6D95D92AD36}" srcOrd="3" destOrd="0" presId="urn:microsoft.com/office/officeart/2005/8/layout/vProcess5"/>
    <dgm:cxn modelId="{90ACA4FB-670C-4199-A008-B72ED4522E85}" type="presParOf" srcId="{4ECE9177-3DFF-4994-9FBD-BE02E63D5E75}" destId="{25A197DA-F19F-4E03-A8B2-0ACC9A646F3F}" srcOrd="4" destOrd="0" presId="urn:microsoft.com/office/officeart/2005/8/layout/vProcess5"/>
    <dgm:cxn modelId="{8166B848-4003-4705-B55E-11E2CEFCA8C3}" type="presParOf" srcId="{4ECE9177-3DFF-4994-9FBD-BE02E63D5E75}" destId="{FA467430-8DBF-48F4-A756-187634164E6F}" srcOrd="5" destOrd="0" presId="urn:microsoft.com/office/officeart/2005/8/layout/vProcess5"/>
    <dgm:cxn modelId="{B7002B91-C182-453E-9C05-E08DA75D7DF5}" type="presParOf" srcId="{4ECE9177-3DFF-4994-9FBD-BE02E63D5E75}" destId="{25BD603A-DC5D-4FD2-A32D-36B41556F994}" srcOrd="6" destOrd="0" presId="urn:microsoft.com/office/officeart/2005/8/layout/vProcess5"/>
    <dgm:cxn modelId="{38F093FE-8964-48B0-BF07-88C54CD55638}" type="presParOf" srcId="{4ECE9177-3DFF-4994-9FBD-BE02E63D5E75}" destId="{DD57417C-869C-4927-8E0F-61870ED49D75}" srcOrd="7" destOrd="0" presId="urn:microsoft.com/office/officeart/2005/8/layout/vProcess5"/>
    <dgm:cxn modelId="{00059590-6525-438C-849E-62DD80B30E08}" type="presParOf" srcId="{4ECE9177-3DFF-4994-9FBD-BE02E63D5E75}" destId="{FD537065-5445-44BC-BC6F-62412514D47F}"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0F38B1C-574C-49BD-8184-885F62F6E30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299AC30-839D-491E-BEB9-A41BD072BE0C}">
      <dgm:prSet/>
      <dgm:spPr>
        <a:solidFill>
          <a:srgbClr val="00A44A"/>
        </a:solidFill>
      </dgm:spPr>
      <dgm:t>
        <a:bodyPr/>
        <a:lstStyle/>
        <a:p>
          <a:r>
            <a:rPr lang="en-US" baseline="0" dirty="0"/>
            <a:t>The Ugly Truth</a:t>
          </a:r>
          <a:endParaRPr lang="en-US" dirty="0"/>
        </a:p>
      </dgm:t>
    </dgm:pt>
    <dgm:pt modelId="{FD45C14E-F9AB-427C-8956-32AA5E59953A}" type="parTrans" cxnId="{3B840428-5AD1-4B06-9E78-DB39EF87A2F4}">
      <dgm:prSet/>
      <dgm:spPr/>
      <dgm:t>
        <a:bodyPr/>
        <a:lstStyle/>
        <a:p>
          <a:endParaRPr lang="en-US"/>
        </a:p>
      </dgm:t>
    </dgm:pt>
    <dgm:pt modelId="{438AB11F-E9EB-4125-B268-D0DA887439FB}" type="sibTrans" cxnId="{3B840428-5AD1-4B06-9E78-DB39EF87A2F4}">
      <dgm:prSet/>
      <dgm:spPr/>
      <dgm:t>
        <a:bodyPr/>
        <a:lstStyle/>
        <a:p>
          <a:endParaRPr lang="en-US"/>
        </a:p>
      </dgm:t>
    </dgm:pt>
    <dgm:pt modelId="{1B404C00-1B31-4020-A0B7-4EB32DFD0D5B}" type="pres">
      <dgm:prSet presAssocID="{00F38B1C-574C-49BD-8184-885F62F6E30B}" presName="Name0" presStyleCnt="0">
        <dgm:presLayoutVars>
          <dgm:dir/>
          <dgm:resizeHandles val="exact"/>
        </dgm:presLayoutVars>
      </dgm:prSet>
      <dgm:spPr/>
    </dgm:pt>
    <dgm:pt modelId="{BBBD73EB-FEAE-4FB8-A099-2EA24A7550EA}" type="pres">
      <dgm:prSet presAssocID="{8299AC30-839D-491E-BEB9-A41BD072BE0C}" presName="node" presStyleLbl="node1" presStyleIdx="0" presStyleCnt="1">
        <dgm:presLayoutVars>
          <dgm:bulletEnabled val="1"/>
        </dgm:presLayoutVars>
      </dgm:prSet>
      <dgm:spPr/>
    </dgm:pt>
  </dgm:ptLst>
  <dgm:cxnLst>
    <dgm:cxn modelId="{3B840428-5AD1-4B06-9E78-DB39EF87A2F4}" srcId="{00F38B1C-574C-49BD-8184-885F62F6E30B}" destId="{8299AC30-839D-491E-BEB9-A41BD072BE0C}" srcOrd="0" destOrd="0" parTransId="{FD45C14E-F9AB-427C-8956-32AA5E59953A}" sibTransId="{438AB11F-E9EB-4125-B268-D0DA887439FB}"/>
    <dgm:cxn modelId="{FD04572A-B9D2-4F7B-A51F-FFF19AAA9416}" type="presOf" srcId="{00F38B1C-574C-49BD-8184-885F62F6E30B}" destId="{1B404C00-1B31-4020-A0B7-4EB32DFD0D5B}" srcOrd="0" destOrd="0" presId="urn:microsoft.com/office/officeart/2005/8/layout/process1"/>
    <dgm:cxn modelId="{B28E0864-DEBC-4529-84E4-C2095AE71804}" type="presOf" srcId="{8299AC30-839D-491E-BEB9-A41BD072BE0C}" destId="{BBBD73EB-FEAE-4FB8-A099-2EA24A7550EA}" srcOrd="0" destOrd="0" presId="urn:microsoft.com/office/officeart/2005/8/layout/process1"/>
    <dgm:cxn modelId="{056BC2F5-941A-4F33-88AA-565AC88EE800}" type="presParOf" srcId="{1B404C00-1B31-4020-A0B7-4EB32DFD0D5B}" destId="{BBBD73EB-FEAE-4FB8-A099-2EA24A7550EA}"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CBBDD00-4877-4923-B9DA-78BDB3590F5C}" type="doc">
      <dgm:prSet loTypeId="urn:microsoft.com/office/officeart/2005/8/layout/hList7" loCatId="list" qsTypeId="urn:microsoft.com/office/officeart/2005/8/quickstyle/3d2" qsCatId="3D" csTypeId="urn:microsoft.com/office/officeart/2005/8/colors/accent1_2" csCatId="accent1" phldr="1"/>
      <dgm:spPr/>
      <dgm:t>
        <a:bodyPr/>
        <a:lstStyle/>
        <a:p>
          <a:endParaRPr lang="en-US"/>
        </a:p>
      </dgm:t>
    </dgm:pt>
    <dgm:pt modelId="{8968A504-986E-4D9C-92CD-A09135FE05C1}">
      <dgm:prSet custT="1"/>
      <dgm:spPr>
        <a:solidFill>
          <a:schemeClr val="accent2">
            <a:lumMod val="40000"/>
            <a:lumOff val="60000"/>
          </a:schemeClr>
        </a:solidFill>
      </dgm:spPr>
      <dgm:t>
        <a:bodyPr/>
        <a:lstStyle/>
        <a:p>
          <a:r>
            <a:rPr lang="en-US" sz="5400" baseline="0" dirty="0"/>
            <a:t>In Conclusion          But Not the End</a:t>
          </a:r>
          <a:endParaRPr lang="en-US" sz="5400" dirty="0"/>
        </a:p>
      </dgm:t>
    </dgm:pt>
    <dgm:pt modelId="{E44A477C-D2F0-4DA2-8B71-169EC2395E54}" type="parTrans" cxnId="{FFD52E65-F1B1-418D-9FF4-B0D5E8D2D8D8}">
      <dgm:prSet/>
      <dgm:spPr/>
      <dgm:t>
        <a:bodyPr/>
        <a:lstStyle/>
        <a:p>
          <a:endParaRPr lang="en-US"/>
        </a:p>
      </dgm:t>
    </dgm:pt>
    <dgm:pt modelId="{6F450D7D-A315-4D09-BB8D-5748256D1A8A}" type="sibTrans" cxnId="{FFD52E65-F1B1-418D-9FF4-B0D5E8D2D8D8}">
      <dgm:prSet/>
      <dgm:spPr/>
      <dgm:t>
        <a:bodyPr/>
        <a:lstStyle/>
        <a:p>
          <a:endParaRPr lang="en-US"/>
        </a:p>
      </dgm:t>
    </dgm:pt>
    <dgm:pt modelId="{FFDFA33F-0691-4E2B-A0E4-B0E9EFC14584}" type="pres">
      <dgm:prSet presAssocID="{ECBBDD00-4877-4923-B9DA-78BDB3590F5C}" presName="Name0" presStyleCnt="0">
        <dgm:presLayoutVars>
          <dgm:dir/>
          <dgm:resizeHandles val="exact"/>
        </dgm:presLayoutVars>
      </dgm:prSet>
      <dgm:spPr/>
    </dgm:pt>
    <dgm:pt modelId="{9BAFA05E-6D0C-4237-AB57-AD9E420EC59A}" type="pres">
      <dgm:prSet presAssocID="{ECBBDD00-4877-4923-B9DA-78BDB3590F5C}" presName="fgShape" presStyleLbl="fgShp" presStyleIdx="0" presStyleCnt="1" custLinFactNeighborX="0" custLinFactNeighborY="15277"/>
      <dgm:spPr>
        <a:solidFill>
          <a:schemeClr val="bg2"/>
        </a:solidFill>
      </dgm:spPr>
    </dgm:pt>
    <dgm:pt modelId="{91925042-4553-4143-8328-BCBFD8A9CC38}" type="pres">
      <dgm:prSet presAssocID="{ECBBDD00-4877-4923-B9DA-78BDB3590F5C}" presName="linComp" presStyleCnt="0"/>
      <dgm:spPr/>
    </dgm:pt>
    <dgm:pt modelId="{8DE216A3-9D5F-41FE-A933-499F4934327B}" type="pres">
      <dgm:prSet presAssocID="{8968A504-986E-4D9C-92CD-A09135FE05C1}" presName="compNode" presStyleCnt="0"/>
      <dgm:spPr/>
    </dgm:pt>
    <dgm:pt modelId="{0C763CE8-2194-4390-BE1C-3322B77F8A45}" type="pres">
      <dgm:prSet presAssocID="{8968A504-986E-4D9C-92CD-A09135FE05C1}" presName="bkgdShape" presStyleLbl="node1" presStyleIdx="0" presStyleCnt="1" custLinFactNeighborX="-98" custLinFactNeighborY="-1719"/>
      <dgm:spPr/>
    </dgm:pt>
    <dgm:pt modelId="{50E420E0-E637-4B74-98B1-C8C6A9522E1B}" type="pres">
      <dgm:prSet presAssocID="{8968A504-986E-4D9C-92CD-A09135FE05C1}" presName="nodeTx" presStyleLbl="node1" presStyleIdx="0" presStyleCnt="1">
        <dgm:presLayoutVars>
          <dgm:bulletEnabled val="1"/>
        </dgm:presLayoutVars>
      </dgm:prSet>
      <dgm:spPr/>
    </dgm:pt>
    <dgm:pt modelId="{A1D509A0-0C9A-4622-BD4E-DA51DFEEAD6B}" type="pres">
      <dgm:prSet presAssocID="{8968A504-986E-4D9C-92CD-A09135FE05C1}" presName="invisiNode" presStyleLbl="node1" presStyleIdx="0" presStyleCnt="1"/>
      <dgm:spPr/>
    </dgm:pt>
    <dgm:pt modelId="{19844CA1-72C4-4DA8-9529-D3C9E8EFC391}" type="pres">
      <dgm:prSet presAssocID="{8968A504-986E-4D9C-92CD-A09135FE05C1}" presName="imagNode" presStyleLbl="fgImgPlace1" presStyleIdx="0" presStyleCnt="1" custScaleX="259916" custScaleY="156932" custLinFactNeighborX="-70061" custLinFactNeighborY="530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Paper chain people and their shadows"/>
        </a:ext>
      </dgm:extLst>
    </dgm:pt>
  </dgm:ptLst>
  <dgm:cxnLst>
    <dgm:cxn modelId="{A432FB31-26B0-4273-B350-14F527E53781}" type="presOf" srcId="{8968A504-986E-4D9C-92CD-A09135FE05C1}" destId="{0C763CE8-2194-4390-BE1C-3322B77F8A45}" srcOrd="0" destOrd="0" presId="urn:microsoft.com/office/officeart/2005/8/layout/hList7"/>
    <dgm:cxn modelId="{69810358-9E6A-4836-9143-FBA4320B488A}" type="presOf" srcId="{ECBBDD00-4877-4923-B9DA-78BDB3590F5C}" destId="{FFDFA33F-0691-4E2B-A0E4-B0E9EFC14584}" srcOrd="0" destOrd="0" presId="urn:microsoft.com/office/officeart/2005/8/layout/hList7"/>
    <dgm:cxn modelId="{FFD52E65-F1B1-418D-9FF4-B0D5E8D2D8D8}" srcId="{ECBBDD00-4877-4923-B9DA-78BDB3590F5C}" destId="{8968A504-986E-4D9C-92CD-A09135FE05C1}" srcOrd="0" destOrd="0" parTransId="{E44A477C-D2F0-4DA2-8B71-169EC2395E54}" sibTransId="{6F450D7D-A315-4D09-BB8D-5748256D1A8A}"/>
    <dgm:cxn modelId="{B4B6C9EF-58F3-4C6C-A189-0396CFE3C116}" type="presOf" srcId="{8968A504-986E-4D9C-92CD-A09135FE05C1}" destId="{50E420E0-E637-4B74-98B1-C8C6A9522E1B}" srcOrd="1" destOrd="0" presId="urn:microsoft.com/office/officeart/2005/8/layout/hList7"/>
    <dgm:cxn modelId="{0CDDA115-C053-412E-B2BD-4CF33A90B956}" type="presParOf" srcId="{FFDFA33F-0691-4E2B-A0E4-B0E9EFC14584}" destId="{9BAFA05E-6D0C-4237-AB57-AD9E420EC59A}" srcOrd="0" destOrd="0" presId="urn:microsoft.com/office/officeart/2005/8/layout/hList7"/>
    <dgm:cxn modelId="{C9F78970-D8EA-49CD-ABAF-D90A49E37E1B}" type="presParOf" srcId="{FFDFA33F-0691-4E2B-A0E4-B0E9EFC14584}" destId="{91925042-4553-4143-8328-BCBFD8A9CC38}" srcOrd="1" destOrd="0" presId="urn:microsoft.com/office/officeart/2005/8/layout/hList7"/>
    <dgm:cxn modelId="{5324E6C5-7CFC-4457-9EA2-1682E69765A9}" type="presParOf" srcId="{91925042-4553-4143-8328-BCBFD8A9CC38}" destId="{8DE216A3-9D5F-41FE-A933-499F4934327B}" srcOrd="0" destOrd="0" presId="urn:microsoft.com/office/officeart/2005/8/layout/hList7"/>
    <dgm:cxn modelId="{B133777A-0AFC-46AC-AF69-FEEB734F1499}" type="presParOf" srcId="{8DE216A3-9D5F-41FE-A933-499F4934327B}" destId="{0C763CE8-2194-4390-BE1C-3322B77F8A45}" srcOrd="0" destOrd="0" presId="urn:microsoft.com/office/officeart/2005/8/layout/hList7"/>
    <dgm:cxn modelId="{B544796F-98BF-4824-986A-2E9BC660893D}" type="presParOf" srcId="{8DE216A3-9D5F-41FE-A933-499F4934327B}" destId="{50E420E0-E637-4B74-98B1-C8C6A9522E1B}" srcOrd="1" destOrd="0" presId="urn:microsoft.com/office/officeart/2005/8/layout/hList7"/>
    <dgm:cxn modelId="{8556884B-38CE-4959-8BF3-C50905CCA8ED}" type="presParOf" srcId="{8DE216A3-9D5F-41FE-A933-499F4934327B}" destId="{A1D509A0-0C9A-4622-BD4E-DA51DFEEAD6B}" srcOrd="2" destOrd="0" presId="urn:microsoft.com/office/officeart/2005/8/layout/hList7"/>
    <dgm:cxn modelId="{8131554C-1778-4775-A976-0D253ECEFA35}" type="presParOf" srcId="{8DE216A3-9D5F-41FE-A933-499F4934327B}" destId="{19844CA1-72C4-4DA8-9529-D3C9E8EFC39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7EA2DA-B0B5-4B29-B1C4-330EF13BFBA5}" type="doc">
      <dgm:prSet loTypeId="urn:microsoft.com/office/officeart/2005/8/layout/vList2" loCatId="list" qsTypeId="urn:microsoft.com/office/officeart/2005/8/quickstyle/3d2" qsCatId="3D" csTypeId="urn:microsoft.com/office/officeart/2005/8/colors/accent3_5" csCatId="accent3" phldr="1"/>
      <dgm:spPr/>
      <dgm:t>
        <a:bodyPr/>
        <a:lstStyle/>
        <a:p>
          <a:endParaRPr lang="en-US"/>
        </a:p>
      </dgm:t>
    </dgm:pt>
    <dgm:pt modelId="{57DA3CC6-7378-489A-9CD8-81CD0DA37B52}">
      <dgm:prSet/>
      <dgm:spPr/>
      <dgm:t>
        <a:bodyPr/>
        <a:lstStyle/>
        <a:p>
          <a:r>
            <a:rPr lang="en-US" baseline="0" dirty="0"/>
            <a:t>The Gateway to Brown University</a:t>
          </a:r>
          <a:endParaRPr lang="en-US" dirty="0"/>
        </a:p>
      </dgm:t>
    </dgm:pt>
    <dgm:pt modelId="{1AAE778E-374B-4A6F-8A6B-E156CBC95582}" type="parTrans" cxnId="{87BE0DC9-D8D4-4507-9E06-66B8380067F1}">
      <dgm:prSet/>
      <dgm:spPr/>
      <dgm:t>
        <a:bodyPr/>
        <a:lstStyle/>
        <a:p>
          <a:endParaRPr lang="en-US"/>
        </a:p>
      </dgm:t>
    </dgm:pt>
    <dgm:pt modelId="{5461E70D-BB23-42C8-8FA5-7AF94574B5C6}" type="sibTrans" cxnId="{87BE0DC9-D8D4-4507-9E06-66B8380067F1}">
      <dgm:prSet/>
      <dgm:spPr/>
      <dgm:t>
        <a:bodyPr/>
        <a:lstStyle/>
        <a:p>
          <a:endParaRPr lang="en-US"/>
        </a:p>
      </dgm:t>
    </dgm:pt>
    <dgm:pt modelId="{74FE99AA-722D-4793-BCE6-82BAA6D6A3C5}" type="pres">
      <dgm:prSet presAssocID="{737EA2DA-B0B5-4B29-B1C4-330EF13BFBA5}" presName="linear" presStyleCnt="0">
        <dgm:presLayoutVars>
          <dgm:animLvl val="lvl"/>
          <dgm:resizeHandles val="exact"/>
        </dgm:presLayoutVars>
      </dgm:prSet>
      <dgm:spPr/>
    </dgm:pt>
    <dgm:pt modelId="{DF9E127E-261A-4CFC-A274-E87A927E63D0}" type="pres">
      <dgm:prSet presAssocID="{57DA3CC6-7378-489A-9CD8-81CD0DA37B52}" presName="parentText" presStyleLbl="node1" presStyleIdx="0" presStyleCnt="1" custScaleY="123980">
        <dgm:presLayoutVars>
          <dgm:chMax val="0"/>
          <dgm:bulletEnabled val="1"/>
        </dgm:presLayoutVars>
      </dgm:prSet>
      <dgm:spPr/>
    </dgm:pt>
  </dgm:ptLst>
  <dgm:cxnLst>
    <dgm:cxn modelId="{90A4B361-79D6-4EDF-9924-034E44619112}" type="presOf" srcId="{57DA3CC6-7378-489A-9CD8-81CD0DA37B52}" destId="{DF9E127E-261A-4CFC-A274-E87A927E63D0}" srcOrd="0" destOrd="0" presId="urn:microsoft.com/office/officeart/2005/8/layout/vList2"/>
    <dgm:cxn modelId="{B885A672-BC85-4D80-9201-AAC5CB3AF2D2}" type="presOf" srcId="{737EA2DA-B0B5-4B29-B1C4-330EF13BFBA5}" destId="{74FE99AA-722D-4793-BCE6-82BAA6D6A3C5}" srcOrd="0" destOrd="0" presId="urn:microsoft.com/office/officeart/2005/8/layout/vList2"/>
    <dgm:cxn modelId="{87BE0DC9-D8D4-4507-9E06-66B8380067F1}" srcId="{737EA2DA-B0B5-4B29-B1C4-330EF13BFBA5}" destId="{57DA3CC6-7378-489A-9CD8-81CD0DA37B52}" srcOrd="0" destOrd="0" parTransId="{1AAE778E-374B-4A6F-8A6B-E156CBC95582}" sibTransId="{5461E70D-BB23-42C8-8FA5-7AF94574B5C6}"/>
    <dgm:cxn modelId="{92C4D7E6-137D-400A-AF0F-2047C76C4128}" type="presParOf" srcId="{74FE99AA-722D-4793-BCE6-82BAA6D6A3C5}" destId="{DF9E127E-261A-4CFC-A274-E87A927E63D0}"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4820FA-E5FD-4B61-A027-40001A861749}" type="doc">
      <dgm:prSet loTypeId="urn:microsoft.com/office/officeart/2005/8/layout/target2" loCatId="relationship" qsTypeId="urn:microsoft.com/office/officeart/2005/8/quickstyle/3d2" qsCatId="3D" csTypeId="urn:microsoft.com/office/officeart/2005/8/colors/accent0_3" csCatId="mainScheme"/>
      <dgm:spPr/>
      <dgm:t>
        <a:bodyPr/>
        <a:lstStyle/>
        <a:p>
          <a:endParaRPr lang="en-US"/>
        </a:p>
      </dgm:t>
    </dgm:pt>
    <dgm:pt modelId="{F1BABFA0-119D-44A0-91BA-999E9ECBF9AB}">
      <dgm:prSet custT="1"/>
      <dgm:spPr/>
      <dgm:t>
        <a:bodyPr/>
        <a:lstStyle/>
        <a:p>
          <a:pPr algn="ctr"/>
          <a:r>
            <a:rPr lang="en-US" sz="5400" baseline="0" dirty="0"/>
            <a:t>Stairs Can Be a Nightmare</a:t>
          </a:r>
          <a:endParaRPr lang="en-US" sz="5400" dirty="0"/>
        </a:p>
      </dgm:t>
    </dgm:pt>
    <dgm:pt modelId="{0E331386-A02B-4898-8EC4-06E6B4841990}" type="parTrans" cxnId="{C57BA87B-B014-4893-9E5E-849BF3999808}">
      <dgm:prSet/>
      <dgm:spPr/>
      <dgm:t>
        <a:bodyPr/>
        <a:lstStyle/>
        <a:p>
          <a:endParaRPr lang="en-US"/>
        </a:p>
      </dgm:t>
    </dgm:pt>
    <dgm:pt modelId="{5262EAE5-5215-454E-AEC3-9E8F75DBC5CA}" type="sibTrans" cxnId="{C57BA87B-B014-4893-9E5E-849BF3999808}">
      <dgm:prSet/>
      <dgm:spPr/>
      <dgm:t>
        <a:bodyPr/>
        <a:lstStyle/>
        <a:p>
          <a:endParaRPr lang="en-US"/>
        </a:p>
      </dgm:t>
    </dgm:pt>
    <dgm:pt modelId="{624C6524-48F2-451C-A143-8789ED4D7589}" type="pres">
      <dgm:prSet presAssocID="{424820FA-E5FD-4B61-A027-40001A861749}" presName="Name0" presStyleCnt="0">
        <dgm:presLayoutVars>
          <dgm:chMax val="3"/>
          <dgm:chPref val="1"/>
          <dgm:dir/>
          <dgm:animLvl val="lvl"/>
          <dgm:resizeHandles/>
        </dgm:presLayoutVars>
      </dgm:prSet>
      <dgm:spPr/>
    </dgm:pt>
    <dgm:pt modelId="{6A211FB0-E259-4835-809F-7B66F6C4FF01}" type="pres">
      <dgm:prSet presAssocID="{424820FA-E5FD-4B61-A027-40001A861749}" presName="outerBox" presStyleCnt="0"/>
      <dgm:spPr/>
    </dgm:pt>
    <dgm:pt modelId="{A21FADDB-1DFC-4E96-A495-11EA8B813857}" type="pres">
      <dgm:prSet presAssocID="{424820FA-E5FD-4B61-A027-40001A861749}" presName="outerBoxParent" presStyleLbl="node1" presStyleIdx="0" presStyleCnt="1" custLinFactNeighborY="-1674"/>
      <dgm:spPr/>
    </dgm:pt>
    <dgm:pt modelId="{C21B9380-7A23-47F8-95BB-40FE7D551C0C}" type="pres">
      <dgm:prSet presAssocID="{424820FA-E5FD-4B61-A027-40001A861749}" presName="outerBoxChildren" presStyleCnt="0"/>
      <dgm:spPr/>
    </dgm:pt>
  </dgm:ptLst>
  <dgm:cxnLst>
    <dgm:cxn modelId="{402E5865-4545-455E-B8D6-B8C1779519D6}" type="presOf" srcId="{F1BABFA0-119D-44A0-91BA-999E9ECBF9AB}" destId="{A21FADDB-1DFC-4E96-A495-11EA8B813857}" srcOrd="0" destOrd="0" presId="urn:microsoft.com/office/officeart/2005/8/layout/target2"/>
    <dgm:cxn modelId="{C57BA87B-B014-4893-9E5E-849BF3999808}" srcId="{424820FA-E5FD-4B61-A027-40001A861749}" destId="{F1BABFA0-119D-44A0-91BA-999E9ECBF9AB}" srcOrd="0" destOrd="0" parTransId="{0E331386-A02B-4898-8EC4-06E6B4841990}" sibTransId="{5262EAE5-5215-454E-AEC3-9E8F75DBC5CA}"/>
    <dgm:cxn modelId="{CE488CBD-285A-491F-90A9-2CFA4D88CB88}" type="presOf" srcId="{424820FA-E5FD-4B61-A027-40001A861749}" destId="{624C6524-48F2-451C-A143-8789ED4D7589}" srcOrd="0" destOrd="0" presId="urn:microsoft.com/office/officeart/2005/8/layout/target2"/>
    <dgm:cxn modelId="{357D0C25-7029-40AB-B396-52281ACBB0E6}" type="presParOf" srcId="{624C6524-48F2-451C-A143-8789ED4D7589}" destId="{6A211FB0-E259-4835-809F-7B66F6C4FF01}" srcOrd="0" destOrd="0" presId="urn:microsoft.com/office/officeart/2005/8/layout/target2"/>
    <dgm:cxn modelId="{0554CD4A-06A0-49D1-8BAB-738900B7FC92}" type="presParOf" srcId="{6A211FB0-E259-4835-809F-7B66F6C4FF01}" destId="{A21FADDB-1DFC-4E96-A495-11EA8B813857}" srcOrd="0" destOrd="0" presId="urn:microsoft.com/office/officeart/2005/8/layout/target2"/>
    <dgm:cxn modelId="{06F2C572-1752-4622-ABC1-171401AD6D49}" type="presParOf" srcId="{6A211FB0-E259-4835-809F-7B66F6C4FF01}" destId="{C21B9380-7A23-47F8-95BB-40FE7D551C0C}" srcOrd="1"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848941-3E33-4666-A1DB-B3D0E006E839}" type="doc">
      <dgm:prSet loTypeId="urn:microsoft.com/office/officeart/2005/8/layout/default" loCatId="list" qsTypeId="urn:microsoft.com/office/officeart/2005/8/quickstyle/3d2" qsCatId="3D" csTypeId="urn:microsoft.com/office/officeart/2005/8/colors/colorful1" csCatId="colorful"/>
      <dgm:spPr/>
      <dgm:t>
        <a:bodyPr/>
        <a:lstStyle/>
        <a:p>
          <a:endParaRPr lang="en-US"/>
        </a:p>
      </dgm:t>
    </dgm:pt>
    <dgm:pt modelId="{73AE0934-81AF-4086-A5ED-00BDBC52D393}">
      <dgm:prSet custT="1"/>
      <dgm:spPr/>
      <dgm:t>
        <a:bodyPr/>
        <a:lstStyle/>
        <a:p>
          <a:r>
            <a:rPr lang="en-US" sz="4000" baseline="0" dirty="0"/>
            <a:t>Bruno Bear</a:t>
          </a:r>
          <a:endParaRPr lang="en-US" sz="4000" dirty="0"/>
        </a:p>
      </dgm:t>
    </dgm:pt>
    <dgm:pt modelId="{841364ED-B698-464D-A554-A0077AD28111}" type="parTrans" cxnId="{293FDBAA-4F34-4AD2-8313-5BFC988FA6A4}">
      <dgm:prSet/>
      <dgm:spPr/>
      <dgm:t>
        <a:bodyPr/>
        <a:lstStyle/>
        <a:p>
          <a:endParaRPr lang="en-US"/>
        </a:p>
      </dgm:t>
    </dgm:pt>
    <dgm:pt modelId="{64441EC9-1B14-4D6A-9768-322D95A407A5}" type="sibTrans" cxnId="{293FDBAA-4F34-4AD2-8313-5BFC988FA6A4}">
      <dgm:prSet/>
      <dgm:spPr/>
      <dgm:t>
        <a:bodyPr/>
        <a:lstStyle/>
        <a:p>
          <a:endParaRPr lang="en-US"/>
        </a:p>
      </dgm:t>
    </dgm:pt>
    <dgm:pt modelId="{6BE37AA7-FFFD-49EB-AFED-90F4899B3319}" type="pres">
      <dgm:prSet presAssocID="{1A848941-3E33-4666-A1DB-B3D0E006E839}" presName="diagram" presStyleCnt="0">
        <dgm:presLayoutVars>
          <dgm:dir/>
          <dgm:resizeHandles val="exact"/>
        </dgm:presLayoutVars>
      </dgm:prSet>
      <dgm:spPr/>
    </dgm:pt>
    <dgm:pt modelId="{2C3323EE-FE75-4940-BB57-9B90545F9977}" type="pres">
      <dgm:prSet presAssocID="{73AE0934-81AF-4086-A5ED-00BDBC52D393}" presName="node" presStyleLbl="node1" presStyleIdx="0" presStyleCnt="1" custLinFactNeighborX="-7256" custLinFactNeighborY="16370">
        <dgm:presLayoutVars>
          <dgm:bulletEnabled val="1"/>
        </dgm:presLayoutVars>
      </dgm:prSet>
      <dgm:spPr/>
    </dgm:pt>
  </dgm:ptLst>
  <dgm:cxnLst>
    <dgm:cxn modelId="{B4C0F85E-F80D-4C5B-B3CA-B16D893860A0}" type="presOf" srcId="{73AE0934-81AF-4086-A5ED-00BDBC52D393}" destId="{2C3323EE-FE75-4940-BB57-9B90545F9977}" srcOrd="0" destOrd="0" presId="urn:microsoft.com/office/officeart/2005/8/layout/default"/>
    <dgm:cxn modelId="{876ED985-88B5-4128-B5DD-BA1A8BA35AAC}" type="presOf" srcId="{1A848941-3E33-4666-A1DB-B3D0E006E839}" destId="{6BE37AA7-FFFD-49EB-AFED-90F4899B3319}" srcOrd="0" destOrd="0" presId="urn:microsoft.com/office/officeart/2005/8/layout/default"/>
    <dgm:cxn modelId="{293FDBAA-4F34-4AD2-8313-5BFC988FA6A4}" srcId="{1A848941-3E33-4666-A1DB-B3D0E006E839}" destId="{73AE0934-81AF-4086-A5ED-00BDBC52D393}" srcOrd="0" destOrd="0" parTransId="{841364ED-B698-464D-A554-A0077AD28111}" sibTransId="{64441EC9-1B14-4D6A-9768-322D95A407A5}"/>
    <dgm:cxn modelId="{E5AC35C7-4619-4118-AE5C-E63FFF6342BF}" type="presParOf" srcId="{6BE37AA7-FFFD-49EB-AFED-90F4899B3319}" destId="{2C3323EE-FE75-4940-BB57-9B90545F9977}"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A68742-2022-4D5D-A9A7-3DFF009E004B}" type="doc">
      <dgm:prSet loTypeId="urn:microsoft.com/office/officeart/2005/8/layout/hProcess3" loCatId="process" qsTypeId="urn:microsoft.com/office/officeart/2005/8/quickstyle/3d1" qsCatId="3D" csTypeId="urn:microsoft.com/office/officeart/2005/8/colors/colorful1" csCatId="colorful"/>
      <dgm:spPr/>
      <dgm:t>
        <a:bodyPr/>
        <a:lstStyle/>
        <a:p>
          <a:endParaRPr lang="en-US"/>
        </a:p>
      </dgm:t>
    </dgm:pt>
    <dgm:pt modelId="{02E5CC27-6FAB-4FBD-A99B-C5B065EE6CF0}">
      <dgm:prSet custT="1"/>
      <dgm:spPr/>
      <dgm:t>
        <a:bodyPr/>
        <a:lstStyle/>
        <a:p>
          <a:r>
            <a:rPr lang="en-US" sz="2800" baseline="0" dirty="0"/>
            <a:t>There are even stairs to view the famous Bronze Bruno Bear</a:t>
          </a:r>
          <a:endParaRPr lang="en-US" sz="2800" dirty="0"/>
        </a:p>
      </dgm:t>
    </dgm:pt>
    <dgm:pt modelId="{78C6E190-4189-4E3C-8B3B-61C016AE7EB9}" type="parTrans" cxnId="{8F2EEC17-15B6-4930-A4D2-3073F4175C95}">
      <dgm:prSet/>
      <dgm:spPr/>
      <dgm:t>
        <a:bodyPr/>
        <a:lstStyle/>
        <a:p>
          <a:endParaRPr lang="en-US"/>
        </a:p>
      </dgm:t>
    </dgm:pt>
    <dgm:pt modelId="{7C07E1D6-7B4D-44BE-84C4-6C8BDE05DF4B}" type="sibTrans" cxnId="{8F2EEC17-15B6-4930-A4D2-3073F4175C95}">
      <dgm:prSet/>
      <dgm:spPr/>
      <dgm:t>
        <a:bodyPr/>
        <a:lstStyle/>
        <a:p>
          <a:endParaRPr lang="en-US"/>
        </a:p>
      </dgm:t>
    </dgm:pt>
    <dgm:pt modelId="{310DBD3B-6690-44E5-BDCC-18B942D14F14}" type="pres">
      <dgm:prSet presAssocID="{55A68742-2022-4D5D-A9A7-3DFF009E004B}" presName="Name0" presStyleCnt="0">
        <dgm:presLayoutVars>
          <dgm:dir/>
          <dgm:animLvl val="lvl"/>
          <dgm:resizeHandles val="exact"/>
        </dgm:presLayoutVars>
      </dgm:prSet>
      <dgm:spPr/>
    </dgm:pt>
    <dgm:pt modelId="{71F5F237-689F-4C50-8BD3-C5AF7D8FD031}" type="pres">
      <dgm:prSet presAssocID="{55A68742-2022-4D5D-A9A7-3DFF009E004B}" presName="dummy" presStyleCnt="0"/>
      <dgm:spPr/>
    </dgm:pt>
    <dgm:pt modelId="{F0486F6F-FA0C-4DEA-896D-76316838DB91}" type="pres">
      <dgm:prSet presAssocID="{55A68742-2022-4D5D-A9A7-3DFF009E004B}" presName="linH" presStyleCnt="0"/>
      <dgm:spPr/>
    </dgm:pt>
    <dgm:pt modelId="{CB551BD3-B005-4D21-B8BA-CC6A36447BDF}" type="pres">
      <dgm:prSet presAssocID="{55A68742-2022-4D5D-A9A7-3DFF009E004B}" presName="padding1" presStyleCnt="0"/>
      <dgm:spPr/>
    </dgm:pt>
    <dgm:pt modelId="{37966317-143B-42DB-BB80-DA5EA081594A}" type="pres">
      <dgm:prSet presAssocID="{02E5CC27-6FAB-4FBD-A99B-C5B065EE6CF0}" presName="linV" presStyleCnt="0"/>
      <dgm:spPr/>
    </dgm:pt>
    <dgm:pt modelId="{31ABDDA7-3A2F-44F0-9BCD-D88EB9FAE48A}" type="pres">
      <dgm:prSet presAssocID="{02E5CC27-6FAB-4FBD-A99B-C5B065EE6CF0}" presName="spVertical1" presStyleCnt="0"/>
      <dgm:spPr/>
    </dgm:pt>
    <dgm:pt modelId="{1BB419B6-3E79-4868-A84C-E0F929C6853E}" type="pres">
      <dgm:prSet presAssocID="{02E5CC27-6FAB-4FBD-A99B-C5B065EE6CF0}" presName="parTx" presStyleLbl="revTx" presStyleIdx="0" presStyleCnt="1">
        <dgm:presLayoutVars>
          <dgm:chMax val="0"/>
          <dgm:chPref val="0"/>
          <dgm:bulletEnabled val="1"/>
        </dgm:presLayoutVars>
      </dgm:prSet>
      <dgm:spPr/>
    </dgm:pt>
    <dgm:pt modelId="{4E8D8798-95EB-4F50-891D-81B001E9AEEF}" type="pres">
      <dgm:prSet presAssocID="{02E5CC27-6FAB-4FBD-A99B-C5B065EE6CF0}" presName="spVertical2" presStyleCnt="0"/>
      <dgm:spPr/>
    </dgm:pt>
    <dgm:pt modelId="{4E18D0FF-7C47-4285-B6F5-1020E9721D87}" type="pres">
      <dgm:prSet presAssocID="{02E5CC27-6FAB-4FBD-A99B-C5B065EE6CF0}" presName="spVertical3" presStyleCnt="0"/>
      <dgm:spPr/>
    </dgm:pt>
    <dgm:pt modelId="{8981515B-DBD5-411A-BA26-86CB49549A50}" type="pres">
      <dgm:prSet presAssocID="{55A68742-2022-4D5D-A9A7-3DFF009E004B}" presName="padding2" presStyleCnt="0"/>
      <dgm:spPr/>
    </dgm:pt>
    <dgm:pt modelId="{06F2D20D-F3F1-40DD-A45D-411E13533648}" type="pres">
      <dgm:prSet presAssocID="{55A68742-2022-4D5D-A9A7-3DFF009E004B}" presName="negArrow" presStyleCnt="0"/>
      <dgm:spPr/>
    </dgm:pt>
    <dgm:pt modelId="{33EC3509-D8D1-4726-804F-A51750D856E1}" type="pres">
      <dgm:prSet presAssocID="{55A68742-2022-4D5D-A9A7-3DFF009E004B}" presName="backgroundArrow" presStyleLbl="node1" presStyleIdx="0" presStyleCnt="1"/>
      <dgm:spPr/>
    </dgm:pt>
  </dgm:ptLst>
  <dgm:cxnLst>
    <dgm:cxn modelId="{4611C812-90DB-4EA1-A81B-E69F200B38BB}" type="presOf" srcId="{02E5CC27-6FAB-4FBD-A99B-C5B065EE6CF0}" destId="{1BB419B6-3E79-4868-A84C-E0F929C6853E}" srcOrd="0" destOrd="0" presId="urn:microsoft.com/office/officeart/2005/8/layout/hProcess3"/>
    <dgm:cxn modelId="{8F2EEC17-15B6-4930-A4D2-3073F4175C95}" srcId="{55A68742-2022-4D5D-A9A7-3DFF009E004B}" destId="{02E5CC27-6FAB-4FBD-A99B-C5B065EE6CF0}" srcOrd="0" destOrd="0" parTransId="{78C6E190-4189-4E3C-8B3B-61C016AE7EB9}" sibTransId="{7C07E1D6-7B4D-44BE-84C4-6C8BDE05DF4B}"/>
    <dgm:cxn modelId="{C02AF33B-C1C5-46BC-9064-36F7BE288947}" type="presOf" srcId="{55A68742-2022-4D5D-A9A7-3DFF009E004B}" destId="{310DBD3B-6690-44E5-BDCC-18B942D14F14}" srcOrd="0" destOrd="0" presId="urn:microsoft.com/office/officeart/2005/8/layout/hProcess3"/>
    <dgm:cxn modelId="{DF08782B-74D5-4E52-B9A2-578B9DA1F490}" type="presParOf" srcId="{310DBD3B-6690-44E5-BDCC-18B942D14F14}" destId="{71F5F237-689F-4C50-8BD3-C5AF7D8FD031}" srcOrd="0" destOrd="0" presId="urn:microsoft.com/office/officeart/2005/8/layout/hProcess3"/>
    <dgm:cxn modelId="{BADE3235-30E6-44AE-B30F-10E539FC000C}" type="presParOf" srcId="{310DBD3B-6690-44E5-BDCC-18B942D14F14}" destId="{F0486F6F-FA0C-4DEA-896D-76316838DB91}" srcOrd="1" destOrd="0" presId="urn:microsoft.com/office/officeart/2005/8/layout/hProcess3"/>
    <dgm:cxn modelId="{6FEB3E37-6FD4-42C4-8F00-014AAF4A5120}" type="presParOf" srcId="{F0486F6F-FA0C-4DEA-896D-76316838DB91}" destId="{CB551BD3-B005-4D21-B8BA-CC6A36447BDF}" srcOrd="0" destOrd="0" presId="urn:microsoft.com/office/officeart/2005/8/layout/hProcess3"/>
    <dgm:cxn modelId="{23B0E23F-9E26-4C63-B08A-107579DEFA99}" type="presParOf" srcId="{F0486F6F-FA0C-4DEA-896D-76316838DB91}" destId="{37966317-143B-42DB-BB80-DA5EA081594A}" srcOrd="1" destOrd="0" presId="urn:microsoft.com/office/officeart/2005/8/layout/hProcess3"/>
    <dgm:cxn modelId="{92B7BC9D-84FE-4EC2-A389-41FDC60F2D29}" type="presParOf" srcId="{37966317-143B-42DB-BB80-DA5EA081594A}" destId="{31ABDDA7-3A2F-44F0-9BCD-D88EB9FAE48A}" srcOrd="0" destOrd="0" presId="urn:microsoft.com/office/officeart/2005/8/layout/hProcess3"/>
    <dgm:cxn modelId="{67CBB00B-D045-49C2-A3BC-501495AA5A07}" type="presParOf" srcId="{37966317-143B-42DB-BB80-DA5EA081594A}" destId="{1BB419B6-3E79-4868-A84C-E0F929C6853E}" srcOrd="1" destOrd="0" presId="urn:microsoft.com/office/officeart/2005/8/layout/hProcess3"/>
    <dgm:cxn modelId="{66C2229A-6F16-4620-91E5-C84150E2C257}" type="presParOf" srcId="{37966317-143B-42DB-BB80-DA5EA081594A}" destId="{4E8D8798-95EB-4F50-891D-81B001E9AEEF}" srcOrd="2" destOrd="0" presId="urn:microsoft.com/office/officeart/2005/8/layout/hProcess3"/>
    <dgm:cxn modelId="{1DEF3F62-FC35-415D-B5EE-576853B98723}" type="presParOf" srcId="{37966317-143B-42DB-BB80-DA5EA081594A}" destId="{4E18D0FF-7C47-4285-B6F5-1020E9721D87}" srcOrd="3" destOrd="0" presId="urn:microsoft.com/office/officeart/2005/8/layout/hProcess3"/>
    <dgm:cxn modelId="{F9F9B587-6BBA-43AC-A057-A6ECE5716F70}" type="presParOf" srcId="{F0486F6F-FA0C-4DEA-896D-76316838DB91}" destId="{8981515B-DBD5-411A-BA26-86CB49549A50}" srcOrd="2" destOrd="0" presId="urn:microsoft.com/office/officeart/2005/8/layout/hProcess3"/>
    <dgm:cxn modelId="{DB405CB0-D399-4103-BCE2-92A19A17E630}" type="presParOf" srcId="{F0486F6F-FA0C-4DEA-896D-76316838DB91}" destId="{06F2D20D-F3F1-40DD-A45D-411E13533648}" srcOrd="3" destOrd="0" presId="urn:microsoft.com/office/officeart/2005/8/layout/hProcess3"/>
    <dgm:cxn modelId="{9BC653DA-956E-4C2D-B61F-297E3B2BFE0D}" type="presParOf" srcId="{F0486F6F-FA0C-4DEA-896D-76316838DB91}" destId="{33EC3509-D8D1-4726-804F-A51750D856E1}"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C1BAB1-D988-4776-97A5-C5592D3A7A11}" type="doc">
      <dgm:prSet loTypeId="urn:microsoft.com/office/officeart/2005/8/layout/default" loCatId="list" qsTypeId="urn:microsoft.com/office/officeart/2005/8/quickstyle/3d2" qsCatId="3D" csTypeId="urn:microsoft.com/office/officeart/2005/8/colors/accent3_4" csCatId="accent3" phldr="1"/>
      <dgm:spPr/>
      <dgm:t>
        <a:bodyPr/>
        <a:lstStyle/>
        <a:p>
          <a:endParaRPr lang="en-US"/>
        </a:p>
      </dgm:t>
    </dgm:pt>
    <dgm:pt modelId="{4677CCA6-49B8-4B6F-A9A0-EDA6B6FD36D0}">
      <dgm:prSet/>
      <dgm:spPr/>
      <dgm:t>
        <a:bodyPr/>
        <a:lstStyle/>
        <a:p>
          <a:r>
            <a:rPr lang="en-US" baseline="0" dirty="0"/>
            <a:t>Fabulous entrances with more stairs</a:t>
          </a:r>
          <a:endParaRPr lang="en-US" dirty="0"/>
        </a:p>
      </dgm:t>
    </dgm:pt>
    <dgm:pt modelId="{A80EE6CA-3BFA-4AF9-B48D-C2A7D2A46963}" type="parTrans" cxnId="{C848208B-F2A4-4C17-BE6E-70253AFF463C}">
      <dgm:prSet/>
      <dgm:spPr/>
      <dgm:t>
        <a:bodyPr/>
        <a:lstStyle/>
        <a:p>
          <a:endParaRPr lang="en-US"/>
        </a:p>
      </dgm:t>
    </dgm:pt>
    <dgm:pt modelId="{32A8AF29-339E-48C3-B395-14A53A7EA5EF}" type="sibTrans" cxnId="{C848208B-F2A4-4C17-BE6E-70253AFF463C}">
      <dgm:prSet/>
      <dgm:spPr/>
      <dgm:t>
        <a:bodyPr/>
        <a:lstStyle/>
        <a:p>
          <a:endParaRPr lang="en-US"/>
        </a:p>
      </dgm:t>
    </dgm:pt>
    <dgm:pt modelId="{1DE68EBD-46D3-42DB-924E-38B1CE6A72E2}" type="pres">
      <dgm:prSet presAssocID="{DAC1BAB1-D988-4776-97A5-C5592D3A7A11}" presName="diagram" presStyleCnt="0">
        <dgm:presLayoutVars>
          <dgm:dir/>
          <dgm:resizeHandles val="exact"/>
        </dgm:presLayoutVars>
      </dgm:prSet>
      <dgm:spPr/>
    </dgm:pt>
    <dgm:pt modelId="{2C82078D-D2B5-4701-B176-0EB389987E8F}" type="pres">
      <dgm:prSet presAssocID="{4677CCA6-49B8-4B6F-A9A0-EDA6B6FD36D0}" presName="node" presStyleLbl="node1" presStyleIdx="0" presStyleCnt="1" custScaleX="583073">
        <dgm:presLayoutVars>
          <dgm:bulletEnabled val="1"/>
        </dgm:presLayoutVars>
      </dgm:prSet>
      <dgm:spPr/>
    </dgm:pt>
  </dgm:ptLst>
  <dgm:cxnLst>
    <dgm:cxn modelId="{CA11C63B-524B-4892-B194-4DDF8AEBF8B1}" type="presOf" srcId="{DAC1BAB1-D988-4776-97A5-C5592D3A7A11}" destId="{1DE68EBD-46D3-42DB-924E-38B1CE6A72E2}" srcOrd="0" destOrd="0" presId="urn:microsoft.com/office/officeart/2005/8/layout/default"/>
    <dgm:cxn modelId="{C848208B-F2A4-4C17-BE6E-70253AFF463C}" srcId="{DAC1BAB1-D988-4776-97A5-C5592D3A7A11}" destId="{4677CCA6-49B8-4B6F-A9A0-EDA6B6FD36D0}" srcOrd="0" destOrd="0" parTransId="{A80EE6CA-3BFA-4AF9-B48D-C2A7D2A46963}" sibTransId="{32A8AF29-339E-48C3-B395-14A53A7EA5EF}"/>
    <dgm:cxn modelId="{56775BFD-E17F-4F0F-B742-2DCF5D86AD5E}" type="presOf" srcId="{4677CCA6-49B8-4B6F-A9A0-EDA6B6FD36D0}" destId="{2C82078D-D2B5-4701-B176-0EB389987E8F}" srcOrd="0" destOrd="0" presId="urn:microsoft.com/office/officeart/2005/8/layout/default"/>
    <dgm:cxn modelId="{CADE4C9E-35CD-4ADC-9A2A-45D091567DAF}" type="presParOf" srcId="{1DE68EBD-46D3-42DB-924E-38B1CE6A72E2}" destId="{2C82078D-D2B5-4701-B176-0EB389987E8F}"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790CC0-F687-47F9-91F7-8616665832BC}" type="doc">
      <dgm:prSet loTypeId="urn:microsoft.com/office/officeart/2005/8/layout/vList2" loCatId="list" qsTypeId="urn:microsoft.com/office/officeart/2005/8/quickstyle/3d2" qsCatId="3D" csTypeId="urn:microsoft.com/office/officeart/2005/8/colors/accent3_3" csCatId="accent3" phldr="1"/>
      <dgm:spPr/>
      <dgm:t>
        <a:bodyPr/>
        <a:lstStyle/>
        <a:p>
          <a:endParaRPr lang="en-US"/>
        </a:p>
      </dgm:t>
    </dgm:pt>
    <dgm:pt modelId="{032A4C2D-6A7C-40E2-8DDC-453A0E0AF0A5}">
      <dgm:prSet/>
      <dgm:spPr/>
      <dgm:t>
        <a:bodyPr/>
        <a:lstStyle/>
        <a:p>
          <a:pPr algn="ctr"/>
          <a:r>
            <a:rPr lang="en-US" b="0" baseline="0" dirty="0"/>
            <a:t>Sayles Hall</a:t>
          </a:r>
          <a:endParaRPr lang="en-US" dirty="0"/>
        </a:p>
      </dgm:t>
    </dgm:pt>
    <dgm:pt modelId="{C2C5186E-16DF-41F7-B912-8FE3F8FEF642}" type="parTrans" cxnId="{2F67F0FE-87BB-472E-8C16-432677316B0F}">
      <dgm:prSet/>
      <dgm:spPr/>
      <dgm:t>
        <a:bodyPr/>
        <a:lstStyle/>
        <a:p>
          <a:endParaRPr lang="en-US"/>
        </a:p>
      </dgm:t>
    </dgm:pt>
    <dgm:pt modelId="{5E970056-AB7C-4EBA-A77C-F922BCBA72F4}" type="sibTrans" cxnId="{2F67F0FE-87BB-472E-8C16-432677316B0F}">
      <dgm:prSet/>
      <dgm:spPr/>
      <dgm:t>
        <a:bodyPr/>
        <a:lstStyle/>
        <a:p>
          <a:endParaRPr lang="en-US"/>
        </a:p>
      </dgm:t>
    </dgm:pt>
    <dgm:pt modelId="{D8FAC3E6-30A1-4091-94F3-1E722FB03365}" type="pres">
      <dgm:prSet presAssocID="{CC790CC0-F687-47F9-91F7-8616665832BC}" presName="linear" presStyleCnt="0">
        <dgm:presLayoutVars>
          <dgm:animLvl val="lvl"/>
          <dgm:resizeHandles val="exact"/>
        </dgm:presLayoutVars>
      </dgm:prSet>
      <dgm:spPr/>
    </dgm:pt>
    <dgm:pt modelId="{1B1B9026-06A3-4636-9F4F-BB5D72E17C9B}" type="pres">
      <dgm:prSet presAssocID="{032A4C2D-6A7C-40E2-8DDC-453A0E0AF0A5}" presName="parentText" presStyleLbl="node1" presStyleIdx="0" presStyleCnt="1" custLinFactY="396185" custLinFactNeighborX="-10091" custLinFactNeighborY="400000">
        <dgm:presLayoutVars>
          <dgm:chMax val="0"/>
          <dgm:bulletEnabled val="1"/>
        </dgm:presLayoutVars>
      </dgm:prSet>
      <dgm:spPr/>
    </dgm:pt>
  </dgm:ptLst>
  <dgm:cxnLst>
    <dgm:cxn modelId="{C5B3B30C-397E-4F8E-AD10-0ACC1F3B8E49}" type="presOf" srcId="{032A4C2D-6A7C-40E2-8DDC-453A0E0AF0A5}" destId="{1B1B9026-06A3-4636-9F4F-BB5D72E17C9B}" srcOrd="0" destOrd="0" presId="urn:microsoft.com/office/officeart/2005/8/layout/vList2"/>
    <dgm:cxn modelId="{EC903879-DB4C-4115-AF23-A917F060B3F7}" type="presOf" srcId="{CC790CC0-F687-47F9-91F7-8616665832BC}" destId="{D8FAC3E6-30A1-4091-94F3-1E722FB03365}" srcOrd="0" destOrd="0" presId="urn:microsoft.com/office/officeart/2005/8/layout/vList2"/>
    <dgm:cxn modelId="{2F67F0FE-87BB-472E-8C16-432677316B0F}" srcId="{CC790CC0-F687-47F9-91F7-8616665832BC}" destId="{032A4C2D-6A7C-40E2-8DDC-453A0E0AF0A5}" srcOrd="0" destOrd="0" parTransId="{C2C5186E-16DF-41F7-B912-8FE3F8FEF642}" sibTransId="{5E970056-AB7C-4EBA-A77C-F922BCBA72F4}"/>
    <dgm:cxn modelId="{D3679377-9476-40BA-A80E-E05AA31E2503}" type="presParOf" srcId="{D8FAC3E6-30A1-4091-94F3-1E722FB03365}" destId="{1B1B9026-06A3-4636-9F4F-BB5D72E17C9B}"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B69DA-5DC5-4512-A08D-940A3D2EF2AF}">
      <dsp:nvSpPr>
        <dsp:cNvPr id="0" name=""/>
        <dsp:cNvSpPr/>
      </dsp:nvSpPr>
      <dsp:spPr>
        <a:xfrm>
          <a:off x="0" y="9809"/>
          <a:ext cx="10916365" cy="1117935"/>
        </a:xfrm>
        <a:prstGeom prst="roundRect">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baseline="0" dirty="0"/>
            <a:t>DIFFERENTLY-ABLED and Proud</a:t>
          </a:r>
          <a:endParaRPr lang="en-US" sz="4900" kern="1200" dirty="0"/>
        </a:p>
      </dsp:txBody>
      <dsp:txXfrm>
        <a:off x="54573" y="64382"/>
        <a:ext cx="10807219" cy="10087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7FAE-1A4D-438F-BE9B-DB791A1D0D52}">
      <dsp:nvSpPr>
        <dsp:cNvPr id="0" name=""/>
        <dsp:cNvSpPr/>
      </dsp:nvSpPr>
      <dsp:spPr>
        <a:xfrm>
          <a:off x="0" y="0"/>
          <a:ext cx="3899798" cy="479114"/>
        </a:xfrm>
        <a:prstGeom prst="roundRect">
          <a:avLst/>
        </a:prstGeom>
        <a:gradFill rotWithShape="0">
          <a:gsLst>
            <a:gs pos="0">
              <a:schemeClr val="accent3">
                <a:hueOff val="0"/>
                <a:satOff val="0"/>
                <a:lumOff val="0"/>
                <a:alphaOff val="0"/>
                <a:tint val="94000"/>
                <a:satMod val="100000"/>
                <a:lumMod val="108000"/>
              </a:schemeClr>
            </a:gs>
            <a:gs pos="50000">
              <a:srgbClr val="9287C3"/>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baseline="0" dirty="0"/>
            <a:t>Salomon Center for Teaching</a:t>
          </a:r>
          <a:endParaRPr lang="en-US" sz="2100" kern="1200" dirty="0"/>
        </a:p>
      </dsp:txBody>
      <dsp:txXfrm>
        <a:off x="23388" y="23388"/>
        <a:ext cx="3853022" cy="4323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06A39-FDF3-486A-A23D-9F569E011686}">
      <dsp:nvSpPr>
        <dsp:cNvPr id="0" name=""/>
        <dsp:cNvSpPr/>
      </dsp:nvSpPr>
      <dsp:spPr>
        <a:xfrm>
          <a:off x="1636" y="0"/>
          <a:ext cx="3348854" cy="1573863"/>
        </a:xfrm>
        <a:prstGeom prst="roundRect">
          <a:avLst>
            <a:gd name="adj" fmla="val 10000"/>
          </a:avLst>
        </a:prstGeom>
        <a:solidFill>
          <a:schemeClr val="accent2">
            <a:hueOff val="0"/>
            <a:satOff val="0"/>
            <a:lumOff val="0"/>
            <a:alphaOff val="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baseline="0"/>
            <a:t>Ramps to the Rescue!</a:t>
          </a:r>
          <a:endParaRPr lang="en-US" sz="4500" kern="1200"/>
        </a:p>
      </dsp:txBody>
      <dsp:txXfrm>
        <a:off x="47733" y="46097"/>
        <a:ext cx="3256660" cy="14816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B5FFC-5B7D-4A48-AF68-D29B0E03AA2E}">
      <dsp:nvSpPr>
        <dsp:cNvPr id="0" name=""/>
        <dsp:cNvSpPr/>
      </dsp:nvSpPr>
      <dsp:spPr>
        <a:xfrm>
          <a:off x="0" y="59"/>
          <a:ext cx="9899904" cy="803803"/>
        </a:xfrm>
        <a:prstGeom prst="roundRect">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baseline="0" dirty="0" err="1"/>
            <a:t>Haffenreffer</a:t>
          </a:r>
          <a:r>
            <a:rPr lang="en-US" sz="4800" kern="1200" baseline="0" dirty="0"/>
            <a:t> Museum</a:t>
          </a:r>
          <a:endParaRPr lang="en-US" sz="4800" kern="1200" dirty="0"/>
        </a:p>
      </dsp:txBody>
      <dsp:txXfrm>
        <a:off x="39238" y="39297"/>
        <a:ext cx="9821428" cy="7253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6A3E0-3BAD-4F7E-BCA9-BD6C76426412}">
      <dsp:nvSpPr>
        <dsp:cNvPr id="0" name=""/>
        <dsp:cNvSpPr/>
      </dsp:nvSpPr>
      <dsp:spPr>
        <a:xfrm>
          <a:off x="0" y="5596"/>
          <a:ext cx="8689976" cy="524745"/>
        </a:xfrm>
        <a:prstGeom prst="roundRect">
          <a:avLst/>
        </a:prstGeom>
        <a:solidFill>
          <a:schemeClr val="tx2">
            <a:lumMod val="60000"/>
            <a:lumOff val="40000"/>
          </a:schemeClr>
        </a:soli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The rear of the building hosts a functional and easy to maneuver ramp</a:t>
          </a:r>
          <a:endParaRPr lang="en-US" sz="2300" kern="1200"/>
        </a:p>
      </dsp:txBody>
      <dsp:txXfrm>
        <a:off x="25616" y="31212"/>
        <a:ext cx="8638744" cy="4735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7B87F-07FE-4CBA-A680-6A04A17799AC}">
      <dsp:nvSpPr>
        <dsp:cNvPr id="0" name=""/>
        <dsp:cNvSpPr/>
      </dsp:nvSpPr>
      <dsp:spPr>
        <a:xfrm>
          <a:off x="338135" y="0"/>
          <a:ext cx="3031573" cy="1283715"/>
        </a:xfrm>
        <a:prstGeom prst="roundRect">
          <a:avLst>
            <a:gd name="adj" fmla="val 10000"/>
          </a:avLst>
        </a:prstGeom>
        <a:gradFill rotWithShape="0">
          <a:gsLst>
            <a:gs pos="0">
              <a:schemeClr val="accent3">
                <a:alpha val="90000"/>
                <a:hueOff val="0"/>
                <a:satOff val="0"/>
                <a:lumOff val="0"/>
                <a:alphaOff val="0"/>
                <a:tint val="94000"/>
                <a:satMod val="100000"/>
                <a:lumMod val="108000"/>
              </a:schemeClr>
            </a:gs>
            <a:gs pos="50000">
              <a:schemeClr val="accent3">
                <a:alpha val="90000"/>
                <a:hueOff val="0"/>
                <a:satOff val="0"/>
                <a:lumOff val="0"/>
                <a:alphaOff val="0"/>
                <a:tint val="98000"/>
                <a:shade val="100000"/>
                <a:satMod val="100000"/>
                <a:lumMod val="100000"/>
              </a:schemeClr>
            </a:gs>
            <a:gs pos="100000">
              <a:schemeClr val="accent3">
                <a:alpha val="9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baseline="0" dirty="0"/>
            <a:t>  Bruno	</a:t>
          </a:r>
          <a:endParaRPr lang="en-US" sz="5500" kern="1200" dirty="0"/>
        </a:p>
      </dsp:txBody>
      <dsp:txXfrm>
        <a:off x="375734" y="37599"/>
        <a:ext cx="2956375" cy="120851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8A324-8A45-4BAD-A323-35F768516570}">
      <dsp:nvSpPr>
        <dsp:cNvPr id="0" name=""/>
        <dsp:cNvSpPr/>
      </dsp:nvSpPr>
      <dsp:spPr>
        <a:xfrm>
          <a:off x="0" y="5575842"/>
          <a:ext cx="7723355" cy="1021372"/>
        </a:xfrm>
        <a:prstGeom prst="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baseline="0"/>
            <a:t>-Theresa O’Mahony, disabled Archaeologist, University College, London</a:t>
          </a:r>
          <a:endParaRPr lang="en-US" sz="2000" kern="1200"/>
        </a:p>
      </dsp:txBody>
      <dsp:txXfrm>
        <a:off x="0" y="5575842"/>
        <a:ext cx="7723355" cy="1021372"/>
      </dsp:txXfrm>
    </dsp:sp>
    <dsp:sp modelId="{D8DAE94A-1AD7-404A-8EDD-B04C23208DF3}">
      <dsp:nvSpPr>
        <dsp:cNvPr id="0" name=""/>
        <dsp:cNvSpPr/>
      </dsp:nvSpPr>
      <dsp:spPr>
        <a:xfrm rot="10800000">
          <a:off x="0" y="3573222"/>
          <a:ext cx="7723355" cy="2017940"/>
        </a:xfrm>
        <a:prstGeom prst="upArrowCallou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baseline="0" dirty="0"/>
            <a:t>“Just as every excavation member makes a valuable contribution to a dig, disabled archaeologist/people are no different, by being enabled through being totally involved with all choices for their participation, attitudinal acceptance (Phillips et al, 2007, 18) in the following methods.”</a:t>
          </a:r>
          <a:endParaRPr lang="en-US" sz="2000" kern="1200" dirty="0"/>
        </a:p>
      </dsp:txBody>
      <dsp:txXfrm rot="10800000">
        <a:off x="0" y="3573222"/>
        <a:ext cx="7723355" cy="1311197"/>
      </dsp:txXfrm>
    </dsp:sp>
    <dsp:sp modelId="{F80C1B0A-2298-4EB9-8AF0-62FA4172D409}">
      <dsp:nvSpPr>
        <dsp:cNvPr id="0" name=""/>
        <dsp:cNvSpPr/>
      </dsp:nvSpPr>
      <dsp:spPr>
        <a:xfrm rot="10800000">
          <a:off x="18999" y="1429"/>
          <a:ext cx="7685356" cy="3587113"/>
        </a:xfrm>
        <a:prstGeom prst="upArrowCallout">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baseline="0" dirty="0"/>
            <a:t>“Archaeology fieldwork which is accessible for all participants no matter their current physical or mental circumstances can be achieved with only a few minor adjustments and often add little or no financial cost to the </a:t>
          </a:r>
          <a:r>
            <a:rPr lang="en-US" sz="2000" kern="1200" baseline="0" dirty="0" err="1"/>
            <a:t>organiser</a:t>
          </a:r>
          <a:r>
            <a:rPr lang="en-US" sz="2000" kern="1200" baseline="0" dirty="0"/>
            <a:t> or contractor. Of course, some manual teamwork is required prior to commencement of the excavation, this should always be the case, with individuals, working together to support each other to the benefit of the team. This guide provides a general overview and offers a brief insight into what is possible with a little thought and consideration.”</a:t>
          </a:r>
          <a:endParaRPr lang="en-US" sz="2000" kern="1200" dirty="0"/>
        </a:p>
      </dsp:txBody>
      <dsp:txXfrm rot="10800000">
        <a:off x="18999" y="1429"/>
        <a:ext cx="7685356" cy="23307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C53DD-2562-4C6C-B1B6-B9A8F0C8A13D}">
      <dsp:nvSpPr>
        <dsp:cNvPr id="0" name=""/>
        <dsp:cNvSpPr/>
      </dsp:nvSpPr>
      <dsp:spPr>
        <a:xfrm>
          <a:off x="0" y="77966"/>
          <a:ext cx="4328255" cy="1547032"/>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In the publications I found there are inexpensive ways to enable ALL to be inclusive </a:t>
          </a:r>
          <a:endParaRPr lang="en-US" sz="2400" kern="1200" dirty="0"/>
        </a:p>
      </dsp:txBody>
      <dsp:txXfrm>
        <a:off x="75520" y="153486"/>
        <a:ext cx="4177215" cy="1395992"/>
      </dsp:txXfrm>
    </dsp:sp>
    <dsp:sp modelId="{21155E30-A486-47E0-AABC-7D0E86C0C366}">
      <dsp:nvSpPr>
        <dsp:cNvPr id="0" name=""/>
        <dsp:cNvSpPr/>
      </dsp:nvSpPr>
      <dsp:spPr>
        <a:xfrm>
          <a:off x="0" y="1694118"/>
          <a:ext cx="4328255" cy="1547032"/>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An example is the pictured attachment that facilitates a wheelchair to roll on any type of landscape</a:t>
          </a:r>
          <a:endParaRPr lang="en-US" sz="2400" kern="1200" dirty="0"/>
        </a:p>
      </dsp:txBody>
      <dsp:txXfrm>
        <a:off x="75520" y="1769638"/>
        <a:ext cx="4177215" cy="1395992"/>
      </dsp:txXfrm>
    </dsp:sp>
    <dsp:sp modelId="{230F7B06-84B2-4FBA-A774-9732195A1403}">
      <dsp:nvSpPr>
        <dsp:cNvPr id="0" name=""/>
        <dsp:cNvSpPr/>
      </dsp:nvSpPr>
      <dsp:spPr>
        <a:xfrm>
          <a:off x="0" y="3310271"/>
          <a:ext cx="4328255" cy="1547032"/>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This piece transforms a wheelchair into a 3-wheel, all terrain chair</a:t>
          </a:r>
          <a:endParaRPr lang="en-US" sz="2400" kern="1200" dirty="0"/>
        </a:p>
      </dsp:txBody>
      <dsp:txXfrm>
        <a:off x="75520" y="3385791"/>
        <a:ext cx="4177215" cy="13959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04046-424E-451C-AA03-70A0A5FB177A}">
      <dsp:nvSpPr>
        <dsp:cNvPr id="0" name=""/>
        <dsp:cNvSpPr/>
      </dsp:nvSpPr>
      <dsp:spPr>
        <a:xfrm>
          <a:off x="174403" y="183"/>
          <a:ext cx="3352521" cy="1676260"/>
        </a:xfrm>
        <a:prstGeom prst="rect">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kern="1200" baseline="0" dirty="0"/>
            <a:t>Archaeology Made Easy</a:t>
          </a:r>
          <a:endParaRPr lang="en-US" sz="5000" kern="1200" dirty="0"/>
        </a:p>
      </dsp:txBody>
      <dsp:txXfrm>
        <a:off x="174403" y="183"/>
        <a:ext cx="3352521" cy="16762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6ADA6-9C36-4178-B179-C2E41CD84D13}">
      <dsp:nvSpPr>
        <dsp:cNvPr id="0" name=""/>
        <dsp:cNvSpPr/>
      </dsp:nvSpPr>
      <dsp:spPr>
        <a:xfrm>
          <a:off x="0" y="126885"/>
          <a:ext cx="6260455" cy="1134000"/>
        </a:xfrm>
        <a:prstGeom prst="chevron">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Examples of Archaeology Positions:</a:t>
          </a:r>
        </a:p>
      </dsp:txBody>
      <dsp:txXfrm>
        <a:off x="567000" y="126885"/>
        <a:ext cx="5126455" cy="1134000"/>
      </dsp:txXfrm>
    </dsp:sp>
    <dsp:sp modelId="{FFD8F41B-6119-4623-920F-7D897707E1B3}">
      <dsp:nvSpPr>
        <dsp:cNvPr id="0" name=""/>
        <dsp:cNvSpPr/>
      </dsp:nvSpPr>
      <dsp:spPr>
        <a:xfrm>
          <a:off x="0" y="1402635"/>
          <a:ext cx="5008364" cy="453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33450">
            <a:lnSpc>
              <a:spcPct val="90000"/>
            </a:lnSpc>
            <a:spcBef>
              <a:spcPct val="0"/>
            </a:spcBef>
            <a:spcAft>
              <a:spcPct val="15000"/>
            </a:spcAft>
            <a:buChar char="•"/>
          </a:pPr>
          <a:r>
            <a:rPr lang="en-US" sz="2100" kern="1200"/>
            <a:t>lab technician</a:t>
          </a:r>
        </a:p>
        <a:p>
          <a:pPr marL="228600" lvl="1" indent="-228600" algn="l" defTabSz="933450">
            <a:lnSpc>
              <a:spcPct val="90000"/>
            </a:lnSpc>
            <a:spcBef>
              <a:spcPct val="0"/>
            </a:spcBef>
            <a:spcAft>
              <a:spcPct val="15000"/>
            </a:spcAft>
            <a:buChar char="•"/>
          </a:pPr>
          <a:r>
            <a:rPr lang="en-US" sz="2100" kern="1200"/>
            <a:t>collections curator</a:t>
          </a:r>
        </a:p>
        <a:p>
          <a:pPr marL="228600" lvl="1" indent="-228600" algn="l" defTabSz="933450">
            <a:lnSpc>
              <a:spcPct val="90000"/>
            </a:lnSpc>
            <a:spcBef>
              <a:spcPct val="0"/>
            </a:spcBef>
            <a:spcAft>
              <a:spcPct val="15000"/>
            </a:spcAft>
            <a:buChar char="•"/>
          </a:pPr>
          <a:r>
            <a:rPr lang="en-US" sz="2100" kern="1200"/>
            <a:t>historical preservation specialist</a:t>
          </a:r>
        </a:p>
        <a:p>
          <a:pPr marL="228600" lvl="1" indent="-228600" algn="l" defTabSz="933450">
            <a:lnSpc>
              <a:spcPct val="90000"/>
            </a:lnSpc>
            <a:spcBef>
              <a:spcPct val="0"/>
            </a:spcBef>
            <a:spcAft>
              <a:spcPct val="15000"/>
            </a:spcAft>
            <a:buChar char="•"/>
          </a:pPr>
          <a:r>
            <a:rPr lang="en-US" sz="2100" kern="1200"/>
            <a:t>technical writer</a:t>
          </a:r>
        </a:p>
        <a:p>
          <a:pPr marL="228600" lvl="1" indent="-228600" algn="l" defTabSz="933450">
            <a:lnSpc>
              <a:spcPct val="90000"/>
            </a:lnSpc>
            <a:spcBef>
              <a:spcPct val="0"/>
            </a:spcBef>
            <a:spcAft>
              <a:spcPct val="15000"/>
            </a:spcAft>
            <a:buChar char="•"/>
          </a:pPr>
          <a:r>
            <a:rPr lang="en-US" sz="2100" kern="1200"/>
            <a:t>archaeological site surveyor</a:t>
          </a:r>
        </a:p>
        <a:p>
          <a:pPr marL="228600" lvl="1" indent="-228600" algn="l" defTabSz="933450">
            <a:lnSpc>
              <a:spcPct val="90000"/>
            </a:lnSpc>
            <a:spcBef>
              <a:spcPct val="0"/>
            </a:spcBef>
            <a:spcAft>
              <a:spcPct val="15000"/>
            </a:spcAft>
            <a:buChar char="•"/>
          </a:pPr>
          <a:r>
            <a:rPr lang="en-US" sz="2100" kern="1200"/>
            <a:t>cultural heritage assessor</a:t>
          </a:r>
        </a:p>
        <a:p>
          <a:pPr marL="228600" lvl="1" indent="-228600" algn="l" defTabSz="933450">
            <a:lnSpc>
              <a:spcPct val="90000"/>
            </a:lnSpc>
            <a:spcBef>
              <a:spcPct val="0"/>
            </a:spcBef>
            <a:spcAft>
              <a:spcPct val="15000"/>
            </a:spcAft>
            <a:buChar char="•"/>
          </a:pPr>
          <a:r>
            <a:rPr lang="en-US" sz="2100" kern="1200"/>
            <a:t>GIS specialist</a:t>
          </a:r>
        </a:p>
        <a:p>
          <a:pPr marL="228600" lvl="1" indent="-228600" algn="l" defTabSz="933450">
            <a:lnSpc>
              <a:spcPct val="90000"/>
            </a:lnSpc>
            <a:spcBef>
              <a:spcPct val="0"/>
            </a:spcBef>
            <a:spcAft>
              <a:spcPct val="15000"/>
            </a:spcAft>
            <a:buChar char="•"/>
          </a:pPr>
          <a:r>
            <a:rPr lang="en-US" sz="2100" kern="1200"/>
            <a:t>program director</a:t>
          </a:r>
        </a:p>
        <a:p>
          <a:pPr marL="228600" lvl="1" indent="-228600" algn="l" defTabSz="933450">
            <a:lnSpc>
              <a:spcPct val="90000"/>
            </a:lnSpc>
            <a:spcBef>
              <a:spcPct val="0"/>
            </a:spcBef>
            <a:spcAft>
              <a:spcPct val="15000"/>
            </a:spcAft>
            <a:buChar char="•"/>
          </a:pPr>
          <a:r>
            <a:rPr lang="en-US" sz="2100" kern="1200"/>
            <a:t>forensic analyst</a:t>
          </a:r>
        </a:p>
        <a:p>
          <a:pPr marL="228600" lvl="1" indent="-228600" algn="l" defTabSz="933450">
            <a:lnSpc>
              <a:spcPct val="90000"/>
            </a:lnSpc>
            <a:spcBef>
              <a:spcPct val="0"/>
            </a:spcBef>
            <a:spcAft>
              <a:spcPct val="15000"/>
            </a:spcAft>
            <a:buChar char="•"/>
          </a:pPr>
          <a:r>
            <a:rPr lang="en-US" sz="2100" kern="1200" dirty="0"/>
            <a:t>community relations coordinator</a:t>
          </a:r>
        </a:p>
        <a:p>
          <a:pPr marL="228600" lvl="1" indent="-228600" algn="l" defTabSz="933450">
            <a:lnSpc>
              <a:spcPct val="90000"/>
            </a:lnSpc>
            <a:spcBef>
              <a:spcPct val="0"/>
            </a:spcBef>
            <a:spcAft>
              <a:spcPct val="15000"/>
            </a:spcAft>
            <a:buChar char="•"/>
          </a:pPr>
          <a:r>
            <a:rPr lang="en-US" sz="2100" kern="1200"/>
            <a:t>crime scene investigator</a:t>
          </a:r>
        </a:p>
        <a:p>
          <a:pPr marL="228600" lvl="1" indent="-228600" algn="l" defTabSz="933450">
            <a:lnSpc>
              <a:spcPct val="90000"/>
            </a:lnSpc>
            <a:spcBef>
              <a:spcPct val="0"/>
            </a:spcBef>
            <a:spcAft>
              <a:spcPct val="15000"/>
            </a:spcAft>
            <a:buChar char="•"/>
          </a:pPr>
          <a:r>
            <a:rPr lang="en-US" sz="2100" kern="1200"/>
            <a:t>exhibit designer</a:t>
          </a:r>
        </a:p>
        <a:p>
          <a:pPr marL="228600" lvl="1" indent="-228600" algn="l" defTabSz="933450">
            <a:lnSpc>
              <a:spcPct val="90000"/>
            </a:lnSpc>
            <a:spcBef>
              <a:spcPct val="0"/>
            </a:spcBef>
            <a:spcAft>
              <a:spcPct val="15000"/>
            </a:spcAft>
            <a:buChar char="•"/>
          </a:pPr>
          <a:r>
            <a:rPr lang="en-US" sz="2100" kern="1200"/>
            <a:t>geoarchaeologist</a:t>
          </a:r>
        </a:p>
        <a:p>
          <a:pPr marL="228600" lvl="1" indent="-228600" algn="l" defTabSz="933450">
            <a:lnSpc>
              <a:spcPct val="90000"/>
            </a:lnSpc>
            <a:spcBef>
              <a:spcPct val="0"/>
            </a:spcBef>
            <a:spcAft>
              <a:spcPct val="15000"/>
            </a:spcAft>
            <a:buChar char="•"/>
          </a:pPr>
          <a:r>
            <a:rPr lang="en-US" sz="2100" kern="1200"/>
            <a:t>historical interpreter</a:t>
          </a:r>
        </a:p>
        <a:p>
          <a:pPr marL="228600" lvl="1" indent="-228600" algn="l" defTabSz="933450">
            <a:lnSpc>
              <a:spcPct val="90000"/>
            </a:lnSpc>
            <a:spcBef>
              <a:spcPct val="0"/>
            </a:spcBef>
            <a:spcAft>
              <a:spcPct val="15000"/>
            </a:spcAft>
            <a:buChar char="•"/>
          </a:pPr>
          <a:r>
            <a:rPr lang="en-US" sz="2100" kern="1200"/>
            <a:t>librarian</a:t>
          </a:r>
        </a:p>
      </dsp:txBody>
      <dsp:txXfrm>
        <a:off x="0" y="1402635"/>
        <a:ext cx="5008364" cy="4536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361E-C4C3-4CA6-B8D1-D0E149090B6F}">
      <dsp:nvSpPr>
        <dsp:cNvPr id="0" name=""/>
        <dsp:cNvSpPr/>
      </dsp:nvSpPr>
      <dsp:spPr>
        <a:xfrm>
          <a:off x="295176" y="0"/>
          <a:ext cx="3345335" cy="3158348"/>
        </a:xfrm>
        <a:prstGeom prst="rightArrow">
          <a:avLst/>
        </a:prstGeom>
        <a:gradFill rotWithShape="0">
          <a:gsLst>
            <a:gs pos="0">
              <a:schemeClr val="accent3">
                <a:tint val="40000"/>
                <a:hueOff val="0"/>
                <a:satOff val="0"/>
                <a:lumOff val="0"/>
                <a:alphaOff val="0"/>
                <a:tint val="94000"/>
                <a:satMod val="100000"/>
                <a:lumMod val="108000"/>
              </a:schemeClr>
            </a:gs>
            <a:gs pos="50000">
              <a:schemeClr val="accent3">
                <a:tint val="40000"/>
                <a:hueOff val="0"/>
                <a:satOff val="0"/>
                <a:lumOff val="0"/>
                <a:alphaOff val="0"/>
                <a:tint val="98000"/>
                <a:shade val="100000"/>
                <a:satMod val="100000"/>
                <a:lumMod val="100000"/>
              </a:schemeClr>
            </a:gs>
            <a:gs pos="100000">
              <a:schemeClr val="accent3">
                <a:tint val="40000"/>
                <a:hueOff val="0"/>
                <a:satOff val="0"/>
                <a:lumOff val="0"/>
                <a:alphaOff val="0"/>
                <a:shade val="72000"/>
                <a:satMod val="120000"/>
                <a:lumMod val="100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F1F6CFA-EDF0-4515-85AA-6E5F9143BC4F}">
      <dsp:nvSpPr>
        <dsp:cNvPr id="0" name=""/>
        <dsp:cNvSpPr/>
      </dsp:nvSpPr>
      <dsp:spPr>
        <a:xfrm>
          <a:off x="258279" y="947504"/>
          <a:ext cx="3419129" cy="1263339"/>
        </a:xfrm>
        <a:prstGeom prst="roundRect">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There are numerous options: working in a Lab museum or an office </a:t>
          </a:r>
          <a:endParaRPr lang="en-US" sz="2500" kern="1200"/>
        </a:p>
      </dsp:txBody>
      <dsp:txXfrm>
        <a:off x="319950" y="1009175"/>
        <a:ext cx="3295787" cy="1139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D5995-2574-4690-A81A-967777B37468}">
      <dsp:nvSpPr>
        <dsp:cNvPr id="0" name=""/>
        <dsp:cNvSpPr/>
      </dsp:nvSpPr>
      <dsp:spPr>
        <a:xfrm>
          <a:off x="2976672" y="0"/>
          <a:ext cx="4963020" cy="515834"/>
        </a:xfrm>
        <a:prstGeom prst="roundRect">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baseline="0" dirty="0"/>
            <a:t>My Journey Discovering that Dreams DO Come True!</a:t>
          </a:r>
          <a:endParaRPr lang="en-US" sz="1800" kern="1200" dirty="0"/>
        </a:p>
      </dsp:txBody>
      <dsp:txXfrm>
        <a:off x="3001853" y="25181"/>
        <a:ext cx="4912658" cy="4654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46E76-CF9C-40A9-AB41-71D188927273}">
      <dsp:nvSpPr>
        <dsp:cNvPr id="0" name=""/>
        <dsp:cNvSpPr/>
      </dsp:nvSpPr>
      <dsp:spPr>
        <a:xfrm>
          <a:off x="0" y="0"/>
          <a:ext cx="3352128" cy="3734640"/>
        </a:xfrm>
        <a:prstGeom prst="round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a:t>NAGPRA states that human remains, and cultural items must be returned to the lineal descendants, Indian Tribes and Native Hawaiian organization </a:t>
          </a:r>
          <a:endParaRPr lang="en-US" sz="2800" kern="1200"/>
        </a:p>
      </dsp:txBody>
      <dsp:txXfrm>
        <a:off x="163637" y="163637"/>
        <a:ext cx="3024854" cy="340736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36370-BC49-4C78-8807-ABDE43976F2B}">
      <dsp:nvSpPr>
        <dsp:cNvPr id="0" name=""/>
        <dsp:cNvSpPr/>
      </dsp:nvSpPr>
      <dsp:spPr>
        <a:xfrm>
          <a:off x="0" y="27754"/>
          <a:ext cx="3935689" cy="3102840"/>
        </a:xfrm>
        <a:prstGeom prst="roundRect">
          <a:avLst/>
        </a:prstGeom>
        <a:solidFill>
          <a:srgbClr val="0070C0"/>
        </a:soli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There is a need to manage historic places of archaeological, architectural, and historical interests. There must be compliance with environmental and historic preservation laws</a:t>
          </a:r>
          <a:r>
            <a:rPr lang="en-US" sz="2600" b="0" i="0" kern="1200" baseline="0" dirty="0"/>
            <a:t>.</a:t>
          </a:r>
          <a:r>
            <a:rPr lang="en-US" sz="2600" kern="1200" baseline="0" dirty="0"/>
            <a:t> </a:t>
          </a:r>
          <a:endParaRPr lang="en-US" sz="2600" kern="1200" dirty="0"/>
        </a:p>
      </dsp:txBody>
      <dsp:txXfrm>
        <a:off x="151468" y="179222"/>
        <a:ext cx="3632753" cy="279990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612CA-DE0D-436C-88FA-7E0EB48C8549}">
      <dsp:nvSpPr>
        <dsp:cNvPr id="0" name=""/>
        <dsp:cNvSpPr/>
      </dsp:nvSpPr>
      <dsp:spPr>
        <a:xfrm>
          <a:off x="0" y="0"/>
          <a:ext cx="8915400" cy="1173707"/>
        </a:xfrm>
        <a:prstGeom prst="roundRect">
          <a:avLst>
            <a:gd name="adj" fmla="val 10000"/>
          </a:avLst>
        </a:prstGeom>
        <a:gradFill rotWithShape="0">
          <a:gsLst>
            <a:gs pos="0">
              <a:schemeClr val="dk2">
                <a:hueOff val="0"/>
                <a:satOff val="0"/>
                <a:lumOff val="0"/>
                <a:alphaOff val="0"/>
                <a:tint val="94000"/>
                <a:satMod val="100000"/>
                <a:lumMod val="108000"/>
              </a:schemeClr>
            </a:gs>
            <a:gs pos="50000">
              <a:schemeClr val="dk2">
                <a:hueOff val="0"/>
                <a:satOff val="0"/>
                <a:lumOff val="0"/>
                <a:alphaOff val="0"/>
                <a:tint val="98000"/>
                <a:shade val="100000"/>
                <a:satMod val="100000"/>
                <a:lumMod val="100000"/>
              </a:schemeClr>
            </a:gs>
            <a:gs pos="100000">
              <a:schemeClr val="dk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baseline="0"/>
            <a:t>Avenues of Archaeology</a:t>
          </a:r>
          <a:endParaRPr lang="en-US" sz="5500" kern="1200"/>
        </a:p>
      </dsp:txBody>
      <dsp:txXfrm>
        <a:off x="34377" y="34377"/>
        <a:ext cx="8846646" cy="110495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0182F-344D-446E-B752-B862F08C0624}">
      <dsp:nvSpPr>
        <dsp:cNvPr id="0" name=""/>
        <dsp:cNvSpPr/>
      </dsp:nvSpPr>
      <dsp:spPr>
        <a:xfrm>
          <a:off x="0" y="15321"/>
          <a:ext cx="4965192" cy="3633134"/>
        </a:xfrm>
        <a:prstGeom prst="roundRect">
          <a:avLst/>
        </a:prstGeom>
        <a:gradFill rotWithShape="0">
          <a:gsLst>
            <a:gs pos="0">
              <a:schemeClr val="accent2">
                <a:shade val="50000"/>
                <a:hueOff val="0"/>
                <a:satOff val="0"/>
                <a:lumOff val="0"/>
                <a:alphaOff val="0"/>
                <a:tint val="94000"/>
                <a:satMod val="100000"/>
                <a:lumMod val="108000"/>
              </a:schemeClr>
            </a:gs>
            <a:gs pos="50000">
              <a:schemeClr val="accent2">
                <a:shade val="50000"/>
                <a:hueOff val="0"/>
                <a:satOff val="0"/>
                <a:lumOff val="0"/>
                <a:alphaOff val="0"/>
                <a:tint val="98000"/>
                <a:shade val="100000"/>
                <a:satMod val="100000"/>
                <a:lumMod val="100000"/>
              </a:schemeClr>
            </a:gs>
            <a:gs pos="100000">
              <a:schemeClr val="accent2">
                <a:shade val="5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baseline="0" dirty="0"/>
            <a:t>Many archaeologists are hired by private businesses or Cultural Resource Management firms (CRM) </a:t>
          </a:r>
          <a:endParaRPr lang="en-US" sz="3900" kern="1200" dirty="0"/>
        </a:p>
      </dsp:txBody>
      <dsp:txXfrm>
        <a:off x="177355" y="192676"/>
        <a:ext cx="4610482" cy="327842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4478C-2DF0-4773-8CED-BA5E1899506E}">
      <dsp:nvSpPr>
        <dsp:cNvPr id="0" name=""/>
        <dsp:cNvSpPr/>
      </dsp:nvSpPr>
      <dsp:spPr>
        <a:xfrm>
          <a:off x="1169683" y="322089"/>
          <a:ext cx="4008226" cy="4008226"/>
        </a:xfrm>
        <a:prstGeom prst="pie">
          <a:avLst>
            <a:gd name="adj1" fmla="val 16200000"/>
            <a:gd name="adj2" fmla="val 1800000"/>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Private Sector</a:t>
          </a:r>
        </a:p>
        <a:p>
          <a:pPr marL="0" lvl="0" indent="0" algn="ctr" defTabSz="889000">
            <a:lnSpc>
              <a:spcPct val="90000"/>
            </a:lnSpc>
            <a:spcBef>
              <a:spcPct val="0"/>
            </a:spcBef>
            <a:spcAft>
              <a:spcPct val="35000"/>
            </a:spcAft>
            <a:buNone/>
          </a:pPr>
          <a:endParaRPr lang="en-US" sz="900" kern="1200" dirty="0"/>
        </a:p>
      </dsp:txBody>
      <dsp:txXfrm>
        <a:off x="3348917" y="1061702"/>
        <a:ext cx="1359933" cy="1336075"/>
      </dsp:txXfrm>
    </dsp:sp>
    <dsp:sp modelId="{DD3E7E16-877C-4651-8D55-BA6B97C0B513}">
      <dsp:nvSpPr>
        <dsp:cNvPr id="0" name=""/>
        <dsp:cNvSpPr/>
      </dsp:nvSpPr>
      <dsp:spPr>
        <a:xfrm>
          <a:off x="963068" y="441382"/>
          <a:ext cx="4008226" cy="4008226"/>
        </a:xfrm>
        <a:prstGeom prst="pie">
          <a:avLst>
            <a:gd name="adj1" fmla="val 1800000"/>
            <a:gd name="adj2" fmla="val 9000000"/>
          </a:avLst>
        </a:prstGeom>
        <a:solidFill>
          <a:schemeClr val="accent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Government</a:t>
          </a:r>
        </a:p>
      </dsp:txBody>
      <dsp:txXfrm>
        <a:off x="2060559" y="2970382"/>
        <a:ext cx="1813245" cy="1240641"/>
      </dsp:txXfrm>
    </dsp:sp>
    <dsp:sp modelId="{7646A061-2AA3-423F-8CBE-A35665D19A08}">
      <dsp:nvSpPr>
        <dsp:cNvPr id="0" name=""/>
        <dsp:cNvSpPr/>
      </dsp:nvSpPr>
      <dsp:spPr>
        <a:xfrm>
          <a:off x="963068" y="441382"/>
          <a:ext cx="4008226" cy="4008226"/>
        </a:xfrm>
        <a:prstGeom prst="pie">
          <a:avLst>
            <a:gd name="adj1" fmla="val 9000000"/>
            <a:gd name="adj2" fmla="val 16200000"/>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Academia</a:t>
          </a:r>
        </a:p>
      </dsp:txBody>
      <dsp:txXfrm>
        <a:off x="1392521" y="1228712"/>
        <a:ext cx="1359933" cy="133607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796EE-E05A-40F2-9407-73B65412F067}">
      <dsp:nvSpPr>
        <dsp:cNvPr id="0" name=""/>
        <dsp:cNvSpPr/>
      </dsp:nvSpPr>
      <dsp:spPr>
        <a:xfrm>
          <a:off x="0" y="56601"/>
          <a:ext cx="10364451" cy="1482974"/>
        </a:xfrm>
        <a:prstGeom prst="roundRect">
          <a:avLst/>
        </a:prstGeom>
        <a:solidFill>
          <a:srgbClr val="CC0000"/>
        </a:soli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baseline="0" dirty="0"/>
            <a:t>  ROADBLOCK</a:t>
          </a:r>
          <a:endParaRPr lang="en-US" sz="6500" kern="1200" dirty="0"/>
        </a:p>
      </dsp:txBody>
      <dsp:txXfrm>
        <a:off x="72393" y="128994"/>
        <a:ext cx="10219665" cy="133818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5C5EA-974C-40E5-982C-B8E66F193C62}">
      <dsp:nvSpPr>
        <dsp:cNvPr id="0" name=""/>
        <dsp:cNvSpPr/>
      </dsp:nvSpPr>
      <dsp:spPr>
        <a:xfrm>
          <a:off x="302437" y="0"/>
          <a:ext cx="3427628" cy="1667256"/>
        </a:xfrm>
        <a:prstGeom prst="rightArrow">
          <a:avLst/>
        </a:prstGeom>
        <a:gradFill rotWithShape="0">
          <a:gsLst>
            <a:gs pos="0">
              <a:schemeClr val="accent4">
                <a:tint val="40000"/>
                <a:hueOff val="0"/>
                <a:satOff val="0"/>
                <a:lumOff val="0"/>
                <a:alphaOff val="0"/>
                <a:tint val="94000"/>
                <a:satMod val="100000"/>
                <a:lumMod val="108000"/>
              </a:schemeClr>
            </a:gs>
            <a:gs pos="50000">
              <a:schemeClr val="accent4">
                <a:tint val="40000"/>
                <a:hueOff val="0"/>
                <a:satOff val="0"/>
                <a:lumOff val="0"/>
                <a:alphaOff val="0"/>
                <a:tint val="98000"/>
                <a:shade val="100000"/>
                <a:satMod val="100000"/>
                <a:lumMod val="100000"/>
              </a:schemeClr>
            </a:gs>
            <a:gs pos="100000">
              <a:schemeClr val="accent4">
                <a:tint val="40000"/>
                <a:hueOff val="0"/>
                <a:satOff val="0"/>
                <a:lumOff val="0"/>
                <a:alphaOff val="0"/>
                <a:shade val="72000"/>
                <a:satMod val="120000"/>
                <a:lumMod val="100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1B410F6-1115-4597-894D-AA84A36EA281}">
      <dsp:nvSpPr>
        <dsp:cNvPr id="0" name=""/>
        <dsp:cNvSpPr/>
      </dsp:nvSpPr>
      <dsp:spPr>
        <a:xfrm>
          <a:off x="348865" y="511827"/>
          <a:ext cx="2900398" cy="666902"/>
        </a:xfrm>
        <a:prstGeom prst="roundRect">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baseline="0" dirty="0"/>
            <a:t>EEO is the Law</a:t>
          </a:r>
          <a:endParaRPr lang="en-US" sz="2900" kern="1200" dirty="0"/>
        </a:p>
      </dsp:txBody>
      <dsp:txXfrm>
        <a:off x="381420" y="544382"/>
        <a:ext cx="2835288" cy="60179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29D95-B8B1-4B77-BFE0-C45162478D7A}">
      <dsp:nvSpPr>
        <dsp:cNvPr id="0" name=""/>
        <dsp:cNvSpPr/>
      </dsp:nvSpPr>
      <dsp:spPr>
        <a:xfrm>
          <a:off x="0" y="754497"/>
          <a:ext cx="5708905" cy="2898411"/>
        </a:xfrm>
        <a:prstGeom prst="chevron">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baseline="0" dirty="0"/>
            <a:t>Although equal employment opportunity is the law and  provisions and modifications are available for disabled people, I found that some local companies, such as PAL, do not provide these opportunities for disabled archaeologists</a:t>
          </a:r>
          <a:endParaRPr lang="en-US" sz="1900" kern="1200" dirty="0"/>
        </a:p>
      </dsp:txBody>
      <dsp:txXfrm>
        <a:off x="1449206" y="754497"/>
        <a:ext cx="2810494" cy="289841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3420C-D3B6-41B0-B04B-6155D7F6465E}">
      <dsp:nvSpPr>
        <dsp:cNvPr id="0" name=""/>
        <dsp:cNvSpPr/>
      </dsp:nvSpPr>
      <dsp:spPr>
        <a:xfrm>
          <a:off x="0" y="864"/>
          <a:ext cx="10104120" cy="1471320"/>
        </a:xfrm>
        <a:prstGeom prst="roundRect">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baseline="0" dirty="0"/>
            <a:t>When One Door Closes, Another Opens </a:t>
          </a:r>
          <a:br>
            <a:rPr lang="en-US" sz="2500" kern="1200" baseline="0" dirty="0"/>
          </a:br>
          <a:r>
            <a:rPr lang="en-US" sz="2500" kern="1200" baseline="0" dirty="0"/>
            <a:t>                                                                                </a:t>
          </a:r>
        </a:p>
        <a:p>
          <a:pPr marL="0" lvl="0" indent="0" algn="ctr" defTabSz="2044700">
            <a:lnSpc>
              <a:spcPct val="90000"/>
            </a:lnSpc>
            <a:spcBef>
              <a:spcPct val="0"/>
            </a:spcBef>
            <a:spcAft>
              <a:spcPct val="35000"/>
            </a:spcAft>
            <a:buNone/>
          </a:pPr>
          <a:r>
            <a:rPr lang="en-US" sz="1600" kern="1200" baseline="0" dirty="0"/>
            <a:t>Alexander Graham Bell</a:t>
          </a:r>
          <a:endParaRPr lang="en-US" sz="1600" kern="1200" dirty="0"/>
        </a:p>
      </dsp:txBody>
      <dsp:txXfrm>
        <a:off x="71824" y="72688"/>
        <a:ext cx="9960472" cy="132767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9E51F-5E36-48E7-99C4-1D4BB004D5D2}">
      <dsp:nvSpPr>
        <dsp:cNvPr id="0" name=""/>
        <dsp:cNvSpPr/>
      </dsp:nvSpPr>
      <dsp:spPr>
        <a:xfrm>
          <a:off x="0" y="31"/>
          <a:ext cx="6882384" cy="461601"/>
        </a:xfrm>
        <a:prstGeom prst="roundRect">
          <a:avLst/>
        </a:prstGeom>
        <a:solidFill>
          <a:srgbClr val="002060"/>
        </a:soli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Keep Digging and Sift Out MORE Information!</a:t>
          </a:r>
        </a:p>
      </dsp:txBody>
      <dsp:txXfrm>
        <a:off x="22534" y="22565"/>
        <a:ext cx="6837316" cy="4165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66D2E-95BE-4547-BE09-E06BEB1F9C88}">
      <dsp:nvSpPr>
        <dsp:cNvPr id="0" name=""/>
        <dsp:cNvSpPr/>
      </dsp:nvSpPr>
      <dsp:spPr>
        <a:xfrm>
          <a:off x="0" y="110297"/>
          <a:ext cx="3352128" cy="958229"/>
        </a:xfrm>
        <a:prstGeom prst="roundRect">
          <a:avLst/>
        </a:prstGeom>
        <a:gradFill rotWithShape="0">
          <a:gsLst>
            <a:gs pos="0">
              <a:schemeClr val="dk2">
                <a:hueOff val="0"/>
                <a:satOff val="0"/>
                <a:lumOff val="0"/>
                <a:alphaOff val="0"/>
                <a:tint val="94000"/>
                <a:satMod val="100000"/>
                <a:lumMod val="108000"/>
              </a:schemeClr>
            </a:gs>
            <a:gs pos="50000">
              <a:schemeClr val="dk2">
                <a:hueOff val="0"/>
                <a:satOff val="0"/>
                <a:lumOff val="0"/>
                <a:alphaOff val="0"/>
                <a:tint val="98000"/>
                <a:shade val="100000"/>
                <a:satMod val="100000"/>
                <a:lumMod val="100000"/>
              </a:schemeClr>
            </a:gs>
            <a:gs pos="100000">
              <a:schemeClr val="dk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baseline="0"/>
            <a:t>“College Hill”</a:t>
          </a:r>
          <a:endParaRPr lang="en-US" sz="4200" kern="1200"/>
        </a:p>
      </dsp:txBody>
      <dsp:txXfrm>
        <a:off x="46777" y="157074"/>
        <a:ext cx="3258574" cy="86467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3EF96-4052-404C-B9A3-F58F0B19CEEF}">
      <dsp:nvSpPr>
        <dsp:cNvPr id="0" name=""/>
        <dsp:cNvSpPr/>
      </dsp:nvSpPr>
      <dsp:spPr>
        <a:xfrm rot="10800000">
          <a:off x="2132237" y="0"/>
          <a:ext cx="6891943" cy="1585187"/>
        </a:xfrm>
        <a:prstGeom prst="homePlate">
          <a:avLst/>
        </a:prstGeom>
        <a:solidFill>
          <a:schemeClr val="accent2">
            <a:alpha val="90000"/>
            <a:hueOff val="0"/>
            <a:satOff val="0"/>
            <a:lumOff val="0"/>
            <a:alphaOff val="0"/>
          </a:schemeClr>
        </a:solidFill>
        <a:ln w="158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99023" tIns="182880" rIns="341376" bIns="182880" numCol="1" spcCol="1270" anchor="ctr" anchorCtr="0">
          <a:noAutofit/>
        </a:bodyPr>
        <a:lstStyle/>
        <a:p>
          <a:pPr marL="0" lvl="0" indent="0" algn="ctr" defTabSz="2133600">
            <a:lnSpc>
              <a:spcPct val="90000"/>
            </a:lnSpc>
            <a:spcBef>
              <a:spcPct val="0"/>
            </a:spcBef>
            <a:spcAft>
              <a:spcPct val="35000"/>
            </a:spcAft>
            <a:buNone/>
          </a:pPr>
          <a:r>
            <a:rPr lang="en-US" sz="4800" kern="1200" baseline="0"/>
            <a:t>“Just Don’t Let Anyone Tell You No”</a:t>
          </a:r>
          <a:endParaRPr lang="en-US" sz="4800" kern="1200"/>
        </a:p>
      </dsp:txBody>
      <dsp:txXfrm rot="10800000">
        <a:off x="2528534" y="0"/>
        <a:ext cx="6495646" cy="1585187"/>
      </dsp:txXfrm>
    </dsp:sp>
    <dsp:sp modelId="{A92DA344-2F72-49AB-BC56-773672802317}">
      <dsp:nvSpPr>
        <dsp:cNvPr id="0" name=""/>
        <dsp:cNvSpPr/>
      </dsp:nvSpPr>
      <dsp:spPr>
        <a:xfrm>
          <a:off x="515045" y="0"/>
          <a:ext cx="1585187" cy="158518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accent6">
              <a:lumMod val="7500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98426-12CE-4516-87F4-6047E9A8FE1B}">
      <dsp:nvSpPr>
        <dsp:cNvPr id="0" name=""/>
        <dsp:cNvSpPr/>
      </dsp:nvSpPr>
      <dsp:spPr>
        <a:xfrm>
          <a:off x="-89976" y="-111825"/>
          <a:ext cx="5129784" cy="1255121"/>
        </a:xfrm>
        <a:prstGeom prst="roundRect">
          <a:avLst>
            <a:gd name="adj" fmla="val 10000"/>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t>D.K</a:t>
          </a:r>
          <a:r>
            <a:rPr lang="en-US" sz="2400" kern="1200" dirty="0"/>
            <a:t> Abbass, Ph.D. had words of wisdom including the encouraging quote above</a:t>
          </a:r>
        </a:p>
      </dsp:txBody>
      <dsp:txXfrm>
        <a:off x="-53215" y="-75064"/>
        <a:ext cx="3775410" cy="1181599"/>
      </dsp:txXfrm>
    </dsp:sp>
    <dsp:sp modelId="{D774A85C-E006-491C-AEBD-349133F4986A}">
      <dsp:nvSpPr>
        <dsp:cNvPr id="0" name=""/>
        <dsp:cNvSpPr/>
      </dsp:nvSpPr>
      <dsp:spPr>
        <a:xfrm>
          <a:off x="332231" y="1245107"/>
          <a:ext cx="5129784" cy="1255121"/>
        </a:xfrm>
        <a:prstGeom prst="roundRect">
          <a:avLst>
            <a:gd name="adj" fmla="val 10000"/>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She was a pioneer for women breaking into the social sciences</a:t>
          </a:r>
        </a:p>
      </dsp:txBody>
      <dsp:txXfrm>
        <a:off x="368992" y="1281868"/>
        <a:ext cx="3787804" cy="1181599"/>
      </dsp:txXfrm>
    </dsp:sp>
    <dsp:sp modelId="{A2BF5128-70AA-4985-8F72-E6D95D92AD36}">
      <dsp:nvSpPr>
        <dsp:cNvPr id="0" name=""/>
        <dsp:cNvSpPr/>
      </dsp:nvSpPr>
      <dsp:spPr>
        <a:xfrm>
          <a:off x="635326" y="2593142"/>
          <a:ext cx="5489689" cy="1702421"/>
        </a:xfrm>
        <a:prstGeom prst="roundRect">
          <a:avLst>
            <a:gd name="adj" fmla="val 10000"/>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Her vast experience allows her insight that facilitates accommodations for ALL that have interest in Archaeology—</a:t>
          </a:r>
          <a:r>
            <a:rPr lang="en-US" sz="2400" b="1" kern="1200" dirty="0"/>
            <a:t>it CAN be done!</a:t>
          </a:r>
          <a:endParaRPr lang="en-US" sz="2400" kern="1200" dirty="0"/>
        </a:p>
      </dsp:txBody>
      <dsp:txXfrm>
        <a:off x="685188" y="2643004"/>
        <a:ext cx="4032513" cy="1602697"/>
      </dsp:txXfrm>
    </dsp:sp>
    <dsp:sp modelId="{25A197DA-F19F-4E03-A8B2-0ACC9A646F3F}">
      <dsp:nvSpPr>
        <dsp:cNvPr id="0" name=""/>
        <dsp:cNvSpPr/>
      </dsp:nvSpPr>
      <dsp:spPr>
        <a:xfrm>
          <a:off x="4223978" y="839975"/>
          <a:ext cx="815829" cy="815829"/>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07540" y="839975"/>
        <a:ext cx="448705" cy="613911"/>
      </dsp:txXfrm>
    </dsp:sp>
    <dsp:sp modelId="{FA467430-8DBF-48F4-A756-187634164E6F}">
      <dsp:nvSpPr>
        <dsp:cNvPr id="0" name=""/>
        <dsp:cNvSpPr/>
      </dsp:nvSpPr>
      <dsp:spPr>
        <a:xfrm>
          <a:off x="4676606" y="2295916"/>
          <a:ext cx="815829" cy="815829"/>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860168" y="2295916"/>
        <a:ext cx="448705" cy="61391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D73EB-FEAE-4FB8-A099-2EA24A7550EA}">
      <dsp:nvSpPr>
        <dsp:cNvPr id="0" name=""/>
        <dsp:cNvSpPr/>
      </dsp:nvSpPr>
      <dsp:spPr>
        <a:xfrm>
          <a:off x="3179" y="0"/>
          <a:ext cx="6504713" cy="1356586"/>
        </a:xfrm>
        <a:prstGeom prst="roundRect">
          <a:avLst>
            <a:gd name="adj" fmla="val 10000"/>
          </a:avLst>
        </a:prstGeom>
        <a:solidFill>
          <a:srgbClr val="00A44A"/>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kern="1200" baseline="0" dirty="0"/>
            <a:t>The Ugly Truth</a:t>
          </a:r>
          <a:endParaRPr lang="en-US" sz="6300" kern="1200" dirty="0"/>
        </a:p>
      </dsp:txBody>
      <dsp:txXfrm>
        <a:off x="42912" y="39733"/>
        <a:ext cx="6425247" cy="127712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63CE8-2194-4390-BE1C-3322B77F8A45}">
      <dsp:nvSpPr>
        <dsp:cNvPr id="0" name=""/>
        <dsp:cNvSpPr/>
      </dsp:nvSpPr>
      <dsp:spPr>
        <a:xfrm>
          <a:off x="0" y="332"/>
          <a:ext cx="10413561" cy="1612619"/>
        </a:xfrm>
        <a:prstGeom prst="roundRect">
          <a:avLst>
            <a:gd name="adj" fmla="val 10000"/>
          </a:avLst>
        </a:prstGeom>
        <a:solidFill>
          <a:schemeClr val="accent2">
            <a:lumMod val="40000"/>
            <a:lumOff val="60000"/>
          </a:schemeClr>
        </a:soli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4048" tIns="384048" rIns="384048" bIns="384048" numCol="1" spcCol="1270" anchor="ctr" anchorCtr="0">
          <a:noAutofit/>
        </a:bodyPr>
        <a:lstStyle/>
        <a:p>
          <a:pPr marL="0" lvl="0" indent="0" algn="ctr" defTabSz="2400300">
            <a:lnSpc>
              <a:spcPct val="90000"/>
            </a:lnSpc>
            <a:spcBef>
              <a:spcPct val="0"/>
            </a:spcBef>
            <a:spcAft>
              <a:spcPct val="35000"/>
            </a:spcAft>
            <a:buNone/>
          </a:pPr>
          <a:r>
            <a:rPr lang="en-US" sz="5400" kern="1200" baseline="0" dirty="0"/>
            <a:t>In Conclusion          But Not the End</a:t>
          </a:r>
          <a:endParaRPr lang="en-US" sz="5400" kern="1200" dirty="0"/>
        </a:p>
      </dsp:txBody>
      <dsp:txXfrm>
        <a:off x="0" y="645379"/>
        <a:ext cx="10413561" cy="645047"/>
      </dsp:txXfrm>
    </dsp:sp>
    <dsp:sp modelId="{19844CA1-72C4-4DA8-9529-D3C9E8EFC391}">
      <dsp:nvSpPr>
        <dsp:cNvPr id="0" name=""/>
        <dsp:cNvSpPr/>
      </dsp:nvSpPr>
      <dsp:spPr>
        <a:xfrm>
          <a:off x="4142858" y="256676"/>
          <a:ext cx="1395754" cy="84272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BAFA05E-6D0C-4237-AB57-AD9E420EC59A}">
      <dsp:nvSpPr>
        <dsp:cNvPr id="0" name=""/>
        <dsp:cNvSpPr/>
      </dsp:nvSpPr>
      <dsp:spPr>
        <a:xfrm>
          <a:off x="417357" y="1327049"/>
          <a:ext cx="9599215" cy="241892"/>
        </a:xfrm>
        <a:prstGeom prst="leftRightArrow">
          <a:avLst/>
        </a:prstGeom>
        <a:solidFill>
          <a:schemeClr val="bg2"/>
        </a:solidFill>
        <a:ln>
          <a:noFill/>
        </a:ln>
        <a:effectLst>
          <a:outerShdw blurRad="50800" dist="25400" dir="5400000" rotWithShape="0">
            <a:srgbClr val="000000">
              <a:alpha val="28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E127E-261A-4CFC-A274-E87A927E63D0}">
      <dsp:nvSpPr>
        <dsp:cNvPr id="0" name=""/>
        <dsp:cNvSpPr/>
      </dsp:nvSpPr>
      <dsp:spPr>
        <a:xfrm>
          <a:off x="0" y="10271"/>
          <a:ext cx="3590208" cy="1663799"/>
        </a:xfrm>
        <a:prstGeom prst="roundRect">
          <a:avLst/>
        </a:prstGeom>
        <a:gradFill rotWithShape="0">
          <a:gsLst>
            <a:gs pos="0">
              <a:schemeClr val="accent3">
                <a:alpha val="90000"/>
                <a:hueOff val="0"/>
                <a:satOff val="0"/>
                <a:lumOff val="0"/>
                <a:alphaOff val="0"/>
                <a:tint val="94000"/>
                <a:satMod val="100000"/>
                <a:lumMod val="108000"/>
              </a:schemeClr>
            </a:gs>
            <a:gs pos="50000">
              <a:schemeClr val="accent3">
                <a:alpha val="90000"/>
                <a:hueOff val="0"/>
                <a:satOff val="0"/>
                <a:lumOff val="0"/>
                <a:alphaOff val="0"/>
                <a:tint val="98000"/>
                <a:shade val="100000"/>
                <a:satMod val="100000"/>
                <a:lumMod val="100000"/>
              </a:schemeClr>
            </a:gs>
            <a:gs pos="100000">
              <a:schemeClr val="accent3">
                <a:alpha val="9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baseline="0" dirty="0"/>
            <a:t>The Gateway to Brown University</a:t>
          </a:r>
          <a:endParaRPr lang="en-US" sz="3700" kern="1200" dirty="0"/>
        </a:p>
      </dsp:txBody>
      <dsp:txXfrm>
        <a:off x="81220" y="91491"/>
        <a:ext cx="3427768" cy="15013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FADDB-1DFC-4E96-A495-11EA8B813857}">
      <dsp:nvSpPr>
        <dsp:cNvPr id="0" name=""/>
        <dsp:cNvSpPr/>
      </dsp:nvSpPr>
      <dsp:spPr>
        <a:xfrm>
          <a:off x="0" y="0"/>
          <a:ext cx="3707844" cy="2730498"/>
        </a:xfrm>
        <a:prstGeom prst="roundRect">
          <a:avLst>
            <a:gd name="adj" fmla="val 8500"/>
          </a:avLst>
        </a:prstGeom>
        <a:gradFill rotWithShape="0">
          <a:gsLst>
            <a:gs pos="0">
              <a:schemeClr val="dk2">
                <a:hueOff val="0"/>
                <a:satOff val="0"/>
                <a:lumOff val="0"/>
                <a:alphaOff val="0"/>
                <a:tint val="94000"/>
                <a:satMod val="100000"/>
                <a:lumMod val="108000"/>
              </a:schemeClr>
            </a:gs>
            <a:gs pos="50000">
              <a:schemeClr val="dk2">
                <a:hueOff val="0"/>
                <a:satOff val="0"/>
                <a:lumOff val="0"/>
                <a:alphaOff val="0"/>
                <a:tint val="98000"/>
                <a:shade val="100000"/>
                <a:satMod val="100000"/>
                <a:lumMod val="100000"/>
              </a:schemeClr>
            </a:gs>
            <a:gs pos="100000">
              <a:schemeClr val="dk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1685703" numCol="1" spcCol="1270" anchor="t" anchorCtr="0">
          <a:noAutofit/>
        </a:bodyPr>
        <a:lstStyle/>
        <a:p>
          <a:pPr marL="0" lvl="0" indent="0" algn="ctr" defTabSz="2400300">
            <a:lnSpc>
              <a:spcPct val="90000"/>
            </a:lnSpc>
            <a:spcBef>
              <a:spcPct val="0"/>
            </a:spcBef>
            <a:spcAft>
              <a:spcPct val="35000"/>
            </a:spcAft>
            <a:buNone/>
          </a:pPr>
          <a:r>
            <a:rPr lang="en-US" sz="5400" kern="1200" baseline="0" dirty="0"/>
            <a:t>Stairs Can Be a Nightmare</a:t>
          </a:r>
          <a:endParaRPr lang="en-US" sz="5400" kern="1200" dirty="0"/>
        </a:p>
      </dsp:txBody>
      <dsp:txXfrm>
        <a:off x="67978" y="67978"/>
        <a:ext cx="3571888" cy="2594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323EE-FE75-4940-BB57-9B90545F9977}">
      <dsp:nvSpPr>
        <dsp:cNvPr id="0" name=""/>
        <dsp:cNvSpPr/>
      </dsp:nvSpPr>
      <dsp:spPr>
        <a:xfrm>
          <a:off x="690523" y="1495"/>
          <a:ext cx="1771273" cy="1062763"/>
        </a:xfrm>
        <a:prstGeom prst="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dirty="0"/>
            <a:t>Bruno Bear</a:t>
          </a:r>
          <a:endParaRPr lang="en-US" sz="4000" kern="1200" dirty="0"/>
        </a:p>
      </dsp:txBody>
      <dsp:txXfrm>
        <a:off x="690523" y="1495"/>
        <a:ext cx="1771273" cy="10627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C3509-D8D1-4726-804F-A51750D856E1}">
      <dsp:nvSpPr>
        <dsp:cNvPr id="0" name=""/>
        <dsp:cNvSpPr/>
      </dsp:nvSpPr>
      <dsp:spPr>
        <a:xfrm>
          <a:off x="0" y="26495"/>
          <a:ext cx="5489449" cy="3312000"/>
        </a:xfrm>
        <a:prstGeom prst="rightArrow">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BB419B6-3E79-4868-A84C-E0F929C6853E}">
      <dsp:nvSpPr>
        <dsp:cNvPr id="0" name=""/>
        <dsp:cNvSpPr/>
      </dsp:nvSpPr>
      <dsp:spPr>
        <a:xfrm>
          <a:off x="442801" y="854495"/>
          <a:ext cx="4497702"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ctr" defTabSz="1244600">
            <a:lnSpc>
              <a:spcPct val="90000"/>
            </a:lnSpc>
            <a:spcBef>
              <a:spcPct val="0"/>
            </a:spcBef>
            <a:spcAft>
              <a:spcPct val="35000"/>
            </a:spcAft>
            <a:buNone/>
          </a:pPr>
          <a:r>
            <a:rPr lang="en-US" sz="2800" kern="1200" baseline="0" dirty="0"/>
            <a:t>There are even stairs to view the famous Bronze Bruno Bear</a:t>
          </a:r>
          <a:endParaRPr lang="en-US" sz="2800" kern="1200" dirty="0"/>
        </a:p>
      </dsp:txBody>
      <dsp:txXfrm>
        <a:off x="442801" y="854495"/>
        <a:ext cx="4497702" cy="1656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2078D-D2B5-4701-B176-0EB389987E8F}">
      <dsp:nvSpPr>
        <dsp:cNvPr id="0" name=""/>
        <dsp:cNvSpPr/>
      </dsp:nvSpPr>
      <dsp:spPr>
        <a:xfrm>
          <a:off x="64003" y="482"/>
          <a:ext cx="10469889" cy="1077383"/>
        </a:xfrm>
        <a:prstGeom prst="rect">
          <a:avLst/>
        </a:prstGeom>
        <a:gradFill rotWithShape="0">
          <a:gsLst>
            <a:gs pos="0">
              <a:schemeClr val="accent3">
                <a:shade val="50000"/>
                <a:hueOff val="0"/>
                <a:satOff val="0"/>
                <a:lumOff val="0"/>
                <a:alphaOff val="0"/>
                <a:tint val="94000"/>
                <a:satMod val="100000"/>
                <a:lumMod val="108000"/>
              </a:schemeClr>
            </a:gs>
            <a:gs pos="50000">
              <a:schemeClr val="accent3">
                <a:shade val="50000"/>
                <a:hueOff val="0"/>
                <a:satOff val="0"/>
                <a:lumOff val="0"/>
                <a:alphaOff val="0"/>
                <a:tint val="98000"/>
                <a:shade val="100000"/>
                <a:satMod val="100000"/>
                <a:lumMod val="100000"/>
              </a:schemeClr>
            </a:gs>
            <a:gs pos="100000">
              <a:schemeClr val="accent3">
                <a:shade val="5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baseline="0" dirty="0"/>
            <a:t>Fabulous entrances with more stairs</a:t>
          </a:r>
          <a:endParaRPr lang="en-US" sz="5300" kern="1200" dirty="0"/>
        </a:p>
      </dsp:txBody>
      <dsp:txXfrm>
        <a:off x="64003" y="482"/>
        <a:ext cx="10469889" cy="10773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B9026-06A3-4636-9F4F-BB5D72E17C9B}">
      <dsp:nvSpPr>
        <dsp:cNvPr id="0" name=""/>
        <dsp:cNvSpPr/>
      </dsp:nvSpPr>
      <dsp:spPr>
        <a:xfrm>
          <a:off x="0" y="19106"/>
          <a:ext cx="3896467" cy="479114"/>
        </a:xfrm>
        <a:prstGeom prst="roundRect">
          <a:avLst/>
        </a:prstGeom>
        <a:gradFill rotWithShape="0">
          <a:gsLst>
            <a:gs pos="0">
              <a:schemeClr val="accent3">
                <a:shade val="80000"/>
                <a:hueOff val="0"/>
                <a:satOff val="0"/>
                <a:lumOff val="0"/>
                <a:alphaOff val="0"/>
                <a:tint val="94000"/>
                <a:satMod val="100000"/>
                <a:lumMod val="108000"/>
              </a:schemeClr>
            </a:gs>
            <a:gs pos="50000">
              <a:schemeClr val="accent3">
                <a:shade val="80000"/>
                <a:hueOff val="0"/>
                <a:satOff val="0"/>
                <a:lumOff val="0"/>
                <a:alphaOff val="0"/>
                <a:tint val="98000"/>
                <a:shade val="100000"/>
                <a:satMod val="100000"/>
                <a:lumMod val="100000"/>
              </a:schemeClr>
            </a:gs>
            <a:gs pos="100000">
              <a:schemeClr val="accent3">
                <a:shade val="8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baseline="0" dirty="0"/>
            <a:t>Sayles Hall</a:t>
          </a:r>
          <a:endParaRPr lang="en-US" sz="2100" kern="1200" dirty="0"/>
        </a:p>
      </dsp:txBody>
      <dsp:txXfrm>
        <a:off x="23388" y="42494"/>
        <a:ext cx="3849691" cy="4323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t>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03653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416636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567481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2800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4262373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4247484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1619819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212357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722227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008460-8B2F-4AAA-A4E2-10730069204C}" type="datetimeFigureOut">
              <a:rPr lang="en-US" smtClean="0"/>
              <a:t>1/13/23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207540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08460-8B2F-4AAA-A4E2-10730069204C}" type="datetimeFigureOut">
              <a:rPr lang="en-US" smtClean="0"/>
              <a:t>1/13/23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25880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339903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096473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008460-8B2F-4AAA-A4E2-10730069204C}" type="datetimeFigureOut">
              <a:rPr lang="en-US" smtClean="0"/>
              <a:t>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70318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58818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26408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008460-8B2F-4AAA-A4E2-10730069204C}" type="datetimeFigureOut">
              <a:rPr lang="en-US" smtClean="0"/>
              <a:t>1/13/23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29938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11008460-8B2F-4AAA-A4E2-10730069204C}" type="datetimeFigureOut">
              <a:rPr lang="en-US" smtClean="0"/>
              <a:t>1/13/23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628807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08460-8B2F-4AAA-A4E2-10730069204C}" type="datetimeFigureOut">
              <a:rPr lang="en-US" smtClean="0"/>
              <a:pPr/>
              <a:t>1/13/23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421632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08460-8B2F-4AAA-A4E2-10730069204C}" type="datetimeFigureOut">
              <a:rPr lang="en-US" smtClean="0"/>
              <a:t>1/13/23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97016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11008460-8B2F-4AAA-A4E2-10730069204C}" type="datetimeFigureOut">
              <a:rPr lang="en-US" smtClean="0"/>
              <a:pPr/>
              <a:t>1/13/23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174601187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5.sv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4.png"/><Relationship Id="rId16"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7.png"/><Relationship Id="rId10" Type="http://schemas.openxmlformats.org/officeDocument/2006/relationships/diagramData" Target="../diagrams/data2.xml"/><Relationship Id="rId4" Type="http://schemas.openxmlformats.org/officeDocument/2006/relationships/image" Target="../media/image6.jpeg"/><Relationship Id="rId9" Type="http://schemas.microsoft.com/office/2007/relationships/diagramDrawing" Target="../diagrams/drawing1.xml"/><Relationship Id="rId14" Type="http://schemas.microsoft.com/office/2007/relationships/diagramDrawing" Target="../diagrams/drawing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9.jpeg"/><Relationship Id="rId2" Type="http://schemas.openxmlformats.org/officeDocument/2006/relationships/diagramData" Target="../diagrams/data14.xml"/><Relationship Id="rId1" Type="http://schemas.openxmlformats.org/officeDocument/2006/relationships/slideLayout" Target="../slideLayouts/slideLayout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5.xml"/><Relationship Id="rId7" Type="http://schemas.openxmlformats.org/officeDocument/2006/relationships/image" Target="../media/image25.jpeg"/><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8.jpg"/><Relationship Id="rId1" Type="http://schemas.openxmlformats.org/officeDocument/2006/relationships/slideLayout" Target="../slideLayouts/slideLayout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3.png"/><Relationship Id="rId7" Type="http://schemas.openxmlformats.org/officeDocument/2006/relationships/diagramQuickStyle" Target="../diagrams/quickStyle17.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9.jpg"/><Relationship Id="rId9" Type="http://schemas.microsoft.com/office/2007/relationships/diagramDrawing" Target="../diagrams/drawing17.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8.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3.png"/><Relationship Id="rId7" Type="http://schemas.openxmlformats.org/officeDocument/2006/relationships/diagramLayout" Target="../diagrams/layout20.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Data" Target="../diagrams/data20.xml"/><Relationship Id="rId5" Type="http://schemas.openxmlformats.org/officeDocument/2006/relationships/hyperlink" Target="https://www.nps.gov/subjects/nagpra/" TargetMode="External"/><Relationship Id="rId10" Type="http://schemas.microsoft.com/office/2007/relationships/diagramDrawing" Target="../diagrams/drawing20.xml"/><Relationship Id="rId4" Type="http://schemas.openxmlformats.org/officeDocument/2006/relationships/image" Target="../media/image30.png"/><Relationship Id="rId9" Type="http://schemas.openxmlformats.org/officeDocument/2006/relationships/diagramColors" Target="../diagrams/colors2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31.jpeg"/><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jpe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3.xml"/><Relationship Id="rId13" Type="http://schemas.openxmlformats.org/officeDocument/2006/relationships/diagramLayout" Target="../diagrams/layout24.xml"/><Relationship Id="rId3" Type="http://schemas.openxmlformats.org/officeDocument/2006/relationships/diagramLayout" Target="../diagrams/layout22.xml"/><Relationship Id="rId7" Type="http://schemas.openxmlformats.org/officeDocument/2006/relationships/diagramData" Target="../diagrams/data23.xml"/><Relationship Id="rId12" Type="http://schemas.openxmlformats.org/officeDocument/2006/relationships/diagramData" Target="../diagrams/data24.xml"/><Relationship Id="rId2" Type="http://schemas.openxmlformats.org/officeDocument/2006/relationships/diagramData" Target="../diagrams/data22.xml"/><Relationship Id="rId16" Type="http://schemas.microsoft.com/office/2007/relationships/diagramDrawing" Target="../diagrams/drawing24.xml"/><Relationship Id="rId1" Type="http://schemas.openxmlformats.org/officeDocument/2006/relationships/slideLayout" Target="../slideLayouts/slideLayout4.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5" Type="http://schemas.openxmlformats.org/officeDocument/2006/relationships/diagramColors" Target="../diagrams/colors24.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 Id="rId14" Type="http://schemas.openxmlformats.org/officeDocument/2006/relationships/diagramQuickStyle" Target="../diagrams/quickStyle2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mailto:Employment@palinc.com"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pixabay.com/en/detour-sign-warning-right-arrow-44162/" TargetMode="External"/><Relationship Id="rId3" Type="http://schemas.openxmlformats.org/officeDocument/2006/relationships/diagramLayout" Target="../diagrams/layout25.xml"/><Relationship Id="rId7" Type="http://schemas.openxmlformats.org/officeDocument/2006/relationships/image" Target="../media/image33.png"/><Relationship Id="rId12" Type="http://schemas.openxmlformats.org/officeDocument/2006/relationships/image" Target="../media/image37.svg"/><Relationship Id="rId2" Type="http://schemas.openxmlformats.org/officeDocument/2006/relationships/diagramData" Target="../diagrams/data25.xml"/><Relationship Id="rId1" Type="http://schemas.openxmlformats.org/officeDocument/2006/relationships/slideLayout" Target="../slideLayouts/slideLayout4.xml"/><Relationship Id="rId6" Type="http://schemas.microsoft.com/office/2007/relationships/diagramDrawing" Target="../diagrams/drawing25.xml"/><Relationship Id="rId11" Type="http://schemas.openxmlformats.org/officeDocument/2006/relationships/image" Target="../media/image36.png"/><Relationship Id="rId5" Type="http://schemas.openxmlformats.org/officeDocument/2006/relationships/diagramColors" Target="../diagrams/colors25.xml"/><Relationship Id="rId10" Type="http://schemas.openxmlformats.org/officeDocument/2006/relationships/image" Target="../media/image35.svg"/><Relationship Id="rId4" Type="http://schemas.openxmlformats.org/officeDocument/2006/relationships/diagramQuickStyle" Target="../diagrams/quickStyle25.xml"/><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7.xml"/><Relationship Id="rId3" Type="http://schemas.openxmlformats.org/officeDocument/2006/relationships/diagramLayout" Target="../diagrams/layout26.xml"/><Relationship Id="rId7" Type="http://schemas.openxmlformats.org/officeDocument/2006/relationships/image" Target="../media/image38.jpg"/><Relationship Id="rId12" Type="http://schemas.microsoft.com/office/2007/relationships/diagramDrawing" Target="../diagrams/drawing27.xml"/><Relationship Id="rId2" Type="http://schemas.openxmlformats.org/officeDocument/2006/relationships/diagramData" Target="../diagrams/data26.xml"/><Relationship Id="rId1" Type="http://schemas.openxmlformats.org/officeDocument/2006/relationships/slideLayout" Target="../slideLayouts/slideLayout8.xml"/><Relationship Id="rId6" Type="http://schemas.microsoft.com/office/2007/relationships/diagramDrawing" Target="../diagrams/drawing26.xml"/><Relationship Id="rId11" Type="http://schemas.openxmlformats.org/officeDocument/2006/relationships/diagramColors" Target="../diagrams/colors27.xml"/><Relationship Id="rId5" Type="http://schemas.openxmlformats.org/officeDocument/2006/relationships/diagramColors" Target="../diagrams/colors26.xml"/><Relationship Id="rId10" Type="http://schemas.openxmlformats.org/officeDocument/2006/relationships/diagramQuickStyle" Target="../diagrams/quickStyle27.xml"/><Relationship Id="rId4" Type="http://schemas.openxmlformats.org/officeDocument/2006/relationships/diagramQuickStyle" Target="../diagrams/quickStyle26.xml"/><Relationship Id="rId9" Type="http://schemas.openxmlformats.org/officeDocument/2006/relationships/diagramLayout" Target="../diagrams/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diagramColors" Target="../diagrams/colors29.xml"/><Relationship Id="rId3" Type="http://schemas.openxmlformats.org/officeDocument/2006/relationships/diagramData" Target="../diagrams/data28.xml"/><Relationship Id="rId7" Type="http://schemas.microsoft.com/office/2007/relationships/diagramDrawing" Target="../diagrams/drawing28.xml"/><Relationship Id="rId12" Type="http://schemas.openxmlformats.org/officeDocument/2006/relationships/diagramQuickStyle" Target="../diagrams/quickStyle29.xml"/><Relationship Id="rId2" Type="http://schemas.openxmlformats.org/officeDocument/2006/relationships/image" Target="../media/image39.jpg"/><Relationship Id="rId1" Type="http://schemas.openxmlformats.org/officeDocument/2006/relationships/slideLayout" Target="../slideLayouts/slideLayout4.xml"/><Relationship Id="rId6" Type="http://schemas.openxmlformats.org/officeDocument/2006/relationships/diagramColors" Target="../diagrams/colors28.xml"/><Relationship Id="rId11" Type="http://schemas.openxmlformats.org/officeDocument/2006/relationships/diagramLayout" Target="../diagrams/layout29.xml"/><Relationship Id="rId5" Type="http://schemas.openxmlformats.org/officeDocument/2006/relationships/diagramQuickStyle" Target="../diagrams/quickStyle28.xml"/><Relationship Id="rId10" Type="http://schemas.openxmlformats.org/officeDocument/2006/relationships/diagramData" Target="../diagrams/data29.xml"/><Relationship Id="rId4" Type="http://schemas.openxmlformats.org/officeDocument/2006/relationships/diagramLayout" Target="../diagrams/layout28.xml"/><Relationship Id="rId9" Type="http://schemas.openxmlformats.org/officeDocument/2006/relationships/image" Target="../media/image41.jpeg"/><Relationship Id="rId14" Type="http://schemas.microsoft.com/office/2007/relationships/diagramDrawing" Target="../diagrams/drawing29.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31.xml"/><Relationship Id="rId3" Type="http://schemas.openxmlformats.org/officeDocument/2006/relationships/diagramLayout" Target="../diagrams/layout30.xml"/><Relationship Id="rId7" Type="http://schemas.openxmlformats.org/officeDocument/2006/relationships/diagramData" Target="../diagrams/data31.xml"/><Relationship Id="rId12" Type="http://schemas.openxmlformats.org/officeDocument/2006/relationships/image" Target="../media/image44.png"/><Relationship Id="rId2" Type="http://schemas.openxmlformats.org/officeDocument/2006/relationships/diagramData" Target="../diagrams/data30.xml"/><Relationship Id="rId1" Type="http://schemas.openxmlformats.org/officeDocument/2006/relationships/slideLayout" Target="../slideLayouts/slideLayout4.xml"/><Relationship Id="rId6" Type="http://schemas.microsoft.com/office/2007/relationships/diagramDrawing" Target="../diagrams/drawing30.xml"/><Relationship Id="rId11" Type="http://schemas.microsoft.com/office/2007/relationships/diagramDrawing" Target="../diagrams/drawing31.xml"/><Relationship Id="rId5" Type="http://schemas.openxmlformats.org/officeDocument/2006/relationships/diagramColors" Target="../diagrams/colors30.xml"/><Relationship Id="rId10" Type="http://schemas.openxmlformats.org/officeDocument/2006/relationships/diagramColors" Target="../diagrams/colors31.xml"/><Relationship Id="rId4" Type="http://schemas.openxmlformats.org/officeDocument/2006/relationships/diagramQuickStyle" Target="../diagrams/quickStyle30.xml"/><Relationship Id="rId9" Type="http://schemas.openxmlformats.org/officeDocument/2006/relationships/diagramQuickStyle" Target="../diagrams/quickStyle3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image" Target="../media/image3.png"/><Relationship Id="rId7" Type="http://schemas.openxmlformats.org/officeDocument/2006/relationships/diagramQuickStyle" Target="../diagrams/quickStyle32.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Layout" Target="../diagrams/layout32.xml"/><Relationship Id="rId5" Type="http://schemas.openxmlformats.org/officeDocument/2006/relationships/diagramData" Target="../diagrams/data32.xml"/><Relationship Id="rId4" Type="http://schemas.openxmlformats.org/officeDocument/2006/relationships/image" Target="../media/image46.jpeg"/><Relationship Id="rId9" Type="http://schemas.microsoft.com/office/2007/relationships/diagramDrawing" Target="../diagrams/drawing32.xml"/></Relationships>
</file>

<file path=ppt/slides/_rels/slide2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diagramLayout" Target="../diagrams/layout33.xml"/><Relationship Id="rId7" Type="http://schemas.openxmlformats.org/officeDocument/2006/relationships/image" Target="../media/image48.png"/><Relationship Id="rId2" Type="http://schemas.openxmlformats.org/officeDocument/2006/relationships/diagramData" Target="../diagrams/data33.xml"/><Relationship Id="rId1" Type="http://schemas.openxmlformats.org/officeDocument/2006/relationships/slideLayout" Target="../slideLayouts/slideLayout4.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30.xml.rels><?xml version="1.0" encoding="UTF-8" standalone="yes"?>
<Relationships xmlns="http://schemas.openxmlformats.org/package/2006/relationships"><Relationship Id="rId3" Type="http://schemas.openxmlformats.org/officeDocument/2006/relationships/hyperlink" Target="https://www.draftwheelchairs.com/shop/free-wheel.html?___SID=U#prettyPhoto" TargetMode="External"/><Relationship Id="rId2" Type="http://schemas.openxmlformats.org/officeDocument/2006/relationships/hyperlink" Target="https://dps.brown.edu/crime-prevention/blue-light-phones-yellow-jackets" TargetMode="External"/><Relationship Id="rId1" Type="http://schemas.openxmlformats.org/officeDocument/2006/relationships/slideLayout" Target="../slideLayouts/slideLayout7.xml"/><Relationship Id="rId4" Type="http://schemas.openxmlformats.org/officeDocument/2006/relationships/hyperlink" Target="https://www.nps.gov/subjects/nagpra/compliance.ht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Pledge_of_Allegiance" TargetMode="External"/><Relationship Id="rId2" Type="http://schemas.openxmlformats.org/officeDocument/2006/relationships/hyperlink" Target="https://www.palinc.com/careers"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1.jpeg"/><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image" Target="../media/image2.png"/><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0" Type="http://schemas.openxmlformats.org/officeDocument/2006/relationships/diagramData" Target="../diagrams/data7.xml"/><Relationship Id="rId4" Type="http://schemas.openxmlformats.org/officeDocument/2006/relationships/image" Target="../media/image12.jpeg"/><Relationship Id="rId9" Type="http://schemas.microsoft.com/office/2007/relationships/diagramDrawing" Target="../diagrams/drawing6.xml"/><Relationship Id="rId14" Type="http://schemas.microsoft.com/office/2007/relationships/diagramDrawing" Target="../diagrams/drawing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Data" Target="../diagrams/data10.xml"/><Relationship Id="rId18" Type="http://schemas.openxmlformats.org/officeDocument/2006/relationships/image" Target="../media/image14.jpe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13.jpeg"/><Relationship Id="rId17" Type="http://schemas.microsoft.com/office/2007/relationships/diagramDrawing" Target="../diagrams/drawing10.xml"/><Relationship Id="rId2" Type="http://schemas.openxmlformats.org/officeDocument/2006/relationships/diagramData" Target="../diagrams/data8.xml"/><Relationship Id="rId16" Type="http://schemas.openxmlformats.org/officeDocument/2006/relationships/diagramColors" Target="../diagrams/colors10.xml"/><Relationship Id="rId1" Type="http://schemas.openxmlformats.org/officeDocument/2006/relationships/slideLayout" Target="../slideLayouts/slideLayout20.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QuickStyle" Target="../diagrams/quickStyle10.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Layout" Target="../diagrams/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6.jpeg"/><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diagramQuickStyle" Target="../diagrams/quickStyle13.xml"/><Relationship Id="rId3" Type="http://schemas.openxmlformats.org/officeDocument/2006/relationships/image" Target="../media/image2.png"/><Relationship Id="rId7" Type="http://schemas.openxmlformats.org/officeDocument/2006/relationships/diagramLayout" Target="../diagrams/layout12.xml"/><Relationship Id="rId12" Type="http://schemas.openxmlformats.org/officeDocument/2006/relationships/diagramLayout" Target="../diagrams/layout13.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Data" Target="../diagrams/data12.xml"/><Relationship Id="rId11" Type="http://schemas.openxmlformats.org/officeDocument/2006/relationships/diagramData" Target="../diagrams/data13.xml"/><Relationship Id="rId5" Type="http://schemas.openxmlformats.org/officeDocument/2006/relationships/image" Target="../media/image18.jpeg"/><Relationship Id="rId15" Type="http://schemas.microsoft.com/office/2007/relationships/diagramDrawing" Target="../diagrams/drawing13.xml"/><Relationship Id="rId10" Type="http://schemas.microsoft.com/office/2007/relationships/diagramDrawing" Target="../diagrams/drawing12.xml"/><Relationship Id="rId4" Type="http://schemas.openxmlformats.org/officeDocument/2006/relationships/image" Target="../media/image17.jpeg"/><Relationship Id="rId9" Type="http://schemas.openxmlformats.org/officeDocument/2006/relationships/diagramColors" Target="../diagrams/colors12.xml"/><Relationship Id="rId14" Type="http://schemas.openxmlformats.org/officeDocument/2006/relationships/diagramColors" Target="../diagrams/colors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6" name="Graphic 5" descr="Man with cane outline">
            <a:extLst>
              <a:ext uri="{FF2B5EF4-FFF2-40B4-BE49-F238E27FC236}">
                <a16:creationId xmlns:a16="http://schemas.microsoft.com/office/drawing/2014/main" id="{7F21A05C-35E2-9A1E-8D35-76D7C4A37F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894"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 name="Picture 3" descr="One in a crowd">
            <a:extLst>
              <a:ext uri="{FF2B5EF4-FFF2-40B4-BE49-F238E27FC236}">
                <a16:creationId xmlns:a16="http://schemas.microsoft.com/office/drawing/2014/main" id="{CF6A2B99-294B-185C-24F6-E850D9DA9CE5}"/>
              </a:ext>
            </a:extLst>
          </p:cNvPr>
          <p:cNvPicPr>
            <a:picLocks noChangeAspect="1"/>
          </p:cNvPicPr>
          <p:nvPr/>
        </p:nvPicPr>
        <p:blipFill rotWithShape="1">
          <a:blip r:embed="rId4"/>
          <a:srcRect t="8131" r="-2" b="16868"/>
          <a:stretch/>
        </p:blipFill>
        <p:spPr>
          <a:xfrm>
            <a:off x="7964392" y="1668142"/>
            <a:ext cx="3313833" cy="1864018"/>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aphicFrame>
        <p:nvGraphicFramePr>
          <p:cNvPr id="5" name="Diagram 4">
            <a:extLst>
              <a:ext uri="{FF2B5EF4-FFF2-40B4-BE49-F238E27FC236}">
                <a16:creationId xmlns:a16="http://schemas.microsoft.com/office/drawing/2014/main" id="{6E5033B4-47D0-1C38-8530-BB2F96240D50}"/>
              </a:ext>
            </a:extLst>
          </p:cNvPr>
          <p:cNvGraphicFramePr/>
          <p:nvPr>
            <p:extLst>
              <p:ext uri="{D42A27DB-BD31-4B8C-83A1-F6EECF244321}">
                <p14:modId xmlns:p14="http://schemas.microsoft.com/office/powerpoint/2010/main" val="3937132801"/>
              </p:ext>
            </p:extLst>
          </p:nvPr>
        </p:nvGraphicFramePr>
        <p:xfrm>
          <a:off x="635211" y="4562855"/>
          <a:ext cx="10916365" cy="11375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a:extLst>
              <a:ext uri="{FF2B5EF4-FFF2-40B4-BE49-F238E27FC236}">
                <a16:creationId xmlns:a16="http://schemas.microsoft.com/office/drawing/2014/main" id="{A5929CCC-DB06-8FB8-63C1-4AB9E55C7BD3}"/>
              </a:ext>
            </a:extLst>
          </p:cNvPr>
          <p:cNvGraphicFramePr/>
          <p:nvPr>
            <p:extLst>
              <p:ext uri="{D42A27DB-BD31-4B8C-83A1-F6EECF244321}">
                <p14:modId xmlns:p14="http://schemas.microsoft.com/office/powerpoint/2010/main" val="1243371107"/>
              </p:ext>
            </p:extLst>
          </p:nvPr>
        </p:nvGraphicFramePr>
        <p:xfrm>
          <a:off x="635210" y="6024145"/>
          <a:ext cx="10916365" cy="51583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Graphic 7" descr="Person in wheelchair outline">
            <a:extLst>
              <a:ext uri="{FF2B5EF4-FFF2-40B4-BE49-F238E27FC236}">
                <a16:creationId xmlns:a16="http://schemas.microsoft.com/office/drawing/2014/main" id="{C23A990A-0FF2-A750-F94B-703B678653A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76030"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BF3B442-7491-B388-EACA-20DF4A827554}"/>
              </a:ext>
            </a:extLst>
          </p:cNvPr>
          <p:cNvGraphicFramePr/>
          <p:nvPr>
            <p:extLst>
              <p:ext uri="{D42A27DB-BD31-4B8C-83A1-F6EECF244321}">
                <p14:modId xmlns:p14="http://schemas.microsoft.com/office/powerpoint/2010/main" val="3640173338"/>
              </p:ext>
            </p:extLst>
          </p:nvPr>
        </p:nvGraphicFramePr>
        <p:xfrm>
          <a:off x="7566524" y="289053"/>
          <a:ext cx="3707844" cy="1283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Placeholder 5" descr="A picture containing sky, building, outdoor, brick&#10;&#10;Description automatically generated">
            <a:extLst>
              <a:ext uri="{FF2B5EF4-FFF2-40B4-BE49-F238E27FC236}">
                <a16:creationId xmlns:a16="http://schemas.microsoft.com/office/drawing/2014/main" id="{F3781120-651E-FF5B-D1CF-B8D1D861281C}"/>
              </a:ext>
            </a:extLst>
          </p:cNvPr>
          <p:cNvPicPr>
            <a:picLocks noGrp="1" noChangeAspect="1"/>
          </p:cNvPicPr>
          <p:nvPr>
            <p:ph type="pic" idx="1"/>
          </p:nvPr>
        </p:nvPicPr>
        <p:blipFill rotWithShape="1">
          <a:blip r:embed="rId7" cstate="print">
            <a:extLst>
              <a:ext uri="{28A0092B-C50C-407E-A947-70E740481C1C}">
                <a14:useLocalDpi xmlns:a14="http://schemas.microsoft.com/office/drawing/2010/main" val="0"/>
              </a:ext>
            </a:extLst>
          </a:blip>
          <a:srcRect/>
          <a:stretch/>
        </p:blipFill>
        <p:spPr>
          <a:xfrm>
            <a:off x="8860" y="10"/>
            <a:ext cx="6962552" cy="6857990"/>
          </a:xfrm>
          <a:prstGeom prst="rect">
            <a:avLst/>
          </a:prstGeom>
          <a:scene3d>
            <a:camera prst="orthographicFront"/>
            <a:lightRig rig="threePt" dir="t">
              <a:rot lat="0" lon="0" rev="2700000"/>
            </a:lightRig>
          </a:scene3d>
          <a:sp3d contourW="6350">
            <a:bevelT h="38100"/>
            <a:contourClr>
              <a:srgbClr val="C0C0C0"/>
            </a:contourClr>
          </a:sp3d>
        </p:spPr>
      </p:pic>
      <p:sp>
        <p:nvSpPr>
          <p:cNvPr id="4" name="Text Placeholder 3">
            <a:extLst>
              <a:ext uri="{FF2B5EF4-FFF2-40B4-BE49-F238E27FC236}">
                <a16:creationId xmlns:a16="http://schemas.microsoft.com/office/drawing/2014/main" id="{00D40EE2-D024-8EAC-04D0-C19733EC9EA4}"/>
              </a:ext>
            </a:extLst>
          </p:cNvPr>
          <p:cNvSpPr>
            <a:spLocks noGrp="1"/>
          </p:cNvSpPr>
          <p:nvPr>
            <p:ph type="body" sz="half" idx="2"/>
          </p:nvPr>
        </p:nvSpPr>
        <p:spPr>
          <a:xfrm>
            <a:off x="7676706" y="2121408"/>
            <a:ext cx="3597662" cy="3163824"/>
          </a:xfrm>
        </p:spPr>
        <p:txBody>
          <a:bodyPr vert="horz" lIns="91440" tIns="45720" rIns="91440" bIns="45720" rtlCol="0">
            <a:noAutofit/>
          </a:bodyPr>
          <a:lstStyle/>
          <a:p>
            <a:pPr>
              <a:lnSpc>
                <a:spcPct val="110000"/>
              </a:lnSpc>
            </a:pPr>
            <a:r>
              <a:rPr lang="en-US" sz="2400" b="1" dirty="0">
                <a:solidFill>
                  <a:schemeClr val="bg1">
                    <a:lumMod val="50000"/>
                  </a:schemeClr>
                </a:solidFill>
              </a:rPr>
              <a:t>Upon further investigation, Bruno Bear is indeed accessible </a:t>
            </a:r>
          </a:p>
          <a:p>
            <a:pPr>
              <a:lnSpc>
                <a:spcPct val="110000"/>
              </a:lnSpc>
            </a:pPr>
            <a:r>
              <a:rPr lang="en-US" sz="2400" b="1" dirty="0">
                <a:solidFill>
                  <a:schemeClr val="bg1">
                    <a:lumMod val="50000"/>
                  </a:schemeClr>
                </a:solidFill>
              </a:rPr>
              <a:t>Even bears need a ramp to be inclusive of All their fans</a:t>
            </a:r>
          </a:p>
        </p:txBody>
      </p:sp>
    </p:spTree>
    <p:extLst>
      <p:ext uri="{BB962C8B-B14F-4D97-AF65-F5344CB8AC3E}">
        <p14:creationId xmlns:p14="http://schemas.microsoft.com/office/powerpoint/2010/main" val="1027781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F13BB-19F8-9DEC-CCD5-EF6BCA1F8900}"/>
              </a:ext>
            </a:extLst>
          </p:cNvPr>
          <p:cNvSpPr>
            <a:spLocks noGrp="1"/>
          </p:cNvSpPr>
          <p:nvPr>
            <p:ph type="title"/>
          </p:nvPr>
        </p:nvSpPr>
        <p:spPr>
          <a:xfrm>
            <a:off x="2865246" y="751333"/>
            <a:ext cx="3803904" cy="630936"/>
          </a:xfrm>
        </p:spPr>
        <p:txBody>
          <a:bodyPr/>
          <a:lstStyle/>
          <a:p>
            <a:r>
              <a:rPr lang="en-US" dirty="0"/>
              <a:t>Parking	</a:t>
            </a:r>
          </a:p>
        </p:txBody>
      </p:sp>
      <p:pic>
        <p:nvPicPr>
          <p:cNvPr id="10" name="Picture Placeholder 9" descr="A street sign is posted on the side of a road&#10;&#10;Description automatically generated with low confidence">
            <a:extLst>
              <a:ext uri="{FF2B5EF4-FFF2-40B4-BE49-F238E27FC236}">
                <a16:creationId xmlns:a16="http://schemas.microsoft.com/office/drawing/2014/main" id="{53D8615D-C67D-242D-5433-1464223FE5B7}"/>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ext Placeholder 3">
            <a:extLst>
              <a:ext uri="{FF2B5EF4-FFF2-40B4-BE49-F238E27FC236}">
                <a16:creationId xmlns:a16="http://schemas.microsoft.com/office/drawing/2014/main" id="{8C92C401-1F04-7788-EE00-5B3772E3AE4D}"/>
              </a:ext>
            </a:extLst>
          </p:cNvPr>
          <p:cNvSpPr>
            <a:spLocks noGrp="1"/>
          </p:cNvSpPr>
          <p:nvPr>
            <p:ph type="body" sz="half" idx="2"/>
          </p:nvPr>
        </p:nvSpPr>
        <p:spPr>
          <a:xfrm>
            <a:off x="594360" y="1517904"/>
            <a:ext cx="6254383" cy="4273295"/>
          </a:xfrm>
        </p:spPr>
        <p:txBody>
          <a:bodyPr>
            <a:normAutofit/>
          </a:bodyPr>
          <a:lstStyle/>
          <a:p>
            <a:pPr marL="285750" indent="-285750">
              <a:buFont typeface="Wingdings" panose="05000000000000000000" pitchFamily="2" charset="2"/>
              <a:buChar char="Ø"/>
            </a:pPr>
            <a:r>
              <a:rPr lang="en-US" sz="2200" dirty="0"/>
              <a:t>Brown has a mobile compatible campus map that reveals locations of accessible parking </a:t>
            </a:r>
          </a:p>
          <a:p>
            <a:pPr marL="285750" indent="-285750">
              <a:buFont typeface="Wingdings" panose="05000000000000000000" pitchFamily="2" charset="2"/>
              <a:buChar char="Ø"/>
            </a:pPr>
            <a:r>
              <a:rPr lang="en-US" sz="2200" dirty="0"/>
              <a:t>The map also shows locations of the blue lights for immediate emergency help</a:t>
            </a:r>
          </a:p>
          <a:p>
            <a:pPr marL="285750" indent="-285750">
              <a:buFont typeface="Wingdings" panose="05000000000000000000" pitchFamily="2" charset="2"/>
              <a:buChar char="Ø"/>
            </a:pPr>
            <a:r>
              <a:rPr lang="en-US" sz="2200" dirty="0"/>
              <a:t>Blue light areas have a phone with a direct speed calling button</a:t>
            </a:r>
          </a:p>
          <a:p>
            <a:pPr marL="285750" indent="-285750">
              <a:buFont typeface="Wingdings" panose="05000000000000000000" pitchFamily="2" charset="2"/>
              <a:buChar char="Ø"/>
            </a:pPr>
            <a:r>
              <a:rPr lang="en-US" sz="2200" dirty="0"/>
              <a:t>There are over 150 phones and forty-five elevator phones</a:t>
            </a:r>
          </a:p>
        </p:txBody>
      </p:sp>
    </p:spTree>
    <p:extLst>
      <p:ext uri="{BB962C8B-B14F-4D97-AF65-F5344CB8AC3E}">
        <p14:creationId xmlns:p14="http://schemas.microsoft.com/office/powerpoint/2010/main" val="541578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9527-9486-33EC-D027-BE036D2063E0}"/>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dirty="0"/>
              <a:t>But what about archaeology</a:t>
            </a:r>
            <a:r>
              <a:rPr lang="en-US" sz="4800" dirty="0">
                <a:latin typeface="Abadi" panose="020B0604020104020204" pitchFamily="34" charset="0"/>
              </a:rPr>
              <a:t>?</a:t>
            </a:r>
          </a:p>
        </p:txBody>
      </p:sp>
      <p:pic>
        <p:nvPicPr>
          <p:cNvPr id="6" name="Content Placeholder 5">
            <a:extLst>
              <a:ext uri="{FF2B5EF4-FFF2-40B4-BE49-F238E27FC236}">
                <a16:creationId xmlns:a16="http://schemas.microsoft.com/office/drawing/2014/main" id="{E6CB615B-1044-194D-CF3F-933B68029EED}"/>
              </a:ext>
            </a:extLst>
          </p:cNvPr>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a:stretch/>
        </p:blipFill>
        <p:spPr>
          <a:xfrm>
            <a:off x="20" y="10"/>
            <a:ext cx="12191980" cy="4190990"/>
          </a:xfrm>
          <a:prstGeom prst="rect">
            <a:avLst/>
          </a:prstGeom>
        </p:spPr>
      </p:pic>
      <p:sp>
        <p:nvSpPr>
          <p:cNvPr id="4" name="Text Placeholder 3">
            <a:extLst>
              <a:ext uri="{FF2B5EF4-FFF2-40B4-BE49-F238E27FC236}">
                <a16:creationId xmlns:a16="http://schemas.microsoft.com/office/drawing/2014/main" id="{EB690195-79A1-A8AF-D433-ED7E367FC27C}"/>
              </a:ext>
            </a:extLst>
          </p:cNvPr>
          <p:cNvSpPr>
            <a:spLocks noGrp="1"/>
          </p:cNvSpPr>
          <p:nvPr>
            <p:ph type="body" sz="half" idx="2"/>
          </p:nvPr>
        </p:nvSpPr>
        <p:spPr>
          <a:xfrm>
            <a:off x="882127" y="5481448"/>
            <a:ext cx="10402645" cy="535939"/>
          </a:xfrm>
        </p:spPr>
        <p:txBody>
          <a:bodyPr vert="horz" lIns="91440" tIns="45720" rIns="91440" bIns="45720" rtlCol="0">
            <a:normAutofit/>
          </a:bodyPr>
          <a:lstStyle/>
          <a:p>
            <a:pPr>
              <a:lnSpc>
                <a:spcPct val="110000"/>
              </a:lnSpc>
            </a:pPr>
            <a:r>
              <a:rPr lang="en-US" sz="2200" b="1" dirty="0">
                <a:solidFill>
                  <a:schemeClr val="tx1">
                    <a:lumMod val="50000"/>
                    <a:lumOff val="50000"/>
                  </a:schemeClr>
                </a:solidFill>
              </a:rPr>
              <a:t>brown university community archaeology day, October 22, 2022</a:t>
            </a:r>
          </a:p>
        </p:txBody>
      </p:sp>
    </p:spTree>
    <p:extLst>
      <p:ext uri="{BB962C8B-B14F-4D97-AF65-F5344CB8AC3E}">
        <p14:creationId xmlns:p14="http://schemas.microsoft.com/office/powerpoint/2010/main" val="7768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6717B2CD-BA56-4EFA-A0EE-BF843E5555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BFDFDB2-0284-42CE-BA02-1BE3907A7D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7F66E871-5A74-42F6-A98E-9B8EB467C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a:extLst>
              <a:ext uri="{FF2B5EF4-FFF2-40B4-BE49-F238E27FC236}">
                <a16:creationId xmlns:a16="http://schemas.microsoft.com/office/drawing/2014/main" id="{0052008C-0213-44BD-BABB-FFF7C58FB8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A picture containing timeline&#10;&#10;Description automatically generated">
            <a:extLst>
              <a:ext uri="{FF2B5EF4-FFF2-40B4-BE49-F238E27FC236}">
                <a16:creationId xmlns:a16="http://schemas.microsoft.com/office/drawing/2014/main" id="{55830996-4DB4-9056-F845-18C416975B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0"/>
            <a:ext cx="3700129" cy="3428987"/>
          </a:xfrm>
          <a:prstGeom prst="rect">
            <a:avLst/>
          </a:prstGeom>
          <a:scene3d>
            <a:camera prst="orthographicFront"/>
            <a:lightRig rig="threePt" dir="t">
              <a:rot lat="0" lon="0" rev="2700000"/>
            </a:lightRig>
          </a:scene3d>
          <a:sp3d contourW="6350">
            <a:bevelT h="38100"/>
            <a:contourClr>
              <a:srgbClr val="C0C0C0"/>
            </a:contourClr>
          </a:sp3d>
        </p:spPr>
      </p:pic>
      <p:sp>
        <p:nvSpPr>
          <p:cNvPr id="40" name="Rectangle 39">
            <a:extLst>
              <a:ext uri="{FF2B5EF4-FFF2-40B4-BE49-F238E27FC236}">
                <a16:creationId xmlns:a16="http://schemas.microsoft.com/office/drawing/2014/main" id="{3ED00DA4-8766-415C-9C70-BF07FACF3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8431" y="-3"/>
            <a:ext cx="82296" cy="341985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Website&#10;&#10;Description automatically generated">
            <a:extLst>
              <a:ext uri="{FF2B5EF4-FFF2-40B4-BE49-F238E27FC236}">
                <a16:creationId xmlns:a16="http://schemas.microsoft.com/office/drawing/2014/main" id="{A79181F7-427A-B98E-57D1-8ACC249E6E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84345" y="10"/>
            <a:ext cx="3700129" cy="3428987"/>
          </a:xfrm>
          <a:prstGeom prst="rect">
            <a:avLst/>
          </a:prstGeom>
          <a:scene3d>
            <a:camera prst="orthographicFront"/>
            <a:lightRig rig="threePt" dir="t">
              <a:rot lat="0" lon="0" rev="2700000"/>
            </a:lightRig>
          </a:scene3d>
          <a:sp3d contourW="6350">
            <a:bevelT h="38100"/>
            <a:contourClr>
              <a:srgbClr val="C0C0C0"/>
            </a:contourClr>
          </a:sp3d>
        </p:spPr>
      </p:pic>
      <p:cxnSp>
        <p:nvCxnSpPr>
          <p:cNvPr id="42" name="Straight Connector 41">
            <a:extLst>
              <a:ext uri="{FF2B5EF4-FFF2-40B4-BE49-F238E27FC236}">
                <a16:creationId xmlns:a16="http://schemas.microsoft.com/office/drawing/2014/main" id="{E732A3CD-61B0-41F6-BEB6-1DED0D3DAF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87"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B7C72AB-55ED-47C0-8FEB-32CE03F92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5D6C52C-C3C6-4B1B-9836-30C6AD0CB8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3" y="0"/>
            <a:ext cx="12192000" cy="6858000"/>
          </a:xfrm>
          <a:prstGeom prst="rect">
            <a:avLst/>
          </a:prstGeom>
        </p:spPr>
      </p:pic>
      <p:sp>
        <p:nvSpPr>
          <p:cNvPr id="29" name="Content Placeholder 28">
            <a:extLst>
              <a:ext uri="{FF2B5EF4-FFF2-40B4-BE49-F238E27FC236}">
                <a16:creationId xmlns:a16="http://schemas.microsoft.com/office/drawing/2014/main" id="{2D2A4EFC-EEB0-B4B2-249C-47D5B82CF1AD}"/>
              </a:ext>
            </a:extLst>
          </p:cNvPr>
          <p:cNvSpPr>
            <a:spLocks noGrp="1"/>
          </p:cNvSpPr>
          <p:nvPr>
            <p:ph sz="half" idx="2"/>
          </p:nvPr>
        </p:nvSpPr>
        <p:spPr>
          <a:xfrm>
            <a:off x="7901499" y="1426464"/>
            <a:ext cx="3949472" cy="5093207"/>
          </a:xfrm>
        </p:spPr>
        <p:txBody>
          <a:bodyPr vert="horz" lIns="91440" tIns="45720" rIns="91440" bIns="45720" rtlCol="0">
            <a:noAutofit/>
          </a:bodyPr>
          <a:lstStyle/>
          <a:p>
            <a:pPr>
              <a:buFont typeface="Wingdings" panose="05000000000000000000" pitchFamily="2" charset="2"/>
              <a:buChar char="Ø"/>
            </a:pPr>
            <a:r>
              <a:rPr lang="en-US" sz="1600" dirty="0"/>
              <a:t>Attending the community archaeology day opened a door of communication for me and granted valuable insight and information from instructors and students </a:t>
            </a:r>
          </a:p>
          <a:p>
            <a:pPr>
              <a:buFont typeface="Wingdings" panose="05000000000000000000" pitchFamily="2" charset="2"/>
              <a:buChar char="Ø"/>
            </a:pPr>
            <a:r>
              <a:rPr lang="en-US" sz="1600" dirty="0"/>
              <a:t>Elizabeth (Liza) Davis, PhD</a:t>
            </a:r>
            <a:r>
              <a:rPr lang="en-US" sz="1600" dirty="0">
                <a:latin typeface="Abadi" panose="020B0604020104020204" pitchFamily="34" charset="0"/>
              </a:rPr>
              <a:t> </a:t>
            </a:r>
            <a:r>
              <a:rPr lang="en-US" sz="1600" dirty="0"/>
              <a:t>student, </a:t>
            </a:r>
            <a:r>
              <a:rPr lang="en-US" sz="1600" dirty="0" err="1"/>
              <a:t>Joukowsky</a:t>
            </a:r>
            <a:r>
              <a:rPr lang="en-US" sz="1600" dirty="0"/>
              <a:t> Institute for Archaeology and the Ancient World, was exceedingly accommodating and provided publications related to archaeology for persons with disabilities </a:t>
            </a:r>
          </a:p>
          <a:p>
            <a:pPr>
              <a:buFont typeface="Wingdings" panose="05000000000000000000" pitchFamily="2" charset="2"/>
              <a:buChar char="Ø"/>
            </a:pPr>
            <a:r>
              <a:rPr lang="en-US" sz="1600" dirty="0"/>
              <a:t> Ms. Davis was quick to offer and provide future assistance as needed</a:t>
            </a:r>
          </a:p>
        </p:txBody>
      </p:sp>
      <p:pic>
        <p:nvPicPr>
          <p:cNvPr id="12" name="Content Placeholder 11" descr="A picture containing text, indoor, door&#10;&#10;Description automatically generated">
            <a:extLst>
              <a:ext uri="{FF2B5EF4-FFF2-40B4-BE49-F238E27FC236}">
                <a16:creationId xmlns:a16="http://schemas.microsoft.com/office/drawing/2014/main" id="{7142F6D5-FC42-E8AC-6476-BED3BAD14AC3}"/>
              </a:ext>
            </a:extLst>
          </p:cNvPr>
          <p:cNvPicPr>
            <a:picLocks noGrp="1" noChangeAspect="1"/>
          </p:cNvPicPr>
          <p:nvPr>
            <p:ph sz="half" idx="1"/>
          </p:nvPr>
        </p:nvPicPr>
        <p:blipFill rotWithShape="1">
          <a:blip r:embed="rId6" cstate="print">
            <a:extLst>
              <a:ext uri="{28A0092B-C50C-407E-A947-70E740481C1C}">
                <a14:useLocalDpi xmlns:a14="http://schemas.microsoft.com/office/drawing/2010/main" val="0"/>
              </a:ext>
            </a:extLst>
          </a:blip>
          <a:srcRect/>
          <a:stretch/>
        </p:blipFill>
        <p:spPr>
          <a:xfrm>
            <a:off x="1" y="3428998"/>
            <a:ext cx="7479157" cy="3429001"/>
          </a:xfrm>
          <a:prstGeom prst="rect">
            <a:avLst/>
          </a:prstGeom>
        </p:spPr>
      </p:pic>
      <p:sp>
        <p:nvSpPr>
          <p:cNvPr id="2" name="Title 1">
            <a:extLst>
              <a:ext uri="{FF2B5EF4-FFF2-40B4-BE49-F238E27FC236}">
                <a16:creationId xmlns:a16="http://schemas.microsoft.com/office/drawing/2014/main" id="{D832A616-7568-7B18-08E5-E4FEE347881A}"/>
              </a:ext>
            </a:extLst>
          </p:cNvPr>
          <p:cNvSpPr>
            <a:spLocks noGrp="1"/>
          </p:cNvSpPr>
          <p:nvPr>
            <p:ph type="title"/>
          </p:nvPr>
        </p:nvSpPr>
        <p:spPr>
          <a:xfrm>
            <a:off x="7827162" y="64523"/>
            <a:ext cx="3352128" cy="1452867"/>
          </a:xfrm>
        </p:spPr>
        <p:txBody>
          <a:bodyPr vert="horz" lIns="91440" tIns="45720" rIns="91440" bIns="45720" rtlCol="0" anchor="ctr">
            <a:normAutofit fontScale="90000"/>
          </a:bodyPr>
          <a:lstStyle/>
          <a:p>
            <a:pPr algn="l"/>
            <a:r>
              <a:rPr lang="en-US" dirty="0"/>
              <a:t>Information is limitless when you ask…</a:t>
            </a:r>
          </a:p>
        </p:txBody>
      </p:sp>
    </p:spTree>
    <p:extLst>
      <p:ext uri="{BB962C8B-B14F-4D97-AF65-F5344CB8AC3E}">
        <p14:creationId xmlns:p14="http://schemas.microsoft.com/office/powerpoint/2010/main" val="757036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DE2F3DAD-07FE-3452-1CD1-86B567E743CB}"/>
              </a:ext>
            </a:extLst>
          </p:cNvPr>
          <p:cNvGraphicFramePr>
            <a:graphicFrameLocks noGrp="1"/>
          </p:cNvGraphicFramePr>
          <p:nvPr>
            <p:ph sz="quarter" idx="13"/>
            <p:extLst>
              <p:ext uri="{D42A27DB-BD31-4B8C-83A1-F6EECF244321}">
                <p14:modId xmlns:p14="http://schemas.microsoft.com/office/powerpoint/2010/main" val="862955335"/>
              </p:ext>
            </p:extLst>
          </p:nvPr>
        </p:nvGraphicFramePr>
        <p:xfrm>
          <a:off x="103909" y="103909"/>
          <a:ext cx="7723355" cy="6598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descr="Colleagues huddle">
            <a:extLst>
              <a:ext uri="{FF2B5EF4-FFF2-40B4-BE49-F238E27FC236}">
                <a16:creationId xmlns:a16="http://schemas.microsoft.com/office/drawing/2014/main" id="{5EB72D7B-F4FA-731A-4FAB-F37D4E0213A3}"/>
              </a:ext>
            </a:extLst>
          </p:cNvPr>
          <p:cNvPicPr>
            <a:picLocks noGrp="1" noChangeAspect="1"/>
          </p:cNvPicPr>
          <p:nvPr>
            <p:ph sz="quarter" idx="14"/>
          </p:nvPr>
        </p:nvPicPr>
        <p:blipFill>
          <a:blip r:embed="rId7" cstate="print">
            <a:extLst>
              <a:ext uri="{28A0092B-C50C-407E-A947-70E740481C1C}">
                <a14:useLocalDpi xmlns:a14="http://schemas.microsoft.com/office/drawing/2010/main" val="0"/>
              </a:ext>
            </a:extLst>
          </a:blip>
          <a:stretch>
            <a:fillRect/>
          </a:stretch>
        </p:blipFill>
        <p:spPr>
          <a:xfrm>
            <a:off x="8104317" y="3602737"/>
            <a:ext cx="3167463" cy="2111642"/>
          </a:xfrm>
        </p:spPr>
      </p:pic>
      <p:sp>
        <p:nvSpPr>
          <p:cNvPr id="2" name="Wave 1">
            <a:extLst>
              <a:ext uri="{FF2B5EF4-FFF2-40B4-BE49-F238E27FC236}">
                <a16:creationId xmlns:a16="http://schemas.microsoft.com/office/drawing/2014/main" id="{7CE7CFF7-AB05-351C-B9EA-7A39CE6DB244}"/>
              </a:ext>
            </a:extLst>
          </p:cNvPr>
          <p:cNvSpPr/>
          <p:nvPr/>
        </p:nvSpPr>
        <p:spPr>
          <a:xfrm>
            <a:off x="8104317" y="1325880"/>
            <a:ext cx="3828603" cy="1929384"/>
          </a:xfrm>
          <a:prstGeom prst="wave">
            <a:avLst/>
          </a:prstGeom>
          <a:solidFill>
            <a:schemeClr val="accent3">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t>COLLABORATION!</a:t>
            </a:r>
          </a:p>
        </p:txBody>
      </p:sp>
      <p:pic>
        <p:nvPicPr>
          <p:cNvPr id="5" name="Graphic 4" descr="Brain in head with solid fill">
            <a:extLst>
              <a:ext uri="{FF2B5EF4-FFF2-40B4-BE49-F238E27FC236}">
                <a16:creationId xmlns:a16="http://schemas.microsoft.com/office/drawing/2014/main" id="{F36D5B82-BA45-57E1-28F4-4AE975A487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06028" y="1389889"/>
            <a:ext cx="640080" cy="640080"/>
          </a:xfrm>
          <a:prstGeom prst="rect">
            <a:avLst/>
          </a:prstGeom>
        </p:spPr>
      </p:pic>
    </p:spTree>
    <p:extLst>
      <p:ext uri="{BB962C8B-B14F-4D97-AF65-F5344CB8AC3E}">
        <p14:creationId xmlns:p14="http://schemas.microsoft.com/office/powerpoint/2010/main" val="110846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8A636-34F5-CE34-F767-2F068B3C5ABE}"/>
              </a:ext>
            </a:extLst>
          </p:cNvPr>
          <p:cNvSpPr>
            <a:spLocks noGrp="1"/>
          </p:cNvSpPr>
          <p:nvPr>
            <p:ph type="title"/>
          </p:nvPr>
        </p:nvSpPr>
        <p:spPr>
          <a:xfrm>
            <a:off x="5078413" y="5360276"/>
            <a:ext cx="6199187" cy="578069"/>
          </a:xfrm>
        </p:spPr>
        <p:txBody>
          <a:bodyPr/>
          <a:lstStyle/>
          <a:p>
            <a:r>
              <a:rPr lang="en-US" dirty="0" err="1"/>
              <a:t>FreeWheel</a:t>
            </a:r>
            <a:r>
              <a:rPr lang="en-US" dirty="0"/>
              <a:t> = Freedom</a:t>
            </a:r>
          </a:p>
        </p:txBody>
      </p:sp>
      <p:pic>
        <p:nvPicPr>
          <p:cNvPr id="6" name="Content Placeholder 5" descr="A picture containing outdoor, grass, transport, dirt&#10;&#10;Description automatically generated">
            <a:extLst>
              <a:ext uri="{FF2B5EF4-FFF2-40B4-BE49-F238E27FC236}">
                <a16:creationId xmlns:a16="http://schemas.microsoft.com/office/drawing/2014/main" id="{94D98CDC-C61B-4361-D2F3-A5D434C5D40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078413" y="1150220"/>
            <a:ext cx="6199187" cy="4100359"/>
          </a:xfrm>
        </p:spPr>
      </p:pic>
      <p:graphicFrame>
        <p:nvGraphicFramePr>
          <p:cNvPr id="8" name="Text Placeholder 3">
            <a:extLst>
              <a:ext uri="{FF2B5EF4-FFF2-40B4-BE49-F238E27FC236}">
                <a16:creationId xmlns:a16="http://schemas.microsoft.com/office/drawing/2014/main" id="{47FD08C8-3E2D-B7AA-BFE2-37B36B607EAF}"/>
              </a:ext>
            </a:extLst>
          </p:cNvPr>
          <p:cNvGraphicFramePr/>
          <p:nvPr>
            <p:extLst>
              <p:ext uri="{D42A27DB-BD31-4B8C-83A1-F6EECF244321}">
                <p14:modId xmlns:p14="http://schemas.microsoft.com/office/powerpoint/2010/main" val="4139565481"/>
              </p:ext>
            </p:extLst>
          </p:nvPr>
        </p:nvGraphicFramePr>
        <p:xfrm>
          <a:off x="479167" y="1150220"/>
          <a:ext cx="4328255" cy="4935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224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43006C0-9CF0-4AD0-9C72-B3F9942A80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307D36E-6608-46E6-857A-E172960BB6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2120660E-F826-4655-BB97-984B17FE5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B36D89EE-FA2B-4C32-8C00-B2C6ED2123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18307F8-152F-4244-A9FE-8D30EFFB79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Content Placeholder 5" descr="Diagram&#10;&#10;Description automatically generated">
            <a:extLst>
              <a:ext uri="{FF2B5EF4-FFF2-40B4-BE49-F238E27FC236}">
                <a16:creationId xmlns:a16="http://schemas.microsoft.com/office/drawing/2014/main" id="{28606661-A918-C5F3-6A80-D9004CA1632F}"/>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078061" y="782336"/>
            <a:ext cx="6200163" cy="4836127"/>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4" name="Text Placeholder 3">
            <a:extLst>
              <a:ext uri="{FF2B5EF4-FFF2-40B4-BE49-F238E27FC236}">
                <a16:creationId xmlns:a16="http://schemas.microsoft.com/office/drawing/2014/main" id="{7A918A6B-0030-16C5-AC93-8805F9B4C0B2}"/>
              </a:ext>
            </a:extLst>
          </p:cNvPr>
          <p:cNvSpPr>
            <a:spLocks noGrp="1"/>
          </p:cNvSpPr>
          <p:nvPr>
            <p:ph type="body" sz="half" idx="2"/>
          </p:nvPr>
        </p:nvSpPr>
        <p:spPr>
          <a:xfrm>
            <a:off x="913774" y="2367092"/>
            <a:ext cx="3893978" cy="3424107"/>
          </a:xfrm>
        </p:spPr>
        <p:txBody>
          <a:bodyPr vert="horz" lIns="91440" tIns="45720" rIns="91440" bIns="45720" rtlCol="0">
            <a:normAutofit/>
          </a:bodyPr>
          <a:lstStyle/>
          <a:p>
            <a:r>
              <a:rPr lang="en-US" dirty="0"/>
              <a:t>Access to trenches can be made by building an earth ramp which ends in the trench approximately a meter before the start of the excavation, where wheelchairs and equipment can be left in one of the safe zones or taken back up on the ramp. Enabled participants can self-propel, use a helper to wheel down the slope or physically roll down the ramp without a wheelchair</a:t>
            </a:r>
          </a:p>
        </p:txBody>
      </p:sp>
      <p:graphicFrame>
        <p:nvGraphicFramePr>
          <p:cNvPr id="3" name="Diagram 2">
            <a:extLst>
              <a:ext uri="{FF2B5EF4-FFF2-40B4-BE49-F238E27FC236}">
                <a16:creationId xmlns:a16="http://schemas.microsoft.com/office/drawing/2014/main" id="{13ED3BC9-FD7A-5C63-D642-F65EB0EDB63E}"/>
              </a:ext>
            </a:extLst>
          </p:cNvPr>
          <p:cNvGraphicFramePr/>
          <p:nvPr>
            <p:extLst>
              <p:ext uri="{D42A27DB-BD31-4B8C-83A1-F6EECF244321}">
                <p14:modId xmlns:p14="http://schemas.microsoft.com/office/powerpoint/2010/main" val="742068581"/>
              </p:ext>
            </p:extLst>
          </p:nvPr>
        </p:nvGraphicFramePr>
        <p:xfrm>
          <a:off x="1106424" y="618517"/>
          <a:ext cx="3701328" cy="16766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7132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AAE4B-A64B-991B-A778-9FB8EB09FE39}"/>
              </a:ext>
            </a:extLst>
          </p:cNvPr>
          <p:cNvSpPr>
            <a:spLocks noGrp="1"/>
          </p:cNvSpPr>
          <p:nvPr>
            <p:ph type="title"/>
          </p:nvPr>
        </p:nvSpPr>
        <p:spPr/>
        <p:txBody>
          <a:bodyPr/>
          <a:lstStyle/>
          <a:p>
            <a:r>
              <a:rPr lang="en-US" b="1" dirty="0">
                <a:solidFill>
                  <a:schemeClr val="tx2"/>
                </a:solidFill>
              </a:rPr>
              <a:t>Not all archaeology is done within the trenches!</a:t>
            </a:r>
          </a:p>
        </p:txBody>
      </p:sp>
      <p:graphicFrame>
        <p:nvGraphicFramePr>
          <p:cNvPr id="6" name="Content Placeholder 2">
            <a:extLst>
              <a:ext uri="{FF2B5EF4-FFF2-40B4-BE49-F238E27FC236}">
                <a16:creationId xmlns:a16="http://schemas.microsoft.com/office/drawing/2014/main" id="{5FDAFEB3-0872-D8DB-66A3-07A4E8524DD4}"/>
              </a:ext>
            </a:extLst>
          </p:cNvPr>
          <p:cNvGraphicFramePr>
            <a:graphicFrameLocks noGrp="1"/>
          </p:cNvGraphicFramePr>
          <p:nvPr>
            <p:ph sz="quarter" idx="13"/>
            <p:extLst>
              <p:ext uri="{D42A27DB-BD31-4B8C-83A1-F6EECF244321}">
                <p14:modId xmlns:p14="http://schemas.microsoft.com/office/powerpoint/2010/main" val="4281635075"/>
              </p:ext>
            </p:extLst>
          </p:nvPr>
        </p:nvGraphicFramePr>
        <p:xfrm>
          <a:off x="5017770" y="609600"/>
          <a:ext cx="6260455"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15E32F2C-A648-436A-37C0-6AC498F025FA}"/>
              </a:ext>
            </a:extLst>
          </p:cNvPr>
          <p:cNvGraphicFramePr/>
          <p:nvPr>
            <p:extLst>
              <p:ext uri="{D42A27DB-BD31-4B8C-83A1-F6EECF244321}">
                <p14:modId xmlns:p14="http://schemas.microsoft.com/office/powerpoint/2010/main" val="2745511233"/>
              </p:ext>
            </p:extLst>
          </p:nvPr>
        </p:nvGraphicFramePr>
        <p:xfrm>
          <a:off x="271810" y="2975752"/>
          <a:ext cx="3935689" cy="31583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01317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80DF651B-0216-4CE1-9993-9C81C46298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9D7307-36F7-47F8-9931-AB5BAC7C43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1FFF7873-0DD0-4FEA-8FE9-8DD8AEA43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82284447-B84C-4C3B-98EA-03E44DB755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4140E084-3765-4F4D-AD43-DDB4399699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8202" y="0"/>
            <a:ext cx="0" cy="685800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D2CF979-0F0E-4E68-A483-DBF0A635F3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Content Placeholder 5" descr="A group of people around a table with food on it&#10;&#10;Description automatically generated with low confidence">
            <a:extLst>
              <a:ext uri="{FF2B5EF4-FFF2-40B4-BE49-F238E27FC236}">
                <a16:creationId xmlns:a16="http://schemas.microsoft.com/office/drawing/2014/main" id="{33A7E99D-F189-2CF2-9B7C-6C956F046D8B}"/>
              </a:ext>
            </a:extLst>
          </p:cNvPr>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a:stretch/>
        </p:blipFill>
        <p:spPr>
          <a:xfrm>
            <a:off x="1" y="10"/>
            <a:ext cx="7552944" cy="6857990"/>
          </a:xfrm>
          <a:prstGeom prst="rect">
            <a:avLst/>
          </a:prstGeom>
        </p:spPr>
      </p:pic>
      <p:sp>
        <p:nvSpPr>
          <p:cNvPr id="2" name="Title 1">
            <a:extLst>
              <a:ext uri="{FF2B5EF4-FFF2-40B4-BE49-F238E27FC236}">
                <a16:creationId xmlns:a16="http://schemas.microsoft.com/office/drawing/2014/main" id="{F1B92111-86B5-A75D-A0D8-B87D334B3400}"/>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sz="2300" b="1" i="0" u="sng">
                <a:hlinkClick r:id="rId5"/>
              </a:rPr>
              <a:t>Native American Graves Protection and Repatriation Act</a:t>
            </a:r>
            <a:br>
              <a:rPr lang="en-US" sz="2300" b="1" i="0" u="sng"/>
            </a:br>
            <a:endParaRPr lang="en-US" sz="2300"/>
          </a:p>
        </p:txBody>
      </p:sp>
      <p:graphicFrame>
        <p:nvGraphicFramePr>
          <p:cNvPr id="3" name="Diagram 2">
            <a:extLst>
              <a:ext uri="{FF2B5EF4-FFF2-40B4-BE49-F238E27FC236}">
                <a16:creationId xmlns:a16="http://schemas.microsoft.com/office/drawing/2014/main" id="{ED365BDF-E7E5-71F4-8563-D177EE0F01EE}"/>
              </a:ext>
            </a:extLst>
          </p:cNvPr>
          <p:cNvGraphicFramePr/>
          <p:nvPr>
            <p:extLst>
              <p:ext uri="{D42A27DB-BD31-4B8C-83A1-F6EECF244321}">
                <p14:modId xmlns:p14="http://schemas.microsoft.com/office/powerpoint/2010/main" val="3115461899"/>
              </p:ext>
            </p:extLst>
          </p:nvPr>
        </p:nvGraphicFramePr>
        <p:xfrm>
          <a:off x="8196408" y="2367092"/>
          <a:ext cx="3352128" cy="37410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9733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6670-5881-1E3F-6471-893C76C499AE}"/>
              </a:ext>
            </a:extLst>
          </p:cNvPr>
          <p:cNvSpPr>
            <a:spLocks noGrp="1"/>
          </p:cNvSpPr>
          <p:nvPr>
            <p:ph type="title"/>
          </p:nvPr>
        </p:nvSpPr>
        <p:spPr/>
        <p:txBody>
          <a:bodyPr>
            <a:normAutofit fontScale="90000"/>
          </a:bodyPr>
          <a:lstStyle/>
          <a:p>
            <a:r>
              <a:rPr lang="en-US" dirty="0"/>
              <a:t> NAGPRA has increased the demand for Archaeology jobs in the United States </a:t>
            </a:r>
          </a:p>
        </p:txBody>
      </p:sp>
      <p:pic>
        <p:nvPicPr>
          <p:cNvPr id="6" name="Content Placeholder 5" descr="A group of people working in a laboratory&#10;&#10;Description automatically generated with low confidence">
            <a:extLst>
              <a:ext uri="{FF2B5EF4-FFF2-40B4-BE49-F238E27FC236}">
                <a16:creationId xmlns:a16="http://schemas.microsoft.com/office/drawing/2014/main" id="{D309D7CB-5961-C828-8A0A-5C2176EB4C40}"/>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078413" y="875705"/>
            <a:ext cx="6199187" cy="4649390"/>
          </a:xfrm>
        </p:spPr>
      </p:pic>
      <p:graphicFrame>
        <p:nvGraphicFramePr>
          <p:cNvPr id="3" name="Diagram 2">
            <a:extLst>
              <a:ext uri="{FF2B5EF4-FFF2-40B4-BE49-F238E27FC236}">
                <a16:creationId xmlns:a16="http://schemas.microsoft.com/office/drawing/2014/main" id="{7B59716E-C5B4-0B83-C109-2ACFA240E8B3}"/>
              </a:ext>
            </a:extLst>
          </p:cNvPr>
          <p:cNvGraphicFramePr/>
          <p:nvPr>
            <p:extLst>
              <p:ext uri="{D42A27DB-BD31-4B8C-83A1-F6EECF244321}">
                <p14:modId xmlns:p14="http://schemas.microsoft.com/office/powerpoint/2010/main" val="2917578053"/>
              </p:ext>
            </p:extLst>
          </p:nvPr>
        </p:nvGraphicFramePr>
        <p:xfrm>
          <a:off x="913774" y="2888884"/>
          <a:ext cx="3935689" cy="3158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7423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C6F2F1C-058B-1A88-804C-BD6AC0D2A6FE}"/>
              </a:ext>
            </a:extLst>
          </p:cNvPr>
          <p:cNvGraphicFramePr/>
          <p:nvPr>
            <p:extLst>
              <p:ext uri="{D42A27DB-BD31-4B8C-83A1-F6EECF244321}">
                <p14:modId xmlns:p14="http://schemas.microsoft.com/office/powerpoint/2010/main" val="3852600791"/>
              </p:ext>
            </p:extLst>
          </p:nvPr>
        </p:nvGraphicFramePr>
        <p:xfrm>
          <a:off x="8196408" y="220207"/>
          <a:ext cx="3352128" cy="117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ECF053FC-0802-4B76-34A5-032F0B12F2E7}"/>
              </a:ext>
            </a:extLst>
          </p:cNvPr>
          <p:cNvSpPr>
            <a:spLocks noGrp="1"/>
          </p:cNvSpPr>
          <p:nvPr>
            <p:ph sz="half" idx="1"/>
          </p:nvPr>
        </p:nvSpPr>
        <p:spPr>
          <a:xfrm>
            <a:off x="8278704" y="1591056"/>
            <a:ext cx="3352128" cy="4782312"/>
          </a:xfrm>
        </p:spPr>
        <p:txBody>
          <a:bodyPr vert="horz" lIns="91440" tIns="45720" rIns="91440" bIns="45720" rtlCol="0">
            <a:noAutofit/>
          </a:bodyPr>
          <a:lstStyle/>
          <a:p>
            <a:pPr>
              <a:buFont typeface="Wingdings" panose="05000000000000000000" pitchFamily="2" charset="2"/>
              <a:buChar char="Ø"/>
            </a:pPr>
            <a:r>
              <a:rPr lang="en-US" sz="2200" dirty="0"/>
              <a:t>The beautiful buildings of College Hill in Providence, RI have Incredible views with many slopes and hills</a:t>
            </a:r>
          </a:p>
          <a:p>
            <a:pPr>
              <a:buFont typeface="Wingdings" panose="05000000000000000000" pitchFamily="2" charset="2"/>
              <a:buChar char="Ø"/>
            </a:pPr>
            <a:r>
              <a:rPr lang="en-US" sz="2200" dirty="0"/>
              <a:t>From another perspective this can be a challenge for some to navigate</a:t>
            </a:r>
          </a:p>
        </p:txBody>
      </p:sp>
      <p:pic>
        <p:nvPicPr>
          <p:cNvPr id="6" name="Content Placeholder 5" descr="A street with cars on it and buildings on the side&#10;&#10;Description automatically generated with medium confidence">
            <a:extLst>
              <a:ext uri="{FF2B5EF4-FFF2-40B4-BE49-F238E27FC236}">
                <a16:creationId xmlns:a16="http://schemas.microsoft.com/office/drawing/2014/main" id="{06F77977-6407-F18C-A531-DD955172BC0E}"/>
              </a:ext>
            </a:extLst>
          </p:cNvPr>
          <p:cNvPicPr>
            <a:picLocks noGrp="1" noChangeAspect="1"/>
          </p:cNvPicPr>
          <p:nvPr>
            <p:ph sz="half" idx="2"/>
          </p:nvPr>
        </p:nvPicPr>
        <p:blipFill rotWithShape="1">
          <a:blip r:embed="rId7" cstate="print">
            <a:extLst>
              <a:ext uri="{28A0092B-C50C-407E-A947-70E740481C1C}">
                <a14:useLocalDpi xmlns:a14="http://schemas.microsoft.com/office/drawing/2010/main" val="0"/>
              </a:ext>
            </a:extLst>
          </a:blip>
          <a:srcRect b="-2"/>
          <a:stretch/>
        </p:blipFill>
        <p:spPr>
          <a:xfrm>
            <a:off x="1" y="10"/>
            <a:ext cx="7552944" cy="6857990"/>
          </a:xfrm>
          <a:prstGeom prst="rect">
            <a:avLst/>
          </a:prstGeom>
        </p:spPr>
      </p:pic>
    </p:spTree>
    <p:extLst>
      <p:ext uri="{BB962C8B-B14F-4D97-AF65-F5344CB8AC3E}">
        <p14:creationId xmlns:p14="http://schemas.microsoft.com/office/powerpoint/2010/main" val="3112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039395D-9FF6-B59A-E83A-53B440D51B1E}"/>
              </a:ext>
            </a:extLst>
          </p:cNvPr>
          <p:cNvGraphicFramePr/>
          <p:nvPr>
            <p:extLst>
              <p:ext uri="{D42A27DB-BD31-4B8C-83A1-F6EECF244321}">
                <p14:modId xmlns:p14="http://schemas.microsoft.com/office/powerpoint/2010/main" val="3919356182"/>
              </p:ext>
            </p:extLst>
          </p:nvPr>
        </p:nvGraphicFramePr>
        <p:xfrm>
          <a:off x="1682496" y="618517"/>
          <a:ext cx="8915400" cy="1173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7F6DFDC1-CB56-00F4-1D08-B7FE63492AD3}"/>
              </a:ext>
            </a:extLst>
          </p:cNvPr>
          <p:cNvGraphicFramePr>
            <a:graphicFrameLocks noGrp="1"/>
          </p:cNvGraphicFramePr>
          <p:nvPr>
            <p:ph sz="quarter" idx="14"/>
            <p:extLst>
              <p:ext uri="{D42A27DB-BD31-4B8C-83A1-F6EECF244321}">
                <p14:modId xmlns:p14="http://schemas.microsoft.com/office/powerpoint/2010/main" val="657234047"/>
              </p:ext>
            </p:extLst>
          </p:nvPr>
        </p:nvGraphicFramePr>
        <p:xfrm>
          <a:off x="5806441" y="2093976"/>
          <a:ext cx="4965192" cy="3648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3" name="Content Placeholder 22">
            <a:extLst>
              <a:ext uri="{FF2B5EF4-FFF2-40B4-BE49-F238E27FC236}">
                <a16:creationId xmlns:a16="http://schemas.microsoft.com/office/drawing/2014/main" id="{C7F4C11B-EC6D-539E-1C3C-840CB140279D}"/>
              </a:ext>
            </a:extLst>
          </p:cNvPr>
          <p:cNvGraphicFramePr>
            <a:graphicFrameLocks noGrp="1"/>
          </p:cNvGraphicFramePr>
          <p:nvPr>
            <p:ph sz="quarter" idx="13"/>
            <p:extLst>
              <p:ext uri="{D42A27DB-BD31-4B8C-83A1-F6EECF244321}">
                <p14:modId xmlns:p14="http://schemas.microsoft.com/office/powerpoint/2010/main" val="3683806546"/>
              </p:ext>
            </p:extLst>
          </p:nvPr>
        </p:nvGraphicFramePr>
        <p:xfrm>
          <a:off x="273270" y="1650124"/>
          <a:ext cx="6140978" cy="477169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081717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BC2D-3B5E-6559-4D5B-E7DF7274A6E9}"/>
              </a:ext>
            </a:extLst>
          </p:cNvPr>
          <p:cNvSpPr>
            <a:spLocks noGrp="1"/>
          </p:cNvSpPr>
          <p:nvPr>
            <p:ph type="title"/>
          </p:nvPr>
        </p:nvSpPr>
        <p:spPr>
          <a:xfrm>
            <a:off x="913775" y="301753"/>
            <a:ext cx="10364451" cy="1269000"/>
          </a:xfrm>
        </p:spPr>
        <p:txBody>
          <a:bodyPr>
            <a:normAutofit/>
          </a:bodyPr>
          <a:lstStyle/>
          <a:p>
            <a:r>
              <a:rPr lang="en-US" b="1" i="0" dirty="0">
                <a:solidFill>
                  <a:srgbClr val="023250"/>
                </a:solidFill>
                <a:effectLst/>
                <a:latin typeface="Roboto" panose="02000000000000000000" pitchFamily="2" charset="0"/>
              </a:rPr>
              <a:t>The Public Archaeology Laboratory, Inc. (PAL)</a:t>
            </a:r>
            <a:endParaRPr lang="en-US" dirty="0"/>
          </a:p>
        </p:txBody>
      </p:sp>
      <p:sp>
        <p:nvSpPr>
          <p:cNvPr id="3" name="Content Placeholder 2">
            <a:extLst>
              <a:ext uri="{FF2B5EF4-FFF2-40B4-BE49-F238E27FC236}">
                <a16:creationId xmlns:a16="http://schemas.microsoft.com/office/drawing/2014/main" id="{0DCB1E56-6BF6-B7D2-DBDC-4863B1E3A7A2}"/>
              </a:ext>
            </a:extLst>
          </p:cNvPr>
          <p:cNvSpPr>
            <a:spLocks noGrp="1"/>
          </p:cNvSpPr>
          <p:nvPr>
            <p:ph sz="quarter" idx="13"/>
          </p:nvPr>
        </p:nvSpPr>
        <p:spPr>
          <a:xfrm>
            <a:off x="256032" y="2039112"/>
            <a:ext cx="5571744" cy="4636009"/>
          </a:xfrm>
        </p:spPr>
        <p:txBody>
          <a:bodyPr>
            <a:normAutofit fontScale="70000" lnSpcReduction="20000"/>
          </a:bodyPr>
          <a:lstStyle/>
          <a:p>
            <a:pPr algn="l"/>
            <a:r>
              <a:rPr lang="en-US" b="1" i="0" dirty="0">
                <a:solidFill>
                  <a:srgbClr val="023250"/>
                </a:solidFill>
                <a:effectLst/>
                <a:latin typeface="Roboto" panose="02000000000000000000" pitchFamily="2" charset="0"/>
              </a:rPr>
              <a:t>The Public Archaeology Laboratory, Inc. (PAL) is an equal opportunity employer committed to Diversity, Equity, Inclusion, and Belonging (</a:t>
            </a:r>
            <a:r>
              <a:rPr lang="en-US" b="1" i="0" dirty="0" err="1">
                <a:solidFill>
                  <a:srgbClr val="023250"/>
                </a:solidFill>
                <a:effectLst/>
                <a:latin typeface="Roboto" panose="02000000000000000000" pitchFamily="2" charset="0"/>
              </a:rPr>
              <a:t>DEIB</a:t>
            </a:r>
            <a:r>
              <a:rPr lang="en-US" b="1" i="0" dirty="0">
                <a:solidFill>
                  <a:srgbClr val="023250"/>
                </a:solidFill>
                <a:effectLst/>
                <a:latin typeface="Roboto" panose="02000000000000000000" pitchFamily="2" charset="0"/>
              </a:rPr>
              <a:t>) in the workplace.</a:t>
            </a:r>
            <a:r>
              <a:rPr lang="en-US" b="0" i="0" dirty="0">
                <a:solidFill>
                  <a:srgbClr val="023250"/>
                </a:solidFill>
                <a:effectLst/>
                <a:latin typeface="Roboto" panose="02000000000000000000" pitchFamily="2" charset="0"/>
              </a:rPr>
              <a:t> We prohibit discrimination or harassment of any kind.</a:t>
            </a:r>
          </a:p>
          <a:p>
            <a:pPr algn="l"/>
            <a:r>
              <a:rPr lang="en-US" b="1" i="0" dirty="0">
                <a:solidFill>
                  <a:srgbClr val="023250"/>
                </a:solidFill>
                <a:effectLst/>
                <a:latin typeface="Roboto" panose="02000000000000000000" pitchFamily="2" charset="0"/>
              </a:rPr>
              <a:t>Please submit interest via email:</a:t>
            </a:r>
            <a:br>
              <a:rPr lang="en-US" b="1" i="0" dirty="0">
                <a:solidFill>
                  <a:srgbClr val="023250"/>
                </a:solidFill>
                <a:effectLst/>
                <a:latin typeface="Roboto" panose="02000000000000000000" pitchFamily="2" charset="0"/>
              </a:rPr>
            </a:br>
            <a:r>
              <a:rPr lang="en-US" b="0" i="0" dirty="0">
                <a:solidFill>
                  <a:srgbClr val="023250"/>
                </a:solidFill>
                <a:effectLst/>
                <a:latin typeface="Roboto" panose="02000000000000000000" pitchFamily="2" charset="0"/>
                <a:hlinkClick r:id="rId2"/>
              </a:rPr>
              <a:t>employment@palinc.com</a:t>
            </a:r>
            <a:endParaRPr lang="en-US" b="0" i="0" dirty="0">
              <a:solidFill>
                <a:srgbClr val="023250"/>
              </a:solidFill>
              <a:effectLst/>
              <a:latin typeface="Roboto" panose="02000000000000000000" pitchFamily="2" charset="0"/>
            </a:endParaRPr>
          </a:p>
          <a:p>
            <a:pPr algn="l"/>
            <a:r>
              <a:rPr lang="en-US" b="0" i="0" dirty="0">
                <a:solidFill>
                  <a:srgbClr val="023250"/>
                </a:solidFill>
                <a:effectLst/>
                <a:latin typeface="Roboto" panose="02000000000000000000" pitchFamily="2" charset="0"/>
              </a:rPr>
              <a:t>We promote equity and </a:t>
            </a:r>
            <a:r>
              <a:rPr lang="en-US" b="0" i="0" dirty="0">
                <a:solidFill>
                  <a:schemeClr val="accent2"/>
                </a:solidFill>
                <a:effectLst/>
                <a:latin typeface="Roboto" panose="02000000000000000000" pitchFamily="2" charset="0"/>
              </a:rPr>
              <a:t>inclusion </a:t>
            </a:r>
            <a:r>
              <a:rPr lang="en-US" b="0" i="0" dirty="0">
                <a:solidFill>
                  <a:srgbClr val="023250"/>
                </a:solidFill>
                <a:effectLst/>
                <a:latin typeface="Roboto" panose="02000000000000000000" pitchFamily="2" charset="0"/>
              </a:rPr>
              <a:t>in regard to race, ethnicity, sex, gender/self-identity, sexual orientation, national origin, native language, religion, age, </a:t>
            </a:r>
            <a:r>
              <a:rPr lang="en-US" b="1" i="0" dirty="0">
                <a:solidFill>
                  <a:srgbClr val="023250"/>
                </a:solidFill>
                <a:effectLst/>
                <a:latin typeface="Roboto" panose="02000000000000000000" pitchFamily="2" charset="0"/>
              </a:rPr>
              <a:t>disability</a:t>
            </a:r>
            <a:r>
              <a:rPr lang="en-US" b="0" i="0" dirty="0">
                <a:solidFill>
                  <a:srgbClr val="023250"/>
                </a:solidFill>
                <a:effectLst/>
                <a:latin typeface="Roboto" panose="02000000000000000000" pitchFamily="2" charset="0"/>
              </a:rPr>
              <a:t>, veteran status, marital status, and citizenship. Need Assistance?</a:t>
            </a:r>
          </a:p>
          <a:p>
            <a:pPr algn="l"/>
            <a:r>
              <a:rPr lang="en-US" b="0" i="0" dirty="0">
                <a:solidFill>
                  <a:srgbClr val="023250"/>
                </a:solidFill>
                <a:effectLst/>
                <a:latin typeface="Roboto" panose="02000000000000000000" pitchFamily="2" charset="0"/>
              </a:rPr>
              <a:t>If you are a qualified individual with a </a:t>
            </a:r>
            <a:r>
              <a:rPr lang="en-US" b="1" i="0" dirty="0">
                <a:solidFill>
                  <a:srgbClr val="023250"/>
                </a:solidFill>
                <a:effectLst/>
                <a:latin typeface="Roboto" panose="02000000000000000000" pitchFamily="2" charset="0"/>
              </a:rPr>
              <a:t>disability and are limited in your ability to apply for a job opening, you may call the PAL office at 401-728-8780 to request a reasonable accommodation.</a:t>
            </a:r>
            <a:r>
              <a:rPr lang="en-US" b="0" i="0" dirty="0">
                <a:solidFill>
                  <a:srgbClr val="023250"/>
                </a:solidFill>
                <a:effectLst/>
                <a:latin typeface="Roboto" panose="02000000000000000000" pitchFamily="2" charset="0"/>
              </a:rPr>
              <a:t> You may also contact us via fax at 401-728-8784.</a:t>
            </a:r>
          </a:p>
          <a:p>
            <a:endParaRPr lang="en-US" dirty="0"/>
          </a:p>
        </p:txBody>
      </p:sp>
      <p:pic>
        <p:nvPicPr>
          <p:cNvPr id="6" name="Content Placeholder 5" descr="Diagram&#10;&#10;Description automatically generated">
            <a:extLst>
              <a:ext uri="{FF2B5EF4-FFF2-40B4-BE49-F238E27FC236}">
                <a16:creationId xmlns:a16="http://schemas.microsoft.com/office/drawing/2014/main" id="{1B70F8C0-FD02-5D49-F893-6A3DAF2871A8}"/>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040880" y="1570753"/>
            <a:ext cx="3895344" cy="4391135"/>
          </a:xfrm>
        </p:spPr>
      </p:pic>
    </p:spTree>
    <p:extLst>
      <p:ext uri="{BB962C8B-B14F-4D97-AF65-F5344CB8AC3E}">
        <p14:creationId xmlns:p14="http://schemas.microsoft.com/office/powerpoint/2010/main" val="2898689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DEBE712A-9343-A48B-1C3D-09699268627C}"/>
              </a:ext>
            </a:extLst>
          </p:cNvPr>
          <p:cNvGraphicFramePr/>
          <p:nvPr>
            <p:extLst>
              <p:ext uri="{D42A27DB-BD31-4B8C-83A1-F6EECF244321}">
                <p14:modId xmlns:p14="http://schemas.microsoft.com/office/powerpoint/2010/main" val="1187758061"/>
              </p:ext>
            </p:extLst>
          </p:nvPr>
        </p:nvGraphicFramePr>
        <p:xfrm>
          <a:off x="913775" y="618517"/>
          <a:ext cx="10364451" cy="1596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070665D6-FE27-6246-0988-BEF58A329AF5}"/>
              </a:ext>
            </a:extLst>
          </p:cNvPr>
          <p:cNvSpPr>
            <a:spLocks noGrp="1"/>
          </p:cNvSpPr>
          <p:nvPr>
            <p:ph sz="quarter" idx="13"/>
          </p:nvPr>
        </p:nvSpPr>
        <p:spPr>
          <a:xfrm>
            <a:off x="913774" y="2367092"/>
            <a:ext cx="5182226" cy="3786820"/>
          </a:xfrm>
        </p:spPr>
        <p:txBody>
          <a:bodyPr>
            <a:normAutofit fontScale="92500" lnSpcReduction="10000"/>
          </a:bodyPr>
          <a:lstStyle/>
          <a:p>
            <a:pPr marL="0" indent="0">
              <a:buNone/>
            </a:pPr>
            <a:r>
              <a:rPr lang="en-US" dirty="0">
                <a:solidFill>
                  <a:schemeClr val="accent1"/>
                </a:solidFill>
              </a:rPr>
              <a:t>Despite the information on their website (</a:t>
            </a:r>
            <a:r>
              <a:rPr lang="en-US">
                <a:solidFill>
                  <a:schemeClr val="accent1"/>
                </a:solidFill>
              </a:rPr>
              <a:t>previous slide) </a:t>
            </a:r>
            <a:r>
              <a:rPr lang="en-US" dirty="0">
                <a:solidFill>
                  <a:schemeClr val="accent1"/>
                </a:solidFill>
              </a:rPr>
              <a:t>indicating Their inclusion regarding disabilities, </a:t>
            </a:r>
            <a:r>
              <a:rPr lang="en-US" dirty="0">
                <a:solidFill>
                  <a:schemeClr val="accent4">
                    <a:lumMod val="75000"/>
                  </a:schemeClr>
                </a:solidFill>
              </a:rPr>
              <a:t>President of Public Archeology Laboratory inc. in Pawtucket, RI, Deborah C. Cox </a:t>
            </a:r>
            <a:r>
              <a:rPr lang="en-US" dirty="0"/>
              <a:t>stated to me that an archaeologist position is a labor-intensive effort with requirements of lifting fifty pounds and walking at least a mile, </a:t>
            </a:r>
            <a:r>
              <a:rPr lang="en-US" dirty="0">
                <a:solidFill>
                  <a:schemeClr val="accent1"/>
                </a:solidFill>
              </a:rPr>
              <a:t>therefore a person with a physical disability would not qualify and does not meet the job description   </a:t>
            </a:r>
          </a:p>
        </p:txBody>
      </p:sp>
      <p:sp>
        <p:nvSpPr>
          <p:cNvPr id="4" name="Content Placeholder 3">
            <a:extLst>
              <a:ext uri="{FF2B5EF4-FFF2-40B4-BE49-F238E27FC236}">
                <a16:creationId xmlns:a16="http://schemas.microsoft.com/office/drawing/2014/main" id="{AA0CA384-C9D9-B3A6-3427-4C52D9E9D305}"/>
              </a:ext>
            </a:extLst>
          </p:cNvPr>
          <p:cNvSpPr>
            <a:spLocks noGrp="1"/>
          </p:cNvSpPr>
          <p:nvPr>
            <p:ph sz="quarter" idx="14"/>
          </p:nvPr>
        </p:nvSpPr>
        <p:spPr>
          <a:xfrm>
            <a:off x="6227064" y="2367092"/>
            <a:ext cx="5458968" cy="3424107"/>
          </a:xfrm>
        </p:spPr>
        <p:txBody>
          <a:bodyPr/>
          <a:lstStyle/>
          <a:p>
            <a:pPr marL="0" indent="0">
              <a:buNone/>
            </a:pPr>
            <a:r>
              <a:rPr lang="en-US" dirty="0"/>
              <a:t>When questioned if a disabled person would qualify for lab work instead of fieldwork Ms. Cox replied that the </a:t>
            </a:r>
            <a:r>
              <a:rPr lang="en-US" dirty="0">
                <a:solidFill>
                  <a:schemeClr val="accent1"/>
                </a:solidFill>
              </a:rPr>
              <a:t>requirements are still the same</a:t>
            </a:r>
          </a:p>
        </p:txBody>
      </p:sp>
      <p:pic>
        <p:nvPicPr>
          <p:cNvPr id="13" name="Picture 12" descr="Logo&#10;&#10;Description automatically generated">
            <a:extLst>
              <a:ext uri="{FF2B5EF4-FFF2-40B4-BE49-F238E27FC236}">
                <a16:creationId xmlns:a16="http://schemas.microsoft.com/office/drawing/2014/main" id="{D457C1DB-E79C-E1AE-C9AD-F077936A03CE}"/>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470904" y="441489"/>
            <a:ext cx="3900462" cy="1950231"/>
          </a:xfrm>
          <a:prstGeom prst="rect">
            <a:avLst/>
          </a:prstGeom>
        </p:spPr>
      </p:pic>
      <p:pic>
        <p:nvPicPr>
          <p:cNvPr id="15" name="Graphic 14" descr="Person in wheelchair with solid fill">
            <a:extLst>
              <a:ext uri="{FF2B5EF4-FFF2-40B4-BE49-F238E27FC236}">
                <a16:creationId xmlns:a16="http://schemas.microsoft.com/office/drawing/2014/main" id="{B636CC47-3EB3-6E44-78B5-366C32E6E2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12919" y="4495800"/>
            <a:ext cx="1295399" cy="1295399"/>
          </a:xfrm>
          <a:prstGeom prst="rect">
            <a:avLst/>
          </a:prstGeom>
        </p:spPr>
      </p:pic>
      <p:pic>
        <p:nvPicPr>
          <p:cNvPr id="17" name="Graphic 16" descr="No sign with solid fill">
            <a:extLst>
              <a:ext uri="{FF2B5EF4-FFF2-40B4-BE49-F238E27FC236}">
                <a16:creationId xmlns:a16="http://schemas.microsoft.com/office/drawing/2014/main" id="{D0089030-74E1-03EE-52BF-ADDE037240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30880" y="3869925"/>
            <a:ext cx="2644640" cy="2644640"/>
          </a:xfrm>
          <a:prstGeom prst="rect">
            <a:avLst/>
          </a:prstGeom>
        </p:spPr>
      </p:pic>
    </p:spTree>
    <p:extLst>
      <p:ext uri="{BB962C8B-B14F-4D97-AF65-F5344CB8AC3E}">
        <p14:creationId xmlns:p14="http://schemas.microsoft.com/office/powerpoint/2010/main" val="626787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B5009ED8-650D-B31D-BFC5-6815E534B5E2}"/>
              </a:ext>
            </a:extLst>
          </p:cNvPr>
          <p:cNvGraphicFramePr/>
          <p:nvPr>
            <p:extLst>
              <p:ext uri="{D42A27DB-BD31-4B8C-83A1-F6EECF244321}">
                <p14:modId xmlns:p14="http://schemas.microsoft.com/office/powerpoint/2010/main" val="635099435"/>
              </p:ext>
            </p:extLst>
          </p:nvPr>
        </p:nvGraphicFramePr>
        <p:xfrm>
          <a:off x="1591056" y="417576"/>
          <a:ext cx="4032504" cy="166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Text, letter&#10;&#10;Description automatically generated">
            <a:extLst>
              <a:ext uri="{FF2B5EF4-FFF2-40B4-BE49-F238E27FC236}">
                <a16:creationId xmlns:a16="http://schemas.microsoft.com/office/drawing/2014/main" id="{B127DBF7-5A6C-59D1-F427-C61B53DBF848}"/>
              </a:ext>
            </a:extLst>
          </p:cNvPr>
          <p:cNvPicPr>
            <a:picLocks noGrp="1" noChangeAspect="1"/>
          </p:cNvPicPr>
          <p:nvPr>
            <p:ph sz="quarter" idx="13"/>
          </p:nvPr>
        </p:nvPicPr>
        <p:blipFill>
          <a:blip r:embed="rId7">
            <a:extLst>
              <a:ext uri="{28A0092B-C50C-407E-A947-70E740481C1C}">
                <a14:useLocalDpi xmlns:a14="http://schemas.microsoft.com/office/drawing/2010/main" val="0"/>
              </a:ext>
            </a:extLst>
          </a:blip>
          <a:stretch>
            <a:fillRect/>
          </a:stretch>
        </p:blipFill>
        <p:spPr>
          <a:xfrm>
            <a:off x="5971032" y="137161"/>
            <a:ext cx="5349240" cy="5923034"/>
          </a:xfrm>
        </p:spPr>
      </p:pic>
      <p:graphicFrame>
        <p:nvGraphicFramePr>
          <p:cNvPr id="2" name="Diagram 1">
            <a:extLst>
              <a:ext uri="{FF2B5EF4-FFF2-40B4-BE49-F238E27FC236}">
                <a16:creationId xmlns:a16="http://schemas.microsoft.com/office/drawing/2014/main" id="{37B47FF1-BE48-6C19-9B8C-C4556B5FBC3B}"/>
              </a:ext>
            </a:extLst>
          </p:cNvPr>
          <p:cNvGraphicFramePr/>
          <p:nvPr>
            <p:extLst>
              <p:ext uri="{D42A27DB-BD31-4B8C-83A1-F6EECF244321}">
                <p14:modId xmlns:p14="http://schemas.microsoft.com/office/powerpoint/2010/main" val="1671089250"/>
              </p:ext>
            </p:extLst>
          </p:nvPr>
        </p:nvGraphicFramePr>
        <p:xfrm>
          <a:off x="164591" y="1785593"/>
          <a:ext cx="5708905" cy="44074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85099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9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BDF801FF-6938-F990-3482-F040BF582D83}"/>
              </a:ext>
            </a:extLst>
          </p:cNvPr>
          <p:cNvGraphicFramePr/>
          <p:nvPr>
            <p:extLst>
              <p:ext uri="{D42A27DB-BD31-4B8C-83A1-F6EECF244321}">
                <p14:modId xmlns:p14="http://schemas.microsoft.com/office/powerpoint/2010/main" val="1900157438"/>
              </p:ext>
            </p:extLst>
          </p:nvPr>
        </p:nvGraphicFramePr>
        <p:xfrm>
          <a:off x="804673" y="173736"/>
          <a:ext cx="10104120" cy="1472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Content Placeholder 12" descr="A group of people digging in the dirt&#10;&#10;Description automatically generated with low confidence">
            <a:extLst>
              <a:ext uri="{FF2B5EF4-FFF2-40B4-BE49-F238E27FC236}">
                <a16:creationId xmlns:a16="http://schemas.microsoft.com/office/drawing/2014/main" id="{013A175F-F3E7-0355-2BFF-316343A51DE4}"/>
              </a:ext>
            </a:extLst>
          </p:cNvPr>
          <p:cNvPicPr>
            <a:picLocks noGrp="1" noChangeAspect="1"/>
          </p:cNvPicPr>
          <p:nvPr>
            <p:ph sz="quarter" idx="14"/>
          </p:nvPr>
        </p:nvPicPr>
        <p:blipFill>
          <a:blip r:embed="rId8" cstate="print">
            <a:extLst>
              <a:ext uri="{28A0092B-C50C-407E-A947-70E740481C1C}">
                <a14:useLocalDpi xmlns:a14="http://schemas.microsoft.com/office/drawing/2010/main" val="0"/>
              </a:ext>
            </a:extLst>
          </a:blip>
          <a:stretch>
            <a:fillRect/>
          </a:stretch>
        </p:blipFill>
        <p:spPr>
          <a:xfrm>
            <a:off x="573424" y="2499646"/>
            <a:ext cx="3049885" cy="4065746"/>
          </a:xfrm>
          <a:ln w="76200">
            <a:solidFill>
              <a:schemeClr val="tx2"/>
            </a:solidFill>
          </a:ln>
        </p:spPr>
      </p:pic>
      <p:pic>
        <p:nvPicPr>
          <p:cNvPr id="5" name="Content Placeholder 4" descr="A picture containing person, outdoor, tool&#10;&#10;Description automatically generated">
            <a:extLst>
              <a:ext uri="{FF2B5EF4-FFF2-40B4-BE49-F238E27FC236}">
                <a16:creationId xmlns:a16="http://schemas.microsoft.com/office/drawing/2014/main" id="{535C1E1C-C269-5B22-E82A-413EC73E196B}"/>
              </a:ext>
            </a:extLst>
          </p:cNvPr>
          <p:cNvPicPr>
            <a:picLocks noGrp="1" noChangeAspect="1"/>
          </p:cNvPicPr>
          <p:nvPr>
            <p:ph sz="quarter" idx="13"/>
          </p:nvPr>
        </p:nvPicPr>
        <p:blipFill>
          <a:blip r:embed="rId9" cstate="print">
            <a:extLst>
              <a:ext uri="{28A0092B-C50C-407E-A947-70E740481C1C}">
                <a14:useLocalDpi xmlns:a14="http://schemas.microsoft.com/office/drawing/2010/main" val="0"/>
              </a:ext>
            </a:extLst>
          </a:blip>
          <a:stretch>
            <a:fillRect/>
          </a:stretch>
        </p:blipFill>
        <p:spPr>
          <a:xfrm>
            <a:off x="5856733" y="2499646"/>
            <a:ext cx="5323459" cy="3992594"/>
          </a:xfrm>
          <a:prstGeom prst="rect">
            <a:avLst/>
          </a:prstGeom>
          <a:ln w="76200">
            <a:solidFill>
              <a:schemeClr val="tx2"/>
            </a:solidFill>
          </a:ln>
        </p:spPr>
      </p:pic>
      <p:graphicFrame>
        <p:nvGraphicFramePr>
          <p:cNvPr id="15" name="Diagram 14">
            <a:extLst>
              <a:ext uri="{FF2B5EF4-FFF2-40B4-BE49-F238E27FC236}">
                <a16:creationId xmlns:a16="http://schemas.microsoft.com/office/drawing/2014/main" id="{EDC7D292-F1DA-1848-3CD4-3016BEF1522F}"/>
              </a:ext>
            </a:extLst>
          </p:cNvPr>
          <p:cNvGraphicFramePr/>
          <p:nvPr>
            <p:extLst>
              <p:ext uri="{D42A27DB-BD31-4B8C-83A1-F6EECF244321}">
                <p14:modId xmlns:p14="http://schemas.microsoft.com/office/powerpoint/2010/main" val="1994952487"/>
              </p:ext>
            </p:extLst>
          </p:nvPr>
        </p:nvGraphicFramePr>
        <p:xfrm>
          <a:off x="2654808" y="1844963"/>
          <a:ext cx="6882384" cy="46166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51852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143E164-BE17-C5E9-D4E1-39F89121D932}"/>
              </a:ext>
            </a:extLst>
          </p:cNvPr>
          <p:cNvGraphicFramePr/>
          <p:nvPr>
            <p:extLst>
              <p:ext uri="{D42A27DB-BD31-4B8C-83A1-F6EECF244321}">
                <p14:modId xmlns:p14="http://schemas.microsoft.com/office/powerpoint/2010/main" val="2438242059"/>
              </p:ext>
            </p:extLst>
          </p:nvPr>
        </p:nvGraphicFramePr>
        <p:xfrm>
          <a:off x="913775" y="618517"/>
          <a:ext cx="10363825" cy="1585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ontent Placeholder 3">
            <a:extLst>
              <a:ext uri="{FF2B5EF4-FFF2-40B4-BE49-F238E27FC236}">
                <a16:creationId xmlns:a16="http://schemas.microsoft.com/office/drawing/2014/main" id="{BE0B059D-0AC5-6318-7C7A-942486BAC4B7}"/>
              </a:ext>
            </a:extLst>
          </p:cNvPr>
          <p:cNvGraphicFramePr>
            <a:graphicFrameLocks noGrp="1"/>
          </p:cNvGraphicFramePr>
          <p:nvPr>
            <p:ph sz="quarter" idx="14"/>
            <p:extLst>
              <p:ext uri="{D42A27DB-BD31-4B8C-83A1-F6EECF244321}">
                <p14:modId xmlns:p14="http://schemas.microsoft.com/office/powerpoint/2010/main" val="2299684802"/>
              </p:ext>
            </p:extLst>
          </p:nvPr>
        </p:nvGraphicFramePr>
        <p:xfrm>
          <a:off x="5815584" y="2366963"/>
          <a:ext cx="6035040" cy="41837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Content Placeholder 5" descr="A picture containing person, indoor&#10;&#10;Description automatically generated">
            <a:extLst>
              <a:ext uri="{FF2B5EF4-FFF2-40B4-BE49-F238E27FC236}">
                <a16:creationId xmlns:a16="http://schemas.microsoft.com/office/drawing/2014/main" id="{19F1D067-A41D-AF97-33EC-678864181DBF}"/>
              </a:ext>
            </a:extLst>
          </p:cNvPr>
          <p:cNvPicPr>
            <a:picLocks noGrp="1" noChangeAspect="1"/>
          </p:cNvPicPr>
          <p:nvPr>
            <p:ph sz="quarter" idx="13"/>
          </p:nvPr>
        </p:nvPicPr>
        <p:blipFill>
          <a:blip r:embed="rId12">
            <a:extLst>
              <a:ext uri="{28A0092B-C50C-407E-A947-70E740481C1C}">
                <a14:useLocalDpi xmlns:a14="http://schemas.microsoft.com/office/drawing/2010/main" val="0"/>
              </a:ext>
            </a:extLst>
          </a:blip>
          <a:stretch>
            <a:fillRect/>
          </a:stretch>
        </p:blipFill>
        <p:spPr>
          <a:xfrm>
            <a:off x="1014537" y="2366963"/>
            <a:ext cx="4557653" cy="3424237"/>
          </a:xfrm>
        </p:spPr>
      </p:pic>
    </p:spTree>
    <p:extLst>
      <p:ext uri="{BB962C8B-B14F-4D97-AF65-F5344CB8AC3E}">
        <p14:creationId xmlns:p14="http://schemas.microsoft.com/office/powerpoint/2010/main" val="1875636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43006C0-9CF0-4AD0-9C72-B3F9942A80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307D36E-6608-46E6-857A-E172960BB6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A1B1FB5C-02AC-4A11-9B9E-D6FAE4AA1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3F72C88A-0506-4B12-8C66-DC9535260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E8C338B-9565-4F98-872C-2008B624B5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Content Placeholder 5" descr="A picture containing person, person, indoor&#10;&#10;Description automatically generated">
            <a:extLst>
              <a:ext uri="{FF2B5EF4-FFF2-40B4-BE49-F238E27FC236}">
                <a16:creationId xmlns:a16="http://schemas.microsoft.com/office/drawing/2014/main" id="{4526A95E-7EDA-D33A-960D-84B9129B3B5C}"/>
              </a:ext>
            </a:extLst>
          </p:cNvPr>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8121445" y="1577118"/>
            <a:ext cx="3427091" cy="371268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FEAC69B9-BFEA-63EB-5E6C-7BEB701880A2}"/>
              </a:ext>
            </a:extLst>
          </p:cNvPr>
          <p:cNvSpPr>
            <a:spLocks noGrp="1"/>
          </p:cNvSpPr>
          <p:nvPr>
            <p:ph sz="quarter" idx="4294967295"/>
          </p:nvPr>
        </p:nvSpPr>
        <p:spPr>
          <a:xfrm>
            <a:off x="1034090" y="1575013"/>
            <a:ext cx="6564207" cy="3881309"/>
          </a:xfrm>
        </p:spPr>
        <p:txBody>
          <a:bodyPr vert="horz" lIns="91440" tIns="45720" rIns="91440" bIns="45720" rtlCol="0" anchor="t">
            <a:normAutofit/>
          </a:bodyPr>
          <a:lstStyle/>
          <a:p>
            <a:pPr>
              <a:lnSpc>
                <a:spcPct val="110000"/>
              </a:lnSpc>
              <a:buFont typeface="Wingdings" panose="020B0604020202020204" pitchFamily="34" charset="0"/>
              <a:buChar char="Ø"/>
            </a:pPr>
            <a:r>
              <a:rPr lang="en-US" sz="1900" dirty="0"/>
              <a:t>Marine archaeology is a consideration for some types of physical handicaps, as there is weightlessness in water</a:t>
            </a:r>
            <a:endParaRPr lang="en-US" dirty="0"/>
          </a:p>
          <a:p>
            <a:pPr>
              <a:lnSpc>
                <a:spcPct val="110000"/>
              </a:lnSpc>
              <a:buFont typeface="Wingdings" panose="020B0604020202020204" pitchFamily="34" charset="0"/>
              <a:buChar char="Ø"/>
            </a:pPr>
            <a:r>
              <a:rPr lang="en-US" sz="1900" dirty="0"/>
              <a:t>Land archaeology can be performed while sitting on the ground and there are always people to help, and other obstacles can be accommodated</a:t>
            </a:r>
          </a:p>
          <a:p>
            <a:pPr>
              <a:lnSpc>
                <a:spcPct val="110000"/>
              </a:lnSpc>
              <a:buFont typeface="Wingdings" panose="020B0604020202020204" pitchFamily="34" charset="0"/>
              <a:buChar char="Ø"/>
            </a:pPr>
            <a:r>
              <a:rPr lang="en-US" sz="1900" dirty="0"/>
              <a:t>Fieldwork is only about ten percent of what goes on in any archaeological study. There is background research, organizing of a team, training, reports that need to be written, data to be analyzed and then, one must treat the artifacts  </a:t>
            </a:r>
          </a:p>
          <a:p>
            <a:pPr>
              <a:lnSpc>
                <a:spcPct val="110000"/>
              </a:lnSpc>
            </a:pPr>
            <a:endParaRPr lang="en-US" sz="1900"/>
          </a:p>
          <a:p>
            <a:pPr marL="0">
              <a:lnSpc>
                <a:spcPct val="110000"/>
              </a:lnSpc>
            </a:pPr>
            <a:endParaRPr lang="en-US" sz="1900"/>
          </a:p>
          <a:p>
            <a:pPr marL="0">
              <a:lnSpc>
                <a:spcPct val="110000"/>
              </a:lnSpc>
            </a:pPr>
            <a:endParaRPr lang="en-US" sz="1900"/>
          </a:p>
          <a:p>
            <a:pPr marL="0">
              <a:lnSpc>
                <a:spcPct val="110000"/>
              </a:lnSpc>
            </a:pPr>
            <a:endParaRPr lang="en-US" sz="1900"/>
          </a:p>
        </p:txBody>
      </p:sp>
    </p:spTree>
    <p:extLst>
      <p:ext uri="{BB962C8B-B14F-4D97-AF65-F5344CB8AC3E}">
        <p14:creationId xmlns:p14="http://schemas.microsoft.com/office/powerpoint/2010/main" val="1062070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80DF651B-0216-4CE1-9993-9C81C46298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9D7307-36F7-47F8-9931-AB5BAC7C43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1295ED52-E90A-465D-88C0-893C6EF48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2921021B-E928-4355-9554-162D5B68A1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C98F1ED-E15E-4A4F-A33F-1F14053F6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Content Placeholder 5" descr="Pile of American dollar banknotes">
            <a:extLst>
              <a:ext uri="{FF2B5EF4-FFF2-40B4-BE49-F238E27FC236}">
                <a16:creationId xmlns:a16="http://schemas.microsoft.com/office/drawing/2014/main" id="{08AEE535-A9C5-6440-5E48-B70BE1FF970E}"/>
              </a:ext>
            </a:extLst>
          </p:cNvPr>
          <p:cNvPicPr>
            <a:picLocks noGrp="1" noChangeAspect="1"/>
          </p:cNvPicPr>
          <p:nvPr>
            <p:ph sz="quarter" idx="14"/>
          </p:nvPr>
        </p:nvPicPr>
        <p:blipFill rotWithShape="1">
          <a:blip r:embed="rId4" cstate="print">
            <a:extLst>
              <a:ext uri="{28A0092B-C50C-407E-A947-70E740481C1C}">
                <a14:useLocalDpi xmlns:a14="http://schemas.microsoft.com/office/drawing/2010/main" val="0"/>
              </a:ext>
            </a:extLst>
          </a:blip>
          <a:srcRect/>
          <a:stretch/>
        </p:blipFill>
        <p:spPr>
          <a:xfrm>
            <a:off x="20" y="10"/>
            <a:ext cx="4070535" cy="6857990"/>
          </a:xfrm>
          <a:prstGeom prst="rect">
            <a:avLst/>
          </a:prstGeom>
        </p:spPr>
      </p:pic>
      <p:graphicFrame>
        <p:nvGraphicFramePr>
          <p:cNvPr id="7" name="Diagram 6">
            <a:extLst>
              <a:ext uri="{FF2B5EF4-FFF2-40B4-BE49-F238E27FC236}">
                <a16:creationId xmlns:a16="http://schemas.microsoft.com/office/drawing/2014/main" id="{3486F78D-A09F-6830-8A53-94F8858F3DEF}"/>
              </a:ext>
            </a:extLst>
          </p:cNvPr>
          <p:cNvGraphicFramePr/>
          <p:nvPr>
            <p:extLst>
              <p:ext uri="{D42A27DB-BD31-4B8C-83A1-F6EECF244321}">
                <p14:modId xmlns:p14="http://schemas.microsoft.com/office/powerpoint/2010/main" val="1851683437"/>
              </p:ext>
            </p:extLst>
          </p:nvPr>
        </p:nvGraphicFramePr>
        <p:xfrm>
          <a:off x="4626864" y="618517"/>
          <a:ext cx="6511072" cy="13565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ontent Placeholder 2">
            <a:extLst>
              <a:ext uri="{FF2B5EF4-FFF2-40B4-BE49-F238E27FC236}">
                <a16:creationId xmlns:a16="http://schemas.microsoft.com/office/drawing/2014/main" id="{2C8228B2-BDDC-D3D8-C64B-C54F1B025784}"/>
              </a:ext>
            </a:extLst>
          </p:cNvPr>
          <p:cNvSpPr>
            <a:spLocks noGrp="1"/>
          </p:cNvSpPr>
          <p:nvPr>
            <p:ph sz="quarter" idx="13"/>
          </p:nvPr>
        </p:nvSpPr>
        <p:spPr>
          <a:xfrm>
            <a:off x="4465048" y="2367092"/>
            <a:ext cx="6672887" cy="3424107"/>
          </a:xfrm>
        </p:spPr>
        <p:txBody>
          <a:bodyPr vert="horz" lIns="91440" tIns="45720" rIns="91440" bIns="45720" rtlCol="0" anchor="t">
            <a:normAutofit/>
          </a:bodyPr>
          <a:lstStyle/>
          <a:p>
            <a:pPr marL="0" marR="0" lvl="0" indent="0" fontAlgn="auto">
              <a:spcBef>
                <a:spcPts val="1000"/>
              </a:spcBef>
              <a:spcAft>
                <a:spcPts val="0"/>
              </a:spcAft>
              <a:buSzTx/>
              <a:buNone/>
              <a:tabLst/>
              <a:defRPr/>
            </a:pPr>
            <a:r>
              <a:rPr kumimoji="0" lang="en-US" b="0" i="0" u="none" strike="noStrike" spc="0" normalizeH="0" noProof="0" dirty="0">
                <a:ln>
                  <a:noFill/>
                </a:ln>
                <a:uLnTx/>
                <a:uFillTx/>
              </a:rPr>
              <a:t>Commercial companies (CRM jobs) are not usually archaeological firms, but environmental or engineering companies </a:t>
            </a:r>
            <a:r>
              <a:rPr kumimoji="0" lang="en-US" b="0" i="0" u="none" strike="noStrike" spc="0" normalizeH="0" noProof="0" dirty="0" err="1">
                <a:ln>
                  <a:noFill/>
                </a:ln>
                <a:uLnTx/>
                <a:uFillTx/>
              </a:rPr>
              <a:t>interesteD</a:t>
            </a:r>
            <a:r>
              <a:rPr kumimoji="0" lang="en-US" b="0" i="0" u="none" strike="noStrike" spc="0" normalizeH="0" noProof="0" dirty="0">
                <a:ln>
                  <a:noFill/>
                </a:ln>
                <a:uLnTx/>
                <a:uFillTx/>
              </a:rPr>
              <a:t> in their bottom line (making money) therefore, they are not always able or willing to be as flexible as organizations or academia, as it affects their profits</a:t>
            </a:r>
            <a:endParaRPr lang="en-US" dirty="0"/>
          </a:p>
          <a:p>
            <a:endParaRPr lang="en-US" dirty="0"/>
          </a:p>
        </p:txBody>
      </p:sp>
      <p:cxnSp>
        <p:nvCxnSpPr>
          <p:cNvPr id="21" name="Straight Connector 20">
            <a:extLst>
              <a:ext uri="{FF2B5EF4-FFF2-40B4-BE49-F238E27FC236}">
                <a16:creationId xmlns:a16="http://schemas.microsoft.com/office/drawing/2014/main" id="{2971C7DD-6CA4-4C72-AB0A-8DE10B6136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4239" y="0"/>
            <a:ext cx="0" cy="685800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438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E745807-2521-5210-1D07-F6A84409713A}"/>
              </a:ext>
            </a:extLst>
          </p:cNvPr>
          <p:cNvGraphicFramePr/>
          <p:nvPr>
            <p:extLst>
              <p:ext uri="{D42A27DB-BD31-4B8C-83A1-F6EECF244321}">
                <p14:modId xmlns:p14="http://schemas.microsoft.com/office/powerpoint/2010/main" val="884755535"/>
              </p:ext>
            </p:extLst>
          </p:nvPr>
        </p:nvGraphicFramePr>
        <p:xfrm>
          <a:off x="913774" y="618517"/>
          <a:ext cx="10433930" cy="1612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7EB23927-F8AD-8025-F849-D1860865D43F}"/>
              </a:ext>
            </a:extLst>
          </p:cNvPr>
          <p:cNvSpPr>
            <a:spLocks noGrp="1"/>
          </p:cNvSpPr>
          <p:nvPr>
            <p:ph sz="quarter" idx="13"/>
          </p:nvPr>
        </p:nvSpPr>
        <p:spPr>
          <a:xfrm>
            <a:off x="458724" y="2761488"/>
            <a:ext cx="11274552" cy="3907763"/>
          </a:xfrm>
        </p:spPr>
        <p:txBody>
          <a:bodyPr>
            <a:normAutofit fontScale="92500" lnSpcReduction="10000"/>
          </a:bodyPr>
          <a:lstStyle/>
          <a:p>
            <a:pPr marL="0" indent="0">
              <a:buNone/>
            </a:pPr>
            <a:r>
              <a:rPr lang="en-US" dirty="0"/>
              <a:t>As a society we have progressed many steps forward in finding ways to be inclusive. Laws have been written, groups have been formed, action has been taken.</a:t>
            </a:r>
          </a:p>
          <a:p>
            <a:pPr marL="0" indent="0">
              <a:buNone/>
            </a:pPr>
            <a:r>
              <a:rPr lang="en-US" dirty="0"/>
              <a:t>Although my findings show a definite need for improvement, I will persevere in my own pursuit of conquering obstacles to become the best version of me. I foresee a future that implements inclusive policies and the utilization of ideas and products created so that each person can follow their dreams and not let our differences separate us but unify us for a better tomorrow. I will be a part of that change.</a:t>
            </a:r>
          </a:p>
          <a:p>
            <a:pPr marL="0" indent="0">
              <a:buNone/>
            </a:pPr>
            <a:r>
              <a:rPr lang="en-US" sz="2100" dirty="0"/>
              <a:t>                                                             “one nation, indivisible, with liberty and justice for all."</a:t>
            </a:r>
          </a:p>
          <a:p>
            <a:pPr marL="0" indent="0">
              <a:buNone/>
            </a:pPr>
            <a:endParaRPr lang="en-US" dirty="0"/>
          </a:p>
          <a:p>
            <a:pPr marL="0" indent="0">
              <a:buNone/>
            </a:pPr>
            <a:r>
              <a:rPr lang="en-US" sz="2600" dirty="0"/>
              <a:t>Kelly A. Grace                                                 </a:t>
            </a:r>
          </a:p>
        </p:txBody>
      </p:sp>
      <p:pic>
        <p:nvPicPr>
          <p:cNvPr id="20" name="Graphic 20" descr="Owl outline">
            <a:extLst>
              <a:ext uri="{FF2B5EF4-FFF2-40B4-BE49-F238E27FC236}">
                <a16:creationId xmlns:a16="http://schemas.microsoft.com/office/drawing/2014/main" id="{1D8D207B-BA6B-3783-DC11-72262E05F8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117" y="6159188"/>
            <a:ext cx="356841" cy="356841"/>
          </a:xfrm>
          <a:prstGeom prst="rect">
            <a:avLst/>
          </a:prstGeom>
        </p:spPr>
      </p:pic>
    </p:spTree>
    <p:extLst>
      <p:ext uri="{BB962C8B-B14F-4D97-AF65-F5344CB8AC3E}">
        <p14:creationId xmlns:p14="http://schemas.microsoft.com/office/powerpoint/2010/main" val="7824109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0EA6-C39B-DE1B-AB73-92765D4CD030}"/>
              </a:ext>
            </a:extLst>
          </p:cNvPr>
          <p:cNvSpPr>
            <a:spLocks noGrp="1"/>
          </p:cNvSpPr>
          <p:nvPr>
            <p:ph type="title"/>
          </p:nvPr>
        </p:nvSpPr>
        <p:spPr>
          <a:xfrm>
            <a:off x="2302125" y="0"/>
            <a:ext cx="8160774" cy="695853"/>
          </a:xfrm>
        </p:spPr>
        <p:txBody>
          <a:bodyPr>
            <a:normAutofit/>
          </a:bodyPr>
          <a:lstStyle/>
          <a:p>
            <a:r>
              <a:rPr lang="en-US" sz="3600" dirty="0"/>
              <a:t>With appreciation</a:t>
            </a:r>
          </a:p>
        </p:txBody>
      </p:sp>
      <p:sp>
        <p:nvSpPr>
          <p:cNvPr id="3" name="Text Placeholder 2">
            <a:extLst>
              <a:ext uri="{FF2B5EF4-FFF2-40B4-BE49-F238E27FC236}">
                <a16:creationId xmlns:a16="http://schemas.microsoft.com/office/drawing/2014/main" id="{9BFDBB8A-97FF-2961-C084-6CF0E8A3B57C}"/>
              </a:ext>
            </a:extLst>
          </p:cNvPr>
          <p:cNvSpPr>
            <a:spLocks noGrp="1"/>
          </p:cNvSpPr>
          <p:nvPr>
            <p:ph type="body" idx="1"/>
          </p:nvPr>
        </p:nvSpPr>
        <p:spPr>
          <a:xfrm>
            <a:off x="1024128" y="713232"/>
            <a:ext cx="10716768" cy="5981085"/>
          </a:xfrm>
        </p:spPr>
        <p:txBody>
          <a:bodyPr>
            <a:normAutofit/>
          </a:bodyPr>
          <a:lstStyle/>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b="0" i="0" u="none" strike="noStrike" kern="1200" cap="all" spc="0" normalizeH="0" baseline="0" noProof="0" dirty="0">
                <a:ln>
                  <a:noFill/>
                </a:ln>
                <a:solidFill>
                  <a:srgbClr val="6953B7"/>
                </a:solidFill>
                <a:effectLst/>
                <a:uLnTx/>
                <a:uFillTx/>
                <a:ea typeface="+mn-ea"/>
                <a:cs typeface="+mn-cs"/>
              </a:rPr>
              <a:t>Thank You to </a:t>
            </a:r>
            <a:r>
              <a:rPr kumimoji="0" lang="en-US" b="0" i="0" u="none" strike="noStrike" kern="1200" cap="all" spc="0" normalizeH="0" baseline="0" noProof="0" dirty="0">
                <a:ln>
                  <a:noFill/>
                </a:ln>
                <a:solidFill>
                  <a:schemeClr val="accent6"/>
                </a:solidFill>
                <a:effectLst/>
                <a:uLnTx/>
                <a:uFillTx/>
                <a:ea typeface="+mn-ea"/>
                <a:cs typeface="+mn-cs"/>
              </a:rPr>
              <a:t>D.K. Abbass</a:t>
            </a:r>
            <a:r>
              <a:rPr kumimoji="0" lang="en-US" b="0" i="0" u="none" strike="noStrike" kern="1200" cap="all" spc="0" normalizeH="0" baseline="0" noProof="0" dirty="0">
                <a:ln>
                  <a:noFill/>
                </a:ln>
                <a:solidFill>
                  <a:srgbClr val="6953B7"/>
                </a:solidFill>
                <a:effectLst/>
                <a:uLnTx/>
                <a:uFillTx/>
                <a:ea typeface="+mn-ea"/>
                <a:cs typeface="+mn-cs"/>
              </a:rPr>
              <a:t>, Ph.D., a woman to whom speaking with is like suddenly finding yourself surrounded by your favorite books. </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b="0" i="0" u="none" strike="noStrike" kern="1200" cap="all" spc="0" normalizeH="0" baseline="0" noProof="0" dirty="0">
                <a:ln>
                  <a:noFill/>
                </a:ln>
                <a:solidFill>
                  <a:srgbClr val="6953B7"/>
                </a:solidFill>
                <a:effectLst/>
                <a:uLnTx/>
                <a:uFillTx/>
                <a:ea typeface="+mn-ea"/>
                <a:cs typeface="+mn-cs"/>
              </a:rPr>
              <a:t>Many thanks to </a:t>
            </a:r>
            <a:r>
              <a:rPr kumimoji="0" lang="en-US" b="0" i="0" u="none" strike="noStrike" kern="1200" cap="all" spc="0" normalizeH="0" baseline="0" noProof="0" dirty="0">
                <a:ln>
                  <a:noFill/>
                </a:ln>
                <a:solidFill>
                  <a:schemeClr val="accent6"/>
                </a:solidFill>
                <a:effectLst/>
                <a:uLnTx/>
                <a:uFillTx/>
                <a:ea typeface="+mn-ea"/>
                <a:cs typeface="+mn-cs"/>
              </a:rPr>
              <a:t>Professor Carol Panaccione </a:t>
            </a:r>
            <a:r>
              <a:rPr kumimoji="0" lang="en-US" b="0" i="0" u="none" strike="noStrike" kern="1200" cap="all" spc="0" normalizeH="0" baseline="0" noProof="0" dirty="0">
                <a:ln>
                  <a:noFill/>
                </a:ln>
                <a:solidFill>
                  <a:srgbClr val="6953B7"/>
                </a:solidFill>
                <a:effectLst/>
                <a:uLnTx/>
                <a:uFillTx/>
                <a:ea typeface="+mn-ea"/>
                <a:cs typeface="+mn-cs"/>
              </a:rPr>
              <a:t>who has encouraged my progress over the semester and has been a guiding force inspiring me to ride my chariot towards the battle head on!</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b="0" i="0" u="none" strike="noStrike" kern="1200" cap="all" spc="0" normalizeH="0" baseline="0" noProof="0" dirty="0">
                <a:ln>
                  <a:noFill/>
                </a:ln>
                <a:solidFill>
                  <a:srgbClr val="6953B7"/>
                </a:solidFill>
                <a:effectLst/>
                <a:uLnTx/>
                <a:uFillTx/>
                <a:ea typeface="+mn-ea"/>
                <a:cs typeface="+mn-cs"/>
              </a:rPr>
              <a:t>A special thanks to Mr. </a:t>
            </a:r>
            <a:r>
              <a:rPr kumimoji="0" lang="en-US" b="0" i="0" u="none" strike="noStrike" kern="1200" cap="all" spc="0" normalizeH="0" baseline="0" noProof="0" dirty="0">
                <a:ln>
                  <a:noFill/>
                </a:ln>
                <a:solidFill>
                  <a:schemeClr val="accent6"/>
                </a:solidFill>
                <a:effectLst/>
                <a:uLnTx/>
                <a:uFillTx/>
                <a:ea typeface="+mn-ea"/>
                <a:cs typeface="+mn-cs"/>
              </a:rPr>
              <a:t>James Dahlen, </a:t>
            </a:r>
            <a:r>
              <a:rPr kumimoji="0" lang="en-US" b="0" i="0" u="none" strike="noStrike" kern="1200" cap="all" spc="0" normalizeH="0" baseline="0" noProof="0" dirty="0">
                <a:ln>
                  <a:noFill/>
                </a:ln>
                <a:solidFill>
                  <a:srgbClr val="6953B7"/>
                </a:solidFill>
                <a:effectLst/>
                <a:uLnTx/>
                <a:uFillTx/>
                <a:ea typeface="+mn-ea"/>
                <a:cs typeface="+mn-cs"/>
              </a:rPr>
              <a:t>Brown University Student ‘23 for taking the time out of his busy schedule to answer questions, conduct a tour of Joukowski Hall, and introduce me to his archaeology classmates and his instructors</a:t>
            </a:r>
            <a:r>
              <a:rPr kumimoji="0" lang="en-US" b="0" i="0" u="none" strike="noStrike" kern="1200" cap="all" spc="0" normalizeH="0" baseline="0" noProof="0">
                <a:ln>
                  <a:noFill/>
                </a:ln>
                <a:solidFill>
                  <a:srgbClr val="6953B7"/>
                </a:solidFill>
                <a:effectLst/>
                <a:uLnTx/>
                <a:uFillTx/>
                <a:ea typeface="+mn-ea"/>
                <a:cs typeface="+mn-cs"/>
              </a:rPr>
              <a:t>: </a:t>
            </a:r>
            <a:r>
              <a:rPr kumimoji="0" lang="en-US" b="0" i="0" u="none" strike="noStrike" kern="1200" cap="all" spc="0" normalizeH="0" baseline="0" noProof="0">
                <a:ln>
                  <a:noFill/>
                </a:ln>
                <a:solidFill>
                  <a:schemeClr val="accent6"/>
                </a:solidFill>
                <a:effectLst/>
                <a:uLnTx/>
                <a:uFillTx/>
                <a:ea typeface="+mn-ea"/>
                <a:cs typeface="+mn-cs"/>
              </a:rPr>
              <a:t>Elizabeth </a:t>
            </a:r>
            <a:r>
              <a:rPr kumimoji="0" lang="en-US" b="0" i="0" u="none" strike="noStrike" kern="1200" cap="all" spc="0" normalizeH="0" baseline="0" noProof="0" dirty="0">
                <a:ln>
                  <a:noFill/>
                </a:ln>
                <a:solidFill>
                  <a:schemeClr val="accent6"/>
                </a:solidFill>
                <a:effectLst/>
                <a:uLnTx/>
                <a:uFillTx/>
                <a:ea typeface="+mn-ea"/>
                <a:cs typeface="+mn-cs"/>
              </a:rPr>
              <a:t>(Liza) Davis and erynn Bentley </a:t>
            </a:r>
            <a:r>
              <a:rPr kumimoji="0" lang="en-US" b="0" i="0" u="none" strike="noStrike" kern="1200" cap="all" spc="0" normalizeH="0" baseline="0" noProof="0" dirty="0">
                <a:ln>
                  <a:noFill/>
                </a:ln>
                <a:solidFill>
                  <a:srgbClr val="6953B7"/>
                </a:solidFill>
                <a:effectLst/>
                <a:uLnTx/>
                <a:uFillTx/>
                <a:ea typeface="+mn-ea"/>
                <a:cs typeface="+mn-cs"/>
              </a:rPr>
              <a:t>both of whom also contributed valuable input to my learning experience at Brown University. </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b="1" i="0" u="none" strike="noStrike" kern="1200" cap="all" spc="0" normalizeH="0" baseline="0" noProof="0" dirty="0">
                <a:ln>
                  <a:noFill/>
                </a:ln>
                <a:solidFill>
                  <a:srgbClr val="6953B7"/>
                </a:solidFill>
                <a:effectLst/>
                <a:uLnTx/>
                <a:uFillTx/>
                <a:ea typeface="+mn-ea"/>
                <a:cs typeface="+mn-cs"/>
              </a:rPr>
              <a:t>“There can be no greater gift than that of giving one’s time and energy to help others without expecting anything in return.”</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n-US" b="0" i="0" u="none" strike="noStrike" kern="1200" cap="all" spc="0" normalizeH="0" baseline="0" noProof="0" dirty="0">
                <a:ln>
                  <a:noFill/>
                </a:ln>
                <a:solidFill>
                  <a:srgbClr val="6953B7"/>
                </a:solidFill>
                <a:effectLst/>
                <a:uLnTx/>
                <a:uFillTx/>
                <a:ea typeface="+mn-ea"/>
                <a:cs typeface="+mn-cs"/>
              </a:rPr>
              <a:t>— Nelson Mandela</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endParaRPr lang="en-US" sz="2600" dirty="0"/>
          </a:p>
          <a:p>
            <a:pPr algn="l"/>
            <a:endParaRPr lang="en-US" sz="1100" u="sng" dirty="0">
              <a:solidFill>
                <a:schemeClr val="accent4"/>
              </a:solidFill>
            </a:endParaRPr>
          </a:p>
        </p:txBody>
      </p:sp>
    </p:spTree>
    <p:extLst>
      <p:ext uri="{BB962C8B-B14F-4D97-AF65-F5344CB8AC3E}">
        <p14:creationId xmlns:p14="http://schemas.microsoft.com/office/powerpoint/2010/main" val="907078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E43006C0-9CF0-4AD0-9C72-B3F9942A80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a:extLst>
              <a:ext uri="{FF2B5EF4-FFF2-40B4-BE49-F238E27FC236}">
                <a16:creationId xmlns:a16="http://schemas.microsoft.com/office/drawing/2014/main" id="{4307D36E-6608-46E6-857A-E172960BB6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13">
            <a:extLst>
              <a:ext uri="{FF2B5EF4-FFF2-40B4-BE49-F238E27FC236}">
                <a16:creationId xmlns:a16="http://schemas.microsoft.com/office/drawing/2014/main" id="{22052095-6D4E-412C-BDAD-22612DA69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a:extLst>
              <a:ext uri="{FF2B5EF4-FFF2-40B4-BE49-F238E27FC236}">
                <a16:creationId xmlns:a16="http://schemas.microsoft.com/office/drawing/2014/main" id="{8606ADE0-AB1F-4565-8DAA-F903895725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7">
            <a:extLst>
              <a:ext uri="{FF2B5EF4-FFF2-40B4-BE49-F238E27FC236}">
                <a16:creationId xmlns:a16="http://schemas.microsoft.com/office/drawing/2014/main" id="{1F77F438-9D32-4287-9708-0AC36FEBC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24EAAF4B-BC55-A52A-6060-E829D217AAFA}"/>
              </a:ext>
            </a:extLst>
          </p:cNvPr>
          <p:cNvSpPr>
            <a:spLocks noGrp="1"/>
          </p:cNvSpPr>
          <p:nvPr>
            <p:ph sz="half" idx="2"/>
          </p:nvPr>
        </p:nvSpPr>
        <p:spPr>
          <a:xfrm>
            <a:off x="8196408" y="2367092"/>
            <a:ext cx="3352128" cy="3881309"/>
          </a:xfrm>
        </p:spPr>
        <p:txBody>
          <a:bodyPr vert="horz" lIns="91440" tIns="45720" rIns="91440" bIns="45720" rtlCol="0">
            <a:normAutofit/>
          </a:bodyPr>
          <a:lstStyle/>
          <a:p>
            <a:pPr>
              <a:buFont typeface="Wingdings" panose="05000000000000000000" pitchFamily="2" charset="2"/>
              <a:buChar char="Ø"/>
            </a:pPr>
            <a:r>
              <a:rPr lang="en-US" sz="1800" dirty="0"/>
              <a:t>The Iconic van Wickle Gates </a:t>
            </a:r>
          </a:p>
          <a:p>
            <a:pPr>
              <a:buFont typeface="Wingdings" panose="05000000000000000000" pitchFamily="2" charset="2"/>
              <a:buChar char="Ø"/>
            </a:pPr>
            <a:r>
              <a:rPr lang="en-US" sz="1800" dirty="0"/>
              <a:t>The legend states </a:t>
            </a:r>
            <a:r>
              <a:rPr lang="en-US" sz="1800"/>
              <a:t>that one </a:t>
            </a:r>
            <a:r>
              <a:rPr lang="en-US" sz="1800" dirty="0"/>
              <a:t>should only pass through these gates twice</a:t>
            </a:r>
          </a:p>
          <a:p>
            <a:pPr>
              <a:buFont typeface="Wingdings" panose="05000000000000000000" pitchFamily="2" charset="2"/>
              <a:buChar char="Ø"/>
            </a:pPr>
            <a:r>
              <a:rPr lang="en-US" sz="1800" dirty="0"/>
              <a:t>Passing More than twice is bad luck</a:t>
            </a:r>
          </a:p>
          <a:p>
            <a:pPr>
              <a:buFont typeface="Wingdings" panose="05000000000000000000" pitchFamily="2" charset="2"/>
              <a:buChar char="Ø"/>
            </a:pPr>
            <a:r>
              <a:rPr lang="en-US" sz="1800" dirty="0"/>
              <a:t>Here is where my journey begins</a:t>
            </a:r>
          </a:p>
        </p:txBody>
      </p:sp>
      <p:pic>
        <p:nvPicPr>
          <p:cNvPr id="4" name="Picture 4">
            <a:extLst>
              <a:ext uri="{FF2B5EF4-FFF2-40B4-BE49-F238E27FC236}">
                <a16:creationId xmlns:a16="http://schemas.microsoft.com/office/drawing/2014/main" id="{730F8280-4253-D3C1-E3B5-F753AC2F9C32}"/>
              </a:ext>
            </a:extLst>
          </p:cNvPr>
          <p:cNvPicPr>
            <a:picLocks noGrp="1" noChangeAspect="1"/>
          </p:cNvPicPr>
          <p:nvPr>
            <p:ph sz="half" idx="1"/>
          </p:nvPr>
        </p:nvPicPr>
        <p:blipFill rotWithShape="1">
          <a:blip r:embed="rId4"/>
          <a:srcRect r="5370" b="3732"/>
          <a:stretch/>
        </p:blipFill>
        <p:spPr>
          <a:xfrm>
            <a:off x="643465" y="797555"/>
            <a:ext cx="6909479" cy="5271807"/>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aphicFrame>
        <p:nvGraphicFramePr>
          <p:cNvPr id="3" name="Diagram 2">
            <a:extLst>
              <a:ext uri="{FF2B5EF4-FFF2-40B4-BE49-F238E27FC236}">
                <a16:creationId xmlns:a16="http://schemas.microsoft.com/office/drawing/2014/main" id="{EE403553-75AD-91C4-925B-8E584E35F826}"/>
              </a:ext>
            </a:extLst>
          </p:cNvPr>
          <p:cNvGraphicFramePr/>
          <p:nvPr>
            <p:extLst>
              <p:ext uri="{D42A27DB-BD31-4B8C-83A1-F6EECF244321}">
                <p14:modId xmlns:p14="http://schemas.microsoft.com/office/powerpoint/2010/main" val="3187888277"/>
              </p:ext>
            </p:extLst>
          </p:nvPr>
        </p:nvGraphicFramePr>
        <p:xfrm>
          <a:off x="8196408" y="530353"/>
          <a:ext cx="3590208" cy="16843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8785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xEl>
                                              <p:pRg st="3" end="3"/>
                                            </p:txEl>
                                          </p:spTgt>
                                        </p:tgtEl>
                                        <p:attrNameLst>
                                          <p:attrName>r</p:attrName>
                                        </p:attrNameLst>
                                      </p:cBhvr>
                                    </p:animRot>
                                    <p:animRot by="-240000">
                                      <p:cBhvr>
                                        <p:cTn id="7" dur="200" fill="hold">
                                          <p:stCondLst>
                                            <p:cond delay="200"/>
                                          </p:stCondLst>
                                        </p:cTn>
                                        <p:tgtEl>
                                          <p:spTgt spid="5">
                                            <p:txEl>
                                              <p:pRg st="3" end="3"/>
                                            </p:txEl>
                                          </p:spTgt>
                                        </p:tgtEl>
                                        <p:attrNameLst>
                                          <p:attrName>r</p:attrName>
                                        </p:attrNameLst>
                                      </p:cBhvr>
                                    </p:animRot>
                                    <p:animRot by="240000">
                                      <p:cBhvr>
                                        <p:cTn id="8" dur="200" fill="hold">
                                          <p:stCondLst>
                                            <p:cond delay="400"/>
                                          </p:stCondLst>
                                        </p:cTn>
                                        <p:tgtEl>
                                          <p:spTgt spid="5">
                                            <p:txEl>
                                              <p:pRg st="3" end="3"/>
                                            </p:txEl>
                                          </p:spTgt>
                                        </p:tgtEl>
                                        <p:attrNameLst>
                                          <p:attrName>r</p:attrName>
                                        </p:attrNameLst>
                                      </p:cBhvr>
                                    </p:animRot>
                                    <p:animRot by="-240000">
                                      <p:cBhvr>
                                        <p:cTn id="9" dur="200" fill="hold">
                                          <p:stCondLst>
                                            <p:cond delay="600"/>
                                          </p:stCondLst>
                                        </p:cTn>
                                        <p:tgtEl>
                                          <p:spTgt spid="5">
                                            <p:txEl>
                                              <p:pRg st="3" end="3"/>
                                            </p:txEl>
                                          </p:spTgt>
                                        </p:tgtEl>
                                        <p:attrNameLst>
                                          <p:attrName>r</p:attrName>
                                        </p:attrNameLst>
                                      </p:cBhvr>
                                    </p:animRot>
                                    <p:animRot by="120000">
                                      <p:cBhvr>
                                        <p:cTn id="10" dur="200" fill="hold">
                                          <p:stCondLst>
                                            <p:cond delay="800"/>
                                          </p:stCondLst>
                                        </p:cTn>
                                        <p:tgtEl>
                                          <p:spTgt spid="5">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7419E9-C5A9-4D5A-3C0F-394DD138D342}"/>
              </a:ext>
            </a:extLst>
          </p:cNvPr>
          <p:cNvSpPr txBox="1"/>
          <p:nvPr/>
        </p:nvSpPr>
        <p:spPr>
          <a:xfrm>
            <a:off x="1367028" y="1230204"/>
            <a:ext cx="10527792" cy="5005473"/>
          </a:xfrm>
          <a:prstGeom prst="rect">
            <a:avLst/>
          </a:prstGeom>
          <a:noFill/>
        </p:spPr>
        <p:txBody>
          <a:bodyPr wrap="square">
            <a:spAutoFit/>
          </a:bodyPr>
          <a:lstStyle/>
          <a:p>
            <a:pPr algn="l"/>
            <a:r>
              <a:rPr lang="en-US" sz="2000" dirty="0">
                <a:solidFill>
                  <a:schemeClr val="accent6">
                    <a:lumMod val="75000"/>
                  </a:schemeClr>
                </a:solidFill>
              </a:rPr>
              <a:t>All photographs property of Kelly A. Grace ©2022 unless otherwise noted</a:t>
            </a:r>
          </a:p>
          <a:p>
            <a:pPr algn="l"/>
            <a:endParaRPr lang="en-US" sz="1800" dirty="0">
              <a:solidFill>
                <a:schemeClr val="accent6">
                  <a:lumMod val="75000"/>
                </a:schemeClr>
              </a:solidFill>
            </a:endParaRPr>
          </a:p>
          <a:p>
            <a:pPr algn="l"/>
            <a:r>
              <a:rPr lang="en-US" sz="1600" cap="all" dirty="0">
                <a:solidFill>
                  <a:prstClr val="white">
                    <a:lumMod val="50000"/>
                  </a:prstClr>
                </a:solidFill>
              </a:rPr>
              <a:t>Slide 7: Brown University Student accessibility Information provided by Jennifer agudelo, m.a., accommodation specialist</a:t>
            </a:r>
          </a:p>
          <a:p>
            <a:pPr algn="l"/>
            <a:endParaRPr lang="en-US" sz="1800" dirty="0">
              <a:solidFill>
                <a:prstClr val="white">
                  <a:lumMod val="50000"/>
                </a:prstClr>
              </a:solidFill>
            </a:endParaRPr>
          </a:p>
          <a:p>
            <a:pPr algn="l"/>
            <a:r>
              <a:rPr lang="en-US" sz="1600" cap="all" dirty="0">
                <a:solidFill>
                  <a:prstClr val="white">
                    <a:lumMod val="50000"/>
                  </a:prstClr>
                </a:solidFill>
              </a:rPr>
              <a:t>Slide 11</a:t>
            </a:r>
            <a:r>
              <a:rPr lang="en-US" sz="1050" dirty="0"/>
              <a:t>: </a:t>
            </a:r>
            <a:r>
              <a:rPr lang="en-US" sz="1050" u="sng" cap="all" dirty="0">
                <a:solidFill>
                  <a:schemeClr val="accent4"/>
                </a:solidFill>
                <a:hlinkClick r:id="rId2">
                  <a:extLst>
                    <a:ext uri="{A12FA001-AC4F-418D-AE19-62706E023703}">
                      <ahyp:hlinkClr xmlns:ahyp="http://schemas.microsoft.com/office/drawing/2018/hyperlinkcolor" val="tx"/>
                    </a:ext>
                  </a:extLst>
                </a:hlinkClick>
              </a:rPr>
              <a:t>https://dps.brown.edu/crime-prevention/blue-light-phones-yellow-jackets</a:t>
            </a:r>
            <a:endParaRPr lang="en-US" sz="1050" u="sng" cap="all" dirty="0">
              <a:solidFill>
                <a:schemeClr val="accent4"/>
              </a:solidFill>
            </a:endParaRPr>
          </a:p>
          <a:p>
            <a:pPr algn="l"/>
            <a:endParaRPr lang="en-US" u="sng" dirty="0">
              <a:solidFill>
                <a:schemeClr val="accent4"/>
              </a:solidFill>
            </a:endParaRPr>
          </a:p>
          <a:p>
            <a:pPr algn="l"/>
            <a:r>
              <a:rPr lang="en-US" sz="1600" cap="all" dirty="0">
                <a:solidFill>
                  <a:prstClr val="white">
                    <a:lumMod val="50000"/>
                  </a:prstClr>
                </a:solidFill>
              </a:rPr>
              <a:t>Slides 13, 14: Theresa O'Mahoney , “Enabled archaeology” and inclusive, accessible archaeology , Tim Phillips, Roberta Gilchrist, kindly supplied by Elizabeth (Liza) Davis, ma, doctoral student in archaeology and the ancient world, Brown University</a:t>
            </a:r>
          </a:p>
          <a:p>
            <a:pPr algn="l"/>
            <a:endParaRPr lang="en-US" sz="1800" dirty="0">
              <a:solidFill>
                <a:prstClr val="white">
                  <a:lumMod val="50000"/>
                </a:prstClr>
              </a:solidFill>
            </a:endParaRPr>
          </a:p>
          <a:p>
            <a:pPr algn="l"/>
            <a:r>
              <a:rPr lang="en-US" sz="1600" cap="all" dirty="0">
                <a:solidFill>
                  <a:prstClr val="white">
                    <a:lumMod val="50000"/>
                  </a:prstClr>
                </a:solidFill>
              </a:rPr>
              <a:t>Slide 15: photo credit: Freewheel:  </a:t>
            </a:r>
            <a:r>
              <a:rPr lang="en-US" sz="1050" u="sng" cap="all" dirty="0">
                <a:solidFill>
                  <a:schemeClr val="accent4"/>
                </a:solidFill>
                <a:hlinkClick r:id="rId3">
                  <a:extLst>
                    <a:ext uri="{A12FA001-AC4F-418D-AE19-62706E023703}">
                      <ahyp:hlinkClr xmlns:ahyp="http://schemas.microsoft.com/office/drawing/2018/hyperlinkcolor" val="tx"/>
                    </a:ext>
                  </a:extLst>
                </a:hlinkClick>
              </a:rPr>
              <a:t>https://www.draftwheelchairs.com/shop/free-wheel.html?___SID=U#prettyPhoto</a:t>
            </a:r>
            <a:endParaRPr lang="en-US" sz="1050" u="sng" cap="all" dirty="0">
              <a:solidFill>
                <a:schemeClr val="accent4"/>
              </a:solidFill>
            </a:endParaRPr>
          </a:p>
          <a:p>
            <a:pPr algn="l"/>
            <a:endParaRPr lang="en-US" u="sng" dirty="0">
              <a:solidFill>
                <a:schemeClr val="accent4"/>
              </a:solidFill>
            </a:endParaRP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lang="en-US" sz="1600" cap="all" dirty="0">
                <a:solidFill>
                  <a:prstClr val="white">
                    <a:lumMod val="50000"/>
                  </a:prstClr>
                </a:solidFill>
              </a:rPr>
              <a:t>Slide 16: Diagram information credit: (</a:t>
            </a:r>
            <a:r>
              <a:rPr lang="en-US" sz="1600" cap="all" dirty="0" err="1">
                <a:solidFill>
                  <a:prstClr val="white">
                    <a:lumMod val="50000"/>
                  </a:prstClr>
                </a:solidFill>
              </a:rPr>
              <a:t>Defence</a:t>
            </a:r>
            <a:r>
              <a:rPr lang="en-US" sz="1600" cap="all" dirty="0">
                <a:solidFill>
                  <a:prstClr val="white">
                    <a:lumMod val="50000"/>
                  </a:prstClr>
                </a:solidFill>
              </a:rPr>
              <a:t> Archaeology Group (</a:t>
            </a:r>
            <a:r>
              <a:rPr lang="en-US" sz="1600" cap="all" dirty="0" err="1">
                <a:solidFill>
                  <a:prstClr val="white">
                    <a:lumMod val="50000"/>
                  </a:prstClr>
                </a:solidFill>
              </a:rPr>
              <a:t>D.A.G</a:t>
            </a:r>
            <a:r>
              <a:rPr lang="en-US" sz="1600" cap="all" dirty="0">
                <a:solidFill>
                  <a:prstClr val="white">
                    <a:lumMod val="50000"/>
                  </a:prstClr>
                </a:solidFill>
              </a:rPr>
              <a:t>.), 2015 O’Mahoney, 2015)</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lang="en-US" sz="1600" cap="all" dirty="0">
                <a:solidFill>
                  <a:prstClr val="white">
                    <a:lumMod val="50000"/>
                  </a:prstClr>
                </a:solidFill>
              </a:rPr>
              <a:t>Slide 18:</a:t>
            </a:r>
            <a:r>
              <a:rPr lang="en-US" sz="2000" dirty="0">
                <a:solidFill>
                  <a:prstClr val="white">
                    <a:lumMod val="50000"/>
                  </a:prstClr>
                </a:solidFill>
              </a:rPr>
              <a:t> </a:t>
            </a:r>
            <a:r>
              <a:rPr kumimoji="0" lang="en-US" sz="1000" b="0" i="0" u="sng" strike="noStrike" kern="1200" cap="all" spc="0" normalizeH="0" baseline="0" noProof="0" dirty="0">
                <a:ln>
                  <a:noFill/>
                </a:ln>
                <a:solidFill>
                  <a:srgbClr val="1D7EAB"/>
                </a:solidFill>
                <a:effectLst/>
                <a:uLnTx/>
                <a:uFillTx/>
                <a:ea typeface="+mn-ea"/>
                <a:cs typeface="+mn-cs"/>
              </a:rPr>
              <a:t>https://www.nps.gov/subjects/nagpra/index.htm </a:t>
            </a:r>
            <a:r>
              <a:rPr lang="en-US" sz="1600" cap="all" dirty="0">
                <a:solidFill>
                  <a:prstClr val="white">
                    <a:lumMod val="50000"/>
                  </a:prstClr>
                </a:solidFill>
              </a:rPr>
              <a:t>, Photo Courtesy of San Diego Museum of man via: </a:t>
            </a:r>
            <a:r>
              <a:rPr lang="en-US" sz="1050" u="sng" cap="all" dirty="0">
                <a:solidFill>
                  <a:schemeClr val="accent4"/>
                </a:solidFill>
                <a:hlinkClick r:id="rId4">
                  <a:extLst>
                    <a:ext uri="{A12FA001-AC4F-418D-AE19-62706E023703}">
                      <ahyp:hlinkClr xmlns:ahyp="http://schemas.microsoft.com/office/drawing/2018/hyperlinkcolor" val="tx"/>
                    </a:ext>
                  </a:extLst>
                </a:hlinkClick>
              </a:rPr>
              <a:t>https://www.nps.gov/subjects/nagpra/compliance.htm</a:t>
            </a:r>
            <a:r>
              <a:rPr lang="en-US" sz="1050" u="sng" cap="all" dirty="0">
                <a:solidFill>
                  <a:schemeClr val="accent4"/>
                </a:solidFill>
              </a:rPr>
              <a:t> </a:t>
            </a:r>
          </a:p>
          <a:p>
            <a:pPr algn="l"/>
            <a:endParaRPr lang="en-US" u="sng" dirty="0">
              <a:solidFill>
                <a:schemeClr val="accent4"/>
              </a:solidFill>
            </a:endParaRPr>
          </a:p>
        </p:txBody>
      </p:sp>
      <p:sp>
        <p:nvSpPr>
          <p:cNvPr id="5" name="TextBox 4">
            <a:extLst>
              <a:ext uri="{FF2B5EF4-FFF2-40B4-BE49-F238E27FC236}">
                <a16:creationId xmlns:a16="http://schemas.microsoft.com/office/drawing/2014/main" id="{23E9C5D0-70B7-AC68-FAA8-F4F07DD79785}"/>
              </a:ext>
            </a:extLst>
          </p:cNvPr>
          <p:cNvSpPr txBox="1"/>
          <p:nvPr/>
        </p:nvSpPr>
        <p:spPr>
          <a:xfrm>
            <a:off x="2806446" y="211152"/>
            <a:ext cx="6094476" cy="646331"/>
          </a:xfrm>
          <a:prstGeom prst="rect">
            <a:avLst/>
          </a:prstGeom>
          <a:noFill/>
        </p:spPr>
        <p:txBody>
          <a:bodyPr wrap="square">
            <a:spAutoFit/>
          </a:bodyPr>
          <a:lstStyle/>
          <a:p>
            <a:pPr algn="ctr"/>
            <a:r>
              <a:rPr kumimoji="0" lang="en-US" sz="3600" b="0" i="0" u="none" strike="noStrike" kern="1200" cap="all" spc="0" normalizeH="0" baseline="0" noProof="0" dirty="0">
                <a:ln>
                  <a:noFill/>
                </a:ln>
                <a:solidFill>
                  <a:prstClr val="black"/>
                </a:solidFill>
                <a:effectLst/>
                <a:uLnTx/>
                <a:uFillTx/>
                <a:latin typeface="Tw Cen MT" panose="020B0602020104020603"/>
                <a:ea typeface="+mj-ea"/>
                <a:cs typeface="+mj-cs"/>
              </a:rPr>
              <a:t>Credits and Resources</a:t>
            </a:r>
            <a:endParaRPr lang="en-US" dirty="0"/>
          </a:p>
        </p:txBody>
      </p:sp>
    </p:spTree>
    <p:extLst>
      <p:ext uri="{BB962C8B-B14F-4D97-AF65-F5344CB8AC3E}">
        <p14:creationId xmlns:p14="http://schemas.microsoft.com/office/powerpoint/2010/main" val="319347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0EA6-C39B-DE1B-AB73-92765D4CD030}"/>
              </a:ext>
            </a:extLst>
          </p:cNvPr>
          <p:cNvSpPr>
            <a:spLocks noGrp="1"/>
          </p:cNvSpPr>
          <p:nvPr>
            <p:ph type="title"/>
          </p:nvPr>
        </p:nvSpPr>
        <p:spPr>
          <a:xfrm>
            <a:off x="2299372" y="163684"/>
            <a:ext cx="8160774" cy="603572"/>
          </a:xfrm>
        </p:spPr>
        <p:txBody>
          <a:bodyPr>
            <a:normAutofit fontScale="90000"/>
          </a:bodyPr>
          <a:lstStyle/>
          <a:p>
            <a:r>
              <a:rPr lang="en-US" dirty="0"/>
              <a:t>Credits and Resources</a:t>
            </a:r>
          </a:p>
        </p:txBody>
      </p:sp>
      <p:sp>
        <p:nvSpPr>
          <p:cNvPr id="3" name="Text Placeholder 2">
            <a:extLst>
              <a:ext uri="{FF2B5EF4-FFF2-40B4-BE49-F238E27FC236}">
                <a16:creationId xmlns:a16="http://schemas.microsoft.com/office/drawing/2014/main" id="{9BFDBB8A-97FF-2961-C084-6CF0E8A3B57C}"/>
              </a:ext>
            </a:extLst>
          </p:cNvPr>
          <p:cNvSpPr>
            <a:spLocks noGrp="1"/>
          </p:cNvSpPr>
          <p:nvPr>
            <p:ph type="body" idx="1"/>
          </p:nvPr>
        </p:nvSpPr>
        <p:spPr>
          <a:xfrm>
            <a:off x="1024128" y="859536"/>
            <a:ext cx="10716768" cy="5834781"/>
          </a:xfrm>
        </p:spPr>
        <p:txBody>
          <a:bodyPr>
            <a:normAutofit/>
          </a:bodyPr>
          <a:lstStyle/>
          <a:p>
            <a:pPr algn="l"/>
            <a:endParaRPr lang="en-US" sz="1600" dirty="0">
              <a:solidFill>
                <a:prstClr val="white">
                  <a:lumMod val="50000"/>
                </a:prstClr>
              </a:solidFill>
              <a:latin typeface="Tw Cen MT" panose="020B0602020104020603"/>
            </a:endParaRPr>
          </a:p>
          <a:p>
            <a:pPr algn="l"/>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l"/>
            <a:r>
              <a:rPr lang="en-US" sz="1600" dirty="0"/>
              <a:t>Slide 19: courtesy of the Friends of the Little Red House; </a:t>
            </a:r>
            <a:r>
              <a:rPr lang="en-US" sz="1050" u="sng" dirty="0">
                <a:solidFill>
                  <a:schemeClr val="accent4"/>
                </a:solidFill>
              </a:rPr>
              <a:t>https://www.linkedin.com/company/public-archaeology-lab?trk=public_profile_topcard-current-company </a:t>
            </a:r>
            <a:endParaRPr lang="en-US" sz="1100" u="sng" dirty="0">
              <a:solidFill>
                <a:schemeClr val="accent4"/>
              </a:solidFill>
            </a:endParaRPr>
          </a:p>
          <a:p>
            <a:pPr algn="l"/>
            <a:r>
              <a:rPr kumimoji="0" lang="en-US" sz="1600" b="0" i="0" u="none" strike="noStrike" kern="1200" cap="all" spc="0" normalizeH="0" baseline="0" noProof="0" dirty="0">
                <a:ln>
                  <a:noFill/>
                </a:ln>
                <a:solidFill>
                  <a:prstClr val="white">
                    <a:lumMod val="50000"/>
                  </a:prstClr>
                </a:solidFill>
                <a:effectLst/>
                <a:uLnTx/>
                <a:uFillTx/>
                <a:latin typeface="Tw Cen MT" panose="020B0602020104020603"/>
                <a:ea typeface="+mn-ea"/>
                <a:cs typeface="+mn-cs"/>
              </a:rPr>
              <a:t>Slides 21, 22: information provided by Deborah C. Cox, (President of PAL, Pawtucket, RI) and by their website; </a:t>
            </a:r>
            <a:r>
              <a:rPr lang="en-US" sz="1050" u="sng" dirty="0">
                <a:solidFill>
                  <a:schemeClr val="accent4"/>
                </a:solidFill>
                <a:hlinkClick r:id="rId2">
                  <a:extLst>
                    <a:ext uri="{A12FA001-AC4F-418D-AE19-62706E023703}">
                      <ahyp:hlinkClr xmlns:ahyp="http://schemas.microsoft.com/office/drawing/2018/hyperlinkcolor" val="tx"/>
                    </a:ext>
                  </a:extLst>
                </a:hlinkClick>
              </a:rPr>
              <a:t>https://www.palinc.com/careers</a:t>
            </a:r>
            <a:r>
              <a:rPr lang="en-US" sz="1050" u="sng" dirty="0">
                <a:solidFill>
                  <a:schemeClr val="accent4"/>
                </a:solidFill>
              </a:rPr>
              <a:t> </a:t>
            </a:r>
          </a:p>
          <a:p>
            <a:pPr algn="l"/>
            <a:r>
              <a:rPr lang="en-US" sz="1600" dirty="0">
                <a:solidFill>
                  <a:prstClr val="white">
                    <a:lumMod val="50000"/>
                  </a:prstClr>
                </a:solidFill>
                <a:latin typeface="Tw Cen MT" panose="020B0602020104020603"/>
              </a:rPr>
              <a:t>Slide 23: “EEO is the Law Poster”; </a:t>
            </a:r>
            <a:r>
              <a:rPr lang="en-US" sz="1050" u="sng" dirty="0">
                <a:solidFill>
                  <a:schemeClr val="accent4"/>
                </a:solidFill>
              </a:rPr>
              <a:t>https://www.dol.gov/sites/dolgov/files/ofccp/regs/compliance/posters/pdf/OFCCP_EEO_Supplement_Final_JRF_QA_508c.pdf</a:t>
            </a:r>
          </a:p>
          <a:p>
            <a:pPr algn="l"/>
            <a:r>
              <a:rPr kumimoji="0" lang="en-US" sz="1600" b="0" i="0" u="none" strike="noStrike" kern="1200" cap="all" spc="0" normalizeH="0" baseline="0" noProof="0" dirty="0">
                <a:ln>
                  <a:noFill/>
                </a:ln>
                <a:solidFill>
                  <a:prstClr val="white">
                    <a:lumMod val="50000"/>
                  </a:prstClr>
                </a:solidFill>
                <a:effectLst/>
                <a:uLnTx/>
                <a:uFillTx/>
                <a:latin typeface="Tw Cen MT" panose="020B0602020104020603"/>
                <a:ea typeface="+mn-ea"/>
                <a:cs typeface="+mn-cs"/>
              </a:rPr>
              <a:t>Slide 25: Photo of </a:t>
            </a:r>
            <a:r>
              <a:rPr kumimoji="0" lang="en-US" sz="1600" b="0" i="0" u="none" strike="noStrike" kern="1200" cap="all" spc="0" normalizeH="0" baseline="0" noProof="0" dirty="0" err="1">
                <a:ln>
                  <a:noFill/>
                </a:ln>
                <a:solidFill>
                  <a:prstClr val="white">
                    <a:lumMod val="50000"/>
                  </a:prstClr>
                </a:solidFill>
                <a:effectLst/>
                <a:uLnTx/>
                <a:uFillTx/>
                <a:latin typeface="Tw Cen MT" panose="020B0602020104020603"/>
                <a:ea typeface="+mn-ea"/>
                <a:cs typeface="+mn-cs"/>
              </a:rPr>
              <a:t>D.K</a:t>
            </a:r>
            <a:r>
              <a:rPr kumimoji="0" lang="en-US" sz="1600" b="0" i="0" u="none" strike="noStrike" kern="1200" cap="all" spc="0" normalizeH="0" baseline="0" noProof="0" dirty="0">
                <a:ln>
                  <a:noFill/>
                </a:ln>
                <a:solidFill>
                  <a:prstClr val="white">
                    <a:lumMod val="50000"/>
                  </a:prstClr>
                </a:solidFill>
                <a:effectLst/>
                <a:uLnTx/>
                <a:uFillTx/>
                <a:latin typeface="Tw Cen MT" panose="020B0602020104020603"/>
                <a:ea typeface="+mn-ea"/>
                <a:cs typeface="+mn-cs"/>
              </a:rPr>
              <a:t> Abbass, Ph.D.: The Newport Daily News Daily News File Photo: </a:t>
            </a:r>
          </a:p>
          <a:p>
            <a:pPr algn="l"/>
            <a:r>
              <a:rPr lang="en-US" sz="1100" u="sng" dirty="0">
                <a:solidFill>
                  <a:schemeClr val="accent4"/>
                </a:solidFill>
              </a:rPr>
              <a:t>https://www.newportri.com/story/news/local/2022/02/03/newport-ri-james-cooks-ship-endeavor-found-newport-harbor/6646426001/</a:t>
            </a:r>
          </a:p>
          <a:p>
            <a:pPr algn="l"/>
            <a:r>
              <a:rPr lang="en-US" sz="1600" dirty="0">
                <a:solidFill>
                  <a:prstClr val="white">
                    <a:lumMod val="50000"/>
                  </a:prstClr>
                </a:solidFill>
                <a:latin typeface="Tw Cen MT" panose="020B0602020104020603"/>
              </a:rPr>
              <a:t>Slide 25: “Just Don’t let anyone tell you no”: Quote by D.K. (Kathy) Abbass</a:t>
            </a:r>
            <a:r>
              <a:rPr kumimoji="0" lang="en-US" sz="1600" b="0" i="0" u="none" strike="noStrike" kern="1200" cap="all" spc="0" normalizeH="0" baseline="0" noProof="0" dirty="0">
                <a:ln>
                  <a:noFill/>
                </a:ln>
                <a:solidFill>
                  <a:prstClr val="white">
                    <a:lumMod val="50000"/>
                  </a:prstClr>
                </a:solidFill>
                <a:effectLst/>
                <a:uLnTx/>
                <a:uFillTx/>
                <a:latin typeface="Tw Cen MT" panose="020B0602020104020603"/>
                <a:ea typeface="+mn-ea"/>
                <a:cs typeface="+mn-cs"/>
              </a:rPr>
              <a:t> , Ph.D.</a:t>
            </a:r>
            <a:endParaRPr lang="en-US" sz="1600" dirty="0">
              <a:solidFill>
                <a:prstClr val="white">
                  <a:lumMod val="50000"/>
                </a:prstClr>
              </a:solidFill>
              <a:latin typeface="Tw Cen MT" panose="020B0602020104020603"/>
            </a:endParaRPr>
          </a:p>
          <a:p>
            <a:pPr algn="l"/>
            <a:r>
              <a:rPr lang="en-US" sz="1600" dirty="0">
                <a:solidFill>
                  <a:prstClr val="white">
                    <a:lumMod val="50000"/>
                  </a:prstClr>
                </a:solidFill>
                <a:latin typeface="Tw Cen MT" panose="020B0602020104020603"/>
              </a:rPr>
              <a:t>Slide 26: Photo of D.K. Abbass, Ph.D.: Mystic Seaport Museum: </a:t>
            </a:r>
            <a:r>
              <a:rPr lang="en-US" sz="1100" u="sng" dirty="0">
                <a:solidFill>
                  <a:schemeClr val="accent4"/>
                </a:solidFill>
              </a:rPr>
              <a:t>https://www.mysticseaport.org/events/shipwrecks-of-rhode-island-in-the-revolution-an-update-for-their-250th-anniversaries/</a:t>
            </a:r>
          </a:p>
          <a:p>
            <a:pPr algn="l"/>
            <a:r>
              <a:rPr kumimoji="0" lang="en-US" sz="1600" b="0" i="0" u="none" strike="noStrike" kern="1200" cap="all" spc="0" normalizeH="0" baseline="0" noProof="0" dirty="0">
                <a:ln>
                  <a:noFill/>
                </a:ln>
                <a:solidFill>
                  <a:prstClr val="white">
                    <a:lumMod val="50000"/>
                  </a:prstClr>
                </a:solidFill>
                <a:effectLst/>
                <a:uLnTx/>
                <a:uFillTx/>
                <a:latin typeface="Tw Cen MT" panose="020B0602020104020603"/>
                <a:ea typeface="+mn-ea"/>
                <a:cs typeface="+mn-cs"/>
              </a:rPr>
              <a:t>Quote from the Pledge of Allegiance written in 1885 by Captain George Thatcher Balch, a Union Army officer in the Civil War: Wikipedia; </a:t>
            </a:r>
            <a:r>
              <a:rPr lang="en-US" sz="1100" u="sng" dirty="0">
                <a:solidFill>
                  <a:schemeClr val="accent4"/>
                </a:solidFill>
                <a:hlinkClick r:id="rId3">
                  <a:extLst>
                    <a:ext uri="{A12FA001-AC4F-418D-AE19-62706E023703}">
                      <ahyp:hlinkClr xmlns:ahyp="http://schemas.microsoft.com/office/drawing/2018/hyperlinkcolor" val="tx"/>
                    </a:ext>
                  </a:extLst>
                </a:hlinkClick>
              </a:rPr>
              <a:t>https://en.wikipedia.org/wiki/Pledge_of_Allegiance</a:t>
            </a:r>
            <a:endParaRPr lang="en-US" sz="1100" u="sng" dirty="0">
              <a:solidFill>
                <a:schemeClr val="accent4"/>
              </a:solidFill>
            </a:endParaRPr>
          </a:p>
          <a:p>
            <a:pPr algn="l"/>
            <a:endParaRPr lang="en-US" sz="1600" dirty="0">
              <a:solidFill>
                <a:prstClr val="white">
                  <a:lumMod val="50000"/>
                </a:prstClr>
              </a:solidFill>
              <a:latin typeface="Tw Cen MT" panose="020B0602020104020603"/>
            </a:endParaRPr>
          </a:p>
        </p:txBody>
      </p:sp>
    </p:spTree>
    <p:extLst>
      <p:ext uri="{BB962C8B-B14F-4D97-AF65-F5344CB8AC3E}">
        <p14:creationId xmlns:p14="http://schemas.microsoft.com/office/powerpoint/2010/main" val="1254935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69175878-5A5B-058D-CE8F-630FBE63C3FC}"/>
              </a:ext>
            </a:extLst>
          </p:cNvPr>
          <p:cNvPicPr>
            <a:picLocks noChangeAspect="1"/>
          </p:cNvPicPr>
          <p:nvPr/>
        </p:nvPicPr>
        <p:blipFill rotWithShape="1">
          <a:blip r:embed="rId2"/>
          <a:srcRect l="7271" r="10063"/>
          <a:stretch/>
        </p:blipFill>
        <p:spPr>
          <a:xfrm>
            <a:off x="20" y="10"/>
            <a:ext cx="12191980" cy="6857990"/>
          </a:xfrm>
          <a:prstGeom prst="rect">
            <a:avLst/>
          </a:prstGeom>
        </p:spPr>
      </p:pic>
    </p:spTree>
    <p:extLst>
      <p:ext uri="{BB962C8B-B14F-4D97-AF65-F5344CB8AC3E}">
        <p14:creationId xmlns:p14="http://schemas.microsoft.com/office/powerpoint/2010/main" val="3199255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85A70F-861C-9CE3-7C84-8EB35FF14406}"/>
              </a:ext>
            </a:extLst>
          </p:cNvPr>
          <p:cNvGraphicFramePr/>
          <p:nvPr>
            <p:extLst>
              <p:ext uri="{D42A27DB-BD31-4B8C-83A1-F6EECF244321}">
                <p14:modId xmlns:p14="http://schemas.microsoft.com/office/powerpoint/2010/main" val="1585326393"/>
              </p:ext>
            </p:extLst>
          </p:nvPr>
        </p:nvGraphicFramePr>
        <p:xfrm>
          <a:off x="7676707" y="398781"/>
          <a:ext cx="3707844" cy="2730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A picture containing sky, outdoor, building&#10;&#10;Description automatically generated">
            <a:extLst>
              <a:ext uri="{FF2B5EF4-FFF2-40B4-BE49-F238E27FC236}">
                <a16:creationId xmlns:a16="http://schemas.microsoft.com/office/drawing/2014/main" id="{0515DFF8-E44A-EE2E-3F24-E12B770BE5B4}"/>
              </a:ext>
            </a:extLst>
          </p:cNvPr>
          <p:cNvPicPr>
            <a:picLocks noGrp="1" noChangeAspect="1"/>
          </p:cNvPicPr>
          <p:nvPr>
            <p:ph idx="1"/>
          </p:nvPr>
        </p:nvPicPr>
        <p:blipFill rotWithShape="1">
          <a:blip r:embed="rId7"/>
          <a:srcRect l="14689" r="9168"/>
          <a:stretch/>
        </p:blipFill>
        <p:spPr>
          <a:xfrm>
            <a:off x="8860" y="10"/>
            <a:ext cx="6962552" cy="6857990"/>
          </a:xfrm>
          <a:prstGeom prst="rect">
            <a:avLst/>
          </a:prstGeom>
        </p:spPr>
      </p:pic>
      <p:sp>
        <p:nvSpPr>
          <p:cNvPr id="5" name="Text Placeholder 4">
            <a:extLst>
              <a:ext uri="{FF2B5EF4-FFF2-40B4-BE49-F238E27FC236}">
                <a16:creationId xmlns:a16="http://schemas.microsoft.com/office/drawing/2014/main" id="{320B8651-AF87-848F-EDB8-6D59A2376E8C}"/>
              </a:ext>
            </a:extLst>
          </p:cNvPr>
          <p:cNvSpPr>
            <a:spLocks noGrp="1"/>
          </p:cNvSpPr>
          <p:nvPr>
            <p:ph type="body" sz="half" idx="2"/>
          </p:nvPr>
        </p:nvSpPr>
        <p:spPr>
          <a:xfrm>
            <a:off x="7676707" y="3502152"/>
            <a:ext cx="3487479" cy="2468880"/>
          </a:xfrm>
        </p:spPr>
        <p:txBody>
          <a:bodyPr vert="horz" lIns="91440" tIns="45720" rIns="91440" bIns="45720" rtlCol="0">
            <a:noAutofit/>
          </a:bodyPr>
          <a:lstStyle/>
          <a:p>
            <a:pPr algn="ctr">
              <a:lnSpc>
                <a:spcPct val="110000"/>
              </a:lnSpc>
            </a:pPr>
            <a:r>
              <a:rPr lang="en-US" sz="2200" b="1" dirty="0">
                <a:solidFill>
                  <a:schemeClr val="bg1">
                    <a:lumMod val="50000"/>
                  </a:schemeClr>
                </a:solidFill>
              </a:rPr>
              <a:t>The Brown University campus is an architectural delight however there are many stairs</a:t>
            </a:r>
          </a:p>
        </p:txBody>
      </p:sp>
    </p:spTree>
    <p:extLst>
      <p:ext uri="{BB962C8B-B14F-4D97-AF65-F5344CB8AC3E}">
        <p14:creationId xmlns:p14="http://schemas.microsoft.com/office/powerpoint/2010/main" val="3081337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80DF651B-0216-4CE1-9993-9C81C46298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a:extLst>
              <a:ext uri="{FF2B5EF4-FFF2-40B4-BE49-F238E27FC236}">
                <a16:creationId xmlns:a16="http://schemas.microsoft.com/office/drawing/2014/main" id="{AB703B97-31D0-4D92-B70B-F64FFB4902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13">
            <a:extLst>
              <a:ext uri="{FF2B5EF4-FFF2-40B4-BE49-F238E27FC236}">
                <a16:creationId xmlns:a16="http://schemas.microsoft.com/office/drawing/2014/main" id="{E51DA82A-39C7-49FB-A67D-7D707228D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a:extLst>
              <a:ext uri="{FF2B5EF4-FFF2-40B4-BE49-F238E27FC236}">
                <a16:creationId xmlns:a16="http://schemas.microsoft.com/office/drawing/2014/main" id="{2CD4A931-5C3B-42CB-A737-3132BE79B8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17">
            <a:extLst>
              <a:ext uri="{FF2B5EF4-FFF2-40B4-BE49-F238E27FC236}">
                <a16:creationId xmlns:a16="http://schemas.microsoft.com/office/drawing/2014/main" id="{3DD7481A-E218-44F3-8B5F-C0988542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9">
            <a:extLst>
              <a:ext uri="{FF2B5EF4-FFF2-40B4-BE49-F238E27FC236}">
                <a16:creationId xmlns:a16="http://schemas.microsoft.com/office/drawing/2014/main" id="{91970391-3328-4422-B0A8-3FE6BE64E1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5" descr="A picture containing outdoor, brick, railing, stair&#10;&#10;Description automatically generated">
            <a:extLst>
              <a:ext uri="{FF2B5EF4-FFF2-40B4-BE49-F238E27FC236}">
                <a16:creationId xmlns:a16="http://schemas.microsoft.com/office/drawing/2014/main" id="{CF0720E3-4DB6-EF28-0A80-C84825B17E94}"/>
              </a:ext>
            </a:extLst>
          </p:cNvPr>
          <p:cNvPicPr>
            <a:picLocks noGrp="1" noChangeAspect="1"/>
          </p:cNvPicPr>
          <p:nvPr>
            <p:ph sz="half" idx="1"/>
          </p:nvPr>
        </p:nvPicPr>
        <p:blipFill rotWithShape="1">
          <a:blip r:embed="rId4"/>
          <a:srcRect l="22575" r="24091"/>
          <a:stretch/>
        </p:blipFill>
        <p:spPr>
          <a:xfrm>
            <a:off x="6327648" y="10"/>
            <a:ext cx="5840738" cy="6857990"/>
          </a:xfrm>
          <a:prstGeom prst="rect">
            <a:avLst/>
          </a:prstGeom>
        </p:spPr>
      </p:pic>
      <p:graphicFrame>
        <p:nvGraphicFramePr>
          <p:cNvPr id="6" name="Diagram 5">
            <a:extLst>
              <a:ext uri="{FF2B5EF4-FFF2-40B4-BE49-F238E27FC236}">
                <a16:creationId xmlns:a16="http://schemas.microsoft.com/office/drawing/2014/main" id="{47CC42E2-2043-3851-3564-57A2B4B6F9E9}"/>
              </a:ext>
            </a:extLst>
          </p:cNvPr>
          <p:cNvGraphicFramePr/>
          <p:nvPr>
            <p:extLst>
              <p:ext uri="{D42A27DB-BD31-4B8C-83A1-F6EECF244321}">
                <p14:modId xmlns:p14="http://schemas.microsoft.com/office/powerpoint/2010/main" val="2885331964"/>
              </p:ext>
            </p:extLst>
          </p:nvPr>
        </p:nvGraphicFramePr>
        <p:xfrm>
          <a:off x="351290" y="1358900"/>
          <a:ext cx="3409368" cy="10642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Content Placeholder 2">
            <a:extLst>
              <a:ext uri="{FF2B5EF4-FFF2-40B4-BE49-F238E27FC236}">
                <a16:creationId xmlns:a16="http://schemas.microsoft.com/office/drawing/2014/main" id="{BC2EF449-C446-3244-E1C9-3898C196CE21}"/>
              </a:ext>
            </a:extLst>
          </p:cNvPr>
          <p:cNvGraphicFramePr>
            <a:graphicFrameLocks noGrp="1"/>
          </p:cNvGraphicFramePr>
          <p:nvPr>
            <p:ph sz="half" idx="2"/>
            <p:extLst>
              <p:ext uri="{D42A27DB-BD31-4B8C-83A1-F6EECF244321}">
                <p14:modId xmlns:p14="http://schemas.microsoft.com/office/powerpoint/2010/main" val="982510716"/>
              </p:ext>
            </p:extLst>
          </p:nvPr>
        </p:nvGraphicFramePr>
        <p:xfrm>
          <a:off x="374904" y="2423160"/>
          <a:ext cx="5489449" cy="33649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041559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E41BEFB6-B863-2FD1-272E-C6774876D174}"/>
              </a:ext>
            </a:extLst>
          </p:cNvPr>
          <p:cNvGraphicFramePr/>
          <p:nvPr>
            <p:extLst>
              <p:ext uri="{D42A27DB-BD31-4B8C-83A1-F6EECF244321}">
                <p14:modId xmlns:p14="http://schemas.microsoft.com/office/powerpoint/2010/main" val="2070413046"/>
              </p:ext>
            </p:extLst>
          </p:nvPr>
        </p:nvGraphicFramePr>
        <p:xfrm>
          <a:off x="769049" y="248034"/>
          <a:ext cx="10597896" cy="1078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F038FB82-ADAE-4F5C-46F2-30242BB07867}"/>
              </a:ext>
            </a:extLst>
          </p:cNvPr>
          <p:cNvGraphicFramePr/>
          <p:nvPr>
            <p:extLst>
              <p:ext uri="{D42A27DB-BD31-4B8C-83A1-F6EECF244321}">
                <p14:modId xmlns:p14="http://schemas.microsoft.com/office/powerpoint/2010/main" val="1496371717"/>
              </p:ext>
            </p:extLst>
          </p:nvPr>
        </p:nvGraphicFramePr>
        <p:xfrm>
          <a:off x="1828552" y="1785986"/>
          <a:ext cx="3896467" cy="4982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7" descr="A picture containing building, outdoor, stone, old&#10;&#10;Description automatically generated">
            <a:extLst>
              <a:ext uri="{FF2B5EF4-FFF2-40B4-BE49-F238E27FC236}">
                <a16:creationId xmlns:a16="http://schemas.microsoft.com/office/drawing/2014/main" id="{54EED040-5627-4163-BE34-C38125A29CFA}"/>
              </a:ext>
            </a:extLst>
          </p:cNvPr>
          <p:cNvPicPr>
            <a:picLocks noGrp="1" noChangeAspect="1"/>
          </p:cNvPicPr>
          <p:nvPr>
            <p:ph sz="half" idx="2"/>
          </p:nvPr>
        </p:nvPicPr>
        <p:blipFill>
          <a:blip r:embed="rId12"/>
          <a:stretch>
            <a:fillRect/>
          </a:stretch>
        </p:blipFill>
        <p:spPr>
          <a:xfrm>
            <a:off x="1366965" y="2639276"/>
            <a:ext cx="4701032" cy="3525774"/>
          </a:xfrm>
          <a:effectLst>
            <a:softEdge rad="177800"/>
          </a:effectLst>
        </p:spPr>
      </p:pic>
      <p:graphicFrame>
        <p:nvGraphicFramePr>
          <p:cNvPr id="6" name="Diagram 5">
            <a:extLst>
              <a:ext uri="{FF2B5EF4-FFF2-40B4-BE49-F238E27FC236}">
                <a16:creationId xmlns:a16="http://schemas.microsoft.com/office/drawing/2014/main" id="{20EF27D2-A6E8-35CC-DCFB-C6E7D50EEF89}"/>
              </a:ext>
            </a:extLst>
          </p:cNvPr>
          <p:cNvGraphicFramePr/>
          <p:nvPr>
            <p:extLst>
              <p:ext uri="{D42A27DB-BD31-4B8C-83A1-F6EECF244321}">
                <p14:modId xmlns:p14="http://schemas.microsoft.com/office/powerpoint/2010/main" val="3219818996"/>
              </p:ext>
            </p:extLst>
          </p:nvPr>
        </p:nvGraphicFramePr>
        <p:xfrm>
          <a:off x="6984234" y="1785986"/>
          <a:ext cx="3899798" cy="4907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8" name="Picture 8" descr="A picture containing building, outdoor, stone&#10;&#10;Description automatically generated">
            <a:extLst>
              <a:ext uri="{FF2B5EF4-FFF2-40B4-BE49-F238E27FC236}">
                <a16:creationId xmlns:a16="http://schemas.microsoft.com/office/drawing/2014/main" id="{297E22A3-874E-99E5-F1CE-24A52163CB31}"/>
              </a:ext>
            </a:extLst>
          </p:cNvPr>
          <p:cNvPicPr>
            <a:picLocks noGrp="1" noChangeAspect="1"/>
          </p:cNvPicPr>
          <p:nvPr>
            <p:ph sz="quarter" idx="4"/>
          </p:nvPr>
        </p:nvPicPr>
        <p:blipFill>
          <a:blip r:embed="rId18"/>
          <a:stretch>
            <a:fillRect/>
          </a:stretch>
        </p:blipFill>
        <p:spPr>
          <a:xfrm>
            <a:off x="6583617" y="2639276"/>
            <a:ext cx="4701032" cy="3525774"/>
          </a:xfrm>
          <a:effectLst>
            <a:softEdge rad="177800"/>
          </a:effectLst>
        </p:spPr>
      </p:pic>
    </p:spTree>
    <p:extLst>
      <p:ext uri="{BB962C8B-B14F-4D97-AF65-F5344CB8AC3E}">
        <p14:creationId xmlns:p14="http://schemas.microsoft.com/office/powerpoint/2010/main" val="3303894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8640-2E80-E1B3-FAA3-837F87DF191A}"/>
              </a:ext>
            </a:extLst>
          </p:cNvPr>
          <p:cNvSpPr>
            <a:spLocks noGrp="1"/>
          </p:cNvSpPr>
          <p:nvPr>
            <p:ph type="title"/>
          </p:nvPr>
        </p:nvSpPr>
        <p:spPr>
          <a:xfrm>
            <a:off x="4258107" y="109728"/>
            <a:ext cx="7726680" cy="797374"/>
          </a:xfrm>
        </p:spPr>
        <p:txBody>
          <a:bodyPr vert="horz" lIns="91440" tIns="45720" rIns="91440" bIns="45720" rtlCol="0" anchor="ctr">
            <a:normAutofit fontScale="90000"/>
          </a:bodyPr>
          <a:lstStyle/>
          <a:p>
            <a:r>
              <a:rPr lang="en-US" dirty="0"/>
              <a:t>Brown’s Student Accessibility Services</a:t>
            </a:r>
          </a:p>
        </p:txBody>
      </p:sp>
      <p:sp>
        <p:nvSpPr>
          <p:cNvPr id="3" name="Content Placeholder 2">
            <a:extLst>
              <a:ext uri="{FF2B5EF4-FFF2-40B4-BE49-F238E27FC236}">
                <a16:creationId xmlns:a16="http://schemas.microsoft.com/office/drawing/2014/main" id="{B4956F04-1E77-3C58-39E6-23FE4C275A0E}"/>
              </a:ext>
            </a:extLst>
          </p:cNvPr>
          <p:cNvSpPr>
            <a:spLocks noGrp="1"/>
          </p:cNvSpPr>
          <p:nvPr>
            <p:ph sz="half" idx="1"/>
          </p:nvPr>
        </p:nvSpPr>
        <p:spPr>
          <a:xfrm>
            <a:off x="4206240" y="731520"/>
            <a:ext cx="7571232" cy="5943600"/>
          </a:xfrm>
        </p:spPr>
        <p:txBody>
          <a:bodyPr vert="horz" lIns="91440" tIns="45720" rIns="91440" bIns="45720" rtlCol="0">
            <a:noAutofit/>
          </a:bodyPr>
          <a:lstStyle/>
          <a:p>
            <a:pPr>
              <a:buFont typeface="Wingdings" panose="05000000000000000000" pitchFamily="2" charset="2"/>
              <a:buChar char="Ø"/>
            </a:pPr>
            <a:r>
              <a:rPr lang="en-US" sz="2200" dirty="0"/>
              <a:t>My first step was to contact the Accessibility department</a:t>
            </a:r>
          </a:p>
          <a:p>
            <a:pPr>
              <a:buFont typeface="Wingdings" panose="05000000000000000000" pitchFamily="2" charset="2"/>
              <a:buChar char="Ø"/>
            </a:pPr>
            <a:r>
              <a:rPr lang="en-US" sz="2200" dirty="0"/>
              <a:t>The Staff was exceptionally warm and helpful</a:t>
            </a:r>
          </a:p>
          <a:p>
            <a:pPr>
              <a:buFont typeface="Wingdings" panose="05000000000000000000" pitchFamily="2" charset="2"/>
              <a:buChar char="Ø"/>
            </a:pPr>
            <a:r>
              <a:rPr lang="en-US" sz="2200" dirty="0"/>
              <a:t>Accommodations are readily available to facilitate the learning experience </a:t>
            </a:r>
          </a:p>
          <a:p>
            <a:pPr>
              <a:buFont typeface="Wingdings" panose="05000000000000000000" pitchFamily="2" charset="2"/>
              <a:buChar char="Ø"/>
            </a:pPr>
            <a:r>
              <a:rPr lang="en-US" sz="2200" dirty="0"/>
              <a:t>There are many ramps, elevators and lifts for accommodations </a:t>
            </a:r>
          </a:p>
          <a:p>
            <a:pPr>
              <a:buFont typeface="Wingdings" panose="05000000000000000000" pitchFamily="2" charset="2"/>
              <a:buChar char="Ø"/>
            </a:pPr>
            <a:r>
              <a:rPr lang="en-US" sz="2200" dirty="0"/>
              <a:t>Classes can be rearranged so that disabled students could be in a specific area of the campus with less traveling</a:t>
            </a:r>
          </a:p>
          <a:p>
            <a:pPr>
              <a:buFont typeface="Wingdings" panose="05000000000000000000" pitchFamily="2" charset="2"/>
              <a:buChar char="Ø"/>
            </a:pPr>
            <a:r>
              <a:rPr lang="en-US" sz="2200" dirty="0"/>
              <a:t>After parking in one of the available lots, a convenient shuttle will Wisk you away to your destination on campus</a:t>
            </a:r>
          </a:p>
        </p:txBody>
      </p:sp>
      <p:pic>
        <p:nvPicPr>
          <p:cNvPr id="6" name="Content Placeholder 5" descr="A picture containing text, wall, indoor, floor&#10;&#10;Description automatically generated">
            <a:extLst>
              <a:ext uri="{FF2B5EF4-FFF2-40B4-BE49-F238E27FC236}">
                <a16:creationId xmlns:a16="http://schemas.microsoft.com/office/drawing/2014/main" id="{7906FA4D-20AF-CBF6-791D-2DB1A4C3281D}"/>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20" y="10"/>
            <a:ext cx="4070535" cy="6857990"/>
          </a:xfrm>
          <a:prstGeom prst="rect">
            <a:avLst/>
          </a:prstGeom>
        </p:spPr>
      </p:pic>
    </p:spTree>
    <p:extLst>
      <p:ext uri="{BB962C8B-B14F-4D97-AF65-F5344CB8AC3E}">
        <p14:creationId xmlns:p14="http://schemas.microsoft.com/office/powerpoint/2010/main" val="3700311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0CE7BB9-3ACA-7DAD-C3E7-8C9F98C58142}"/>
              </a:ext>
            </a:extLst>
          </p:cNvPr>
          <p:cNvGraphicFramePr/>
          <p:nvPr>
            <p:extLst>
              <p:ext uri="{D42A27DB-BD31-4B8C-83A1-F6EECF244321}">
                <p14:modId xmlns:p14="http://schemas.microsoft.com/office/powerpoint/2010/main" val="670043657"/>
              </p:ext>
            </p:extLst>
          </p:nvPr>
        </p:nvGraphicFramePr>
        <p:xfrm>
          <a:off x="8196408" y="640831"/>
          <a:ext cx="3352128" cy="1573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3FF7FD3F-840F-2E6A-C2A4-247DF89F45FE}"/>
              </a:ext>
            </a:extLst>
          </p:cNvPr>
          <p:cNvPicPr>
            <a:picLocks noGrp="1" noChangeAspect="1"/>
          </p:cNvPicPr>
          <p:nvPr>
            <p:ph sz="half" idx="1"/>
          </p:nvPr>
        </p:nvPicPr>
        <p:blipFill>
          <a:blip r:embed="rId7" cstate="print">
            <a:extLst>
              <a:ext uri="{28A0092B-C50C-407E-A947-70E740481C1C}">
                <a14:useLocalDpi xmlns:a14="http://schemas.microsoft.com/office/drawing/2010/main" val="0"/>
              </a:ext>
            </a:extLst>
          </a:blip>
          <a:srcRect/>
          <a:stretch/>
        </p:blipFill>
        <p:spPr>
          <a:xfrm>
            <a:off x="1" y="10"/>
            <a:ext cx="7552944" cy="6857990"/>
          </a:xfrm>
          <a:prstGeom prst="rect">
            <a:avLst/>
          </a:prstGeom>
        </p:spPr>
      </p:pic>
      <p:sp>
        <p:nvSpPr>
          <p:cNvPr id="4" name="Content Placeholder 3">
            <a:extLst>
              <a:ext uri="{FF2B5EF4-FFF2-40B4-BE49-F238E27FC236}">
                <a16:creationId xmlns:a16="http://schemas.microsoft.com/office/drawing/2014/main" id="{7B0B0587-7EEF-657F-470D-9173552FEF81}"/>
              </a:ext>
            </a:extLst>
          </p:cNvPr>
          <p:cNvSpPr>
            <a:spLocks noGrp="1"/>
          </p:cNvSpPr>
          <p:nvPr>
            <p:ph sz="half" idx="2"/>
          </p:nvPr>
        </p:nvSpPr>
        <p:spPr>
          <a:xfrm>
            <a:off x="8196408" y="2367092"/>
            <a:ext cx="3352128" cy="3881309"/>
          </a:xfrm>
        </p:spPr>
        <p:txBody>
          <a:bodyPr vert="horz" lIns="91440" tIns="45720" rIns="91440" bIns="45720" rtlCol="0">
            <a:normAutofit fontScale="92500"/>
          </a:bodyPr>
          <a:lstStyle/>
          <a:p>
            <a:pPr>
              <a:buFont typeface="Wingdings" panose="05000000000000000000" pitchFamily="2" charset="2"/>
              <a:buChar char="Ø"/>
            </a:pPr>
            <a:r>
              <a:rPr lang="en-US" sz="2400" dirty="0"/>
              <a:t>Ramps and improvements for accessibility are an ongoing project at Brown University</a:t>
            </a:r>
          </a:p>
          <a:p>
            <a:pPr>
              <a:buFont typeface="Wingdings" panose="05000000000000000000" pitchFamily="2" charset="2"/>
              <a:buChar char="Ø"/>
            </a:pPr>
            <a:r>
              <a:rPr lang="en-US" sz="2400" dirty="0"/>
              <a:t>Pictured is the recently finished ramp at the John Carter Brown Library</a:t>
            </a:r>
          </a:p>
        </p:txBody>
      </p:sp>
    </p:spTree>
    <p:extLst>
      <p:ext uri="{BB962C8B-B14F-4D97-AF65-F5344CB8AC3E}">
        <p14:creationId xmlns:p14="http://schemas.microsoft.com/office/powerpoint/2010/main" val="4263082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400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6F7F75A8-F68A-4A99-AC79-B940B81A72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a:extLst>
              <a:ext uri="{FF2B5EF4-FFF2-40B4-BE49-F238E27FC236}">
                <a16:creationId xmlns:a16="http://schemas.microsoft.com/office/drawing/2014/main" id="{BD56AA71-3722-47B6-8962-814154E97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Rectangle 16">
            <a:extLst>
              <a:ext uri="{FF2B5EF4-FFF2-40B4-BE49-F238E27FC236}">
                <a16:creationId xmlns:a16="http://schemas.microsoft.com/office/drawing/2014/main" id="{9CA918E3-64D1-4535-9C04-52F2DD312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C4B161CC-2EFE-4395-87AE-0B64837BA3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descr="A picture containing outdoor, way, stone, sidewalk&#10;&#10;Description automatically generated">
            <a:extLst>
              <a:ext uri="{FF2B5EF4-FFF2-40B4-BE49-F238E27FC236}">
                <a16:creationId xmlns:a16="http://schemas.microsoft.com/office/drawing/2014/main" id="{2CD0C333-35E3-2051-8D2A-64CC3E9830E4}"/>
              </a:ext>
            </a:extLst>
          </p:cNvPr>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a:stretch/>
        </p:blipFill>
        <p:spPr>
          <a:xfrm>
            <a:off x="20" y="-4679"/>
            <a:ext cx="6094386" cy="4187739"/>
          </a:xfrm>
          <a:prstGeom prst="rect">
            <a:avLst/>
          </a:prstGeom>
        </p:spPr>
      </p:pic>
      <p:pic>
        <p:nvPicPr>
          <p:cNvPr id="8" name="Picture 7" descr="A picture containing building, outdoor, house, stone&#10;&#10;Description automatically generated">
            <a:extLst>
              <a:ext uri="{FF2B5EF4-FFF2-40B4-BE49-F238E27FC236}">
                <a16:creationId xmlns:a16="http://schemas.microsoft.com/office/drawing/2014/main" id="{CB3E7910-D42E-08B2-1417-9CA1F1F5F5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94410" y="-4679"/>
            <a:ext cx="6097589" cy="4187739"/>
          </a:xfrm>
          <a:prstGeom prst="rect">
            <a:avLst/>
          </a:prstGeom>
        </p:spPr>
      </p:pic>
      <p:sp>
        <p:nvSpPr>
          <p:cNvPr id="21" name="Rectangle 20">
            <a:extLst>
              <a:ext uri="{FF2B5EF4-FFF2-40B4-BE49-F238E27FC236}">
                <a16:creationId xmlns:a16="http://schemas.microsoft.com/office/drawing/2014/main" id="{5D4187AE-DE28-4434-82C3-5D0C0B974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258" y="-2"/>
            <a:ext cx="82296" cy="419709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1BDED70-9FC7-42C5-8D15-273EEC86D9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C8DE747-6C6E-4287-BF43-B0AB2647D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Diagram 4">
            <a:extLst>
              <a:ext uri="{FF2B5EF4-FFF2-40B4-BE49-F238E27FC236}">
                <a16:creationId xmlns:a16="http://schemas.microsoft.com/office/drawing/2014/main" id="{E96F3590-CC9B-8B5D-39B6-B7636242CCF8}"/>
              </a:ext>
            </a:extLst>
          </p:cNvPr>
          <p:cNvGraphicFramePr/>
          <p:nvPr>
            <p:extLst>
              <p:ext uri="{D42A27DB-BD31-4B8C-83A1-F6EECF244321}">
                <p14:modId xmlns:p14="http://schemas.microsoft.com/office/powerpoint/2010/main" val="419754372"/>
              </p:ext>
            </p:extLst>
          </p:nvPr>
        </p:nvGraphicFramePr>
        <p:xfrm>
          <a:off x="1144454" y="4453313"/>
          <a:ext cx="9899904" cy="8039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 name="Diagram 2">
            <a:extLst>
              <a:ext uri="{FF2B5EF4-FFF2-40B4-BE49-F238E27FC236}">
                <a16:creationId xmlns:a16="http://schemas.microsoft.com/office/drawing/2014/main" id="{49C7B99B-53C1-70A5-669C-A6DDD5EA44CA}"/>
              </a:ext>
            </a:extLst>
          </p:cNvPr>
          <p:cNvGraphicFramePr/>
          <p:nvPr>
            <p:extLst>
              <p:ext uri="{D42A27DB-BD31-4B8C-83A1-F6EECF244321}">
                <p14:modId xmlns:p14="http://schemas.microsoft.com/office/powerpoint/2010/main" val="158428081"/>
              </p:ext>
            </p:extLst>
          </p:nvPr>
        </p:nvGraphicFramePr>
        <p:xfrm>
          <a:off x="1751012" y="5481448"/>
          <a:ext cx="8689976" cy="53593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35285644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7297E4CFD95948B4CB1C4CACFE4017" ma:contentTypeVersion="5" ma:contentTypeDescription="Create a new document." ma:contentTypeScope="" ma:versionID="35d67233a49fa233b3547aa361fc0c32">
  <xsd:schema xmlns:xsd="http://www.w3.org/2001/XMLSchema" xmlns:xs="http://www.w3.org/2001/XMLSchema" xmlns:p="http://schemas.microsoft.com/office/2006/metadata/properties" xmlns:ns3="3f6a257f-b14e-4244-af8b-b00dc0adaf75" xmlns:ns4="761d2217-2030-40f2-8161-c5a70bf99284" targetNamespace="http://schemas.microsoft.com/office/2006/metadata/properties" ma:root="true" ma:fieldsID="8a83f9b0e2d4ed4f620cff2e7fcd195f" ns3:_="" ns4:_="">
    <xsd:import namespace="3f6a257f-b14e-4244-af8b-b00dc0adaf75"/>
    <xsd:import namespace="761d2217-2030-40f2-8161-c5a70bf9928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6a257f-b14e-4244-af8b-b00dc0adaf7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1d2217-2030-40f2-8161-c5a70bf9928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EB6B7D-D437-4A2B-88EA-F7A75B2840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6a257f-b14e-4244-af8b-b00dc0adaf75"/>
    <ds:schemaRef ds:uri="761d2217-2030-40f2-8161-c5a70bf992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34C7C5-4AAB-489E-877C-5E2885E19E04}">
  <ds:schemaRefs>
    <ds:schemaRef ds:uri="http://schemas.microsoft.com/sharepoint/v3/contenttype/forms"/>
  </ds:schemaRefs>
</ds:datastoreItem>
</file>

<file path=customXml/itemProps3.xml><?xml version="1.0" encoding="utf-8"?>
<ds:datastoreItem xmlns:ds="http://schemas.openxmlformats.org/officeDocument/2006/customXml" ds:itemID="{9F98F5D6-839C-4AB9-8288-2A97699AE72F}">
  <ds:schemaRefs>
    <ds:schemaRef ds:uri="http://purl.org/dc/dcmitype/"/>
    <ds:schemaRef ds:uri="761d2217-2030-40f2-8161-c5a70bf99284"/>
    <ds:schemaRef ds:uri="http://schemas.microsoft.com/office/2006/documentManagement/types"/>
    <ds:schemaRef ds:uri="http://purl.org/dc/elements/1.1/"/>
    <ds:schemaRef ds:uri="http://schemas.microsoft.com/office/2006/metadata/properties"/>
    <ds:schemaRef ds:uri="3f6a257f-b14e-4244-af8b-b00dc0adaf75"/>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2102</Words>
  <Application>Microsoft Macintosh PowerPoint</Application>
  <PresentationFormat>Widescreen</PresentationFormat>
  <Paragraphs>140</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Abadi</vt:lpstr>
      <vt:lpstr>Arial</vt:lpstr>
      <vt:lpstr>Calibri</vt:lpstr>
      <vt:lpstr>Roboto</vt:lpstr>
      <vt:lpstr>Tw Cen MT</vt:lpstr>
      <vt:lpstr>Wingdings</vt:lpstr>
      <vt:lpstr>Droplet</vt:lpstr>
      <vt:lpstr>PowerPoint Presentation</vt:lpstr>
      <vt:lpstr>PowerPoint Presentation</vt:lpstr>
      <vt:lpstr>PowerPoint Presentation</vt:lpstr>
      <vt:lpstr>PowerPoint Presentation</vt:lpstr>
      <vt:lpstr>PowerPoint Presentation</vt:lpstr>
      <vt:lpstr>PowerPoint Presentation</vt:lpstr>
      <vt:lpstr>Brown’s Student Accessibility Services</vt:lpstr>
      <vt:lpstr>PowerPoint Presentation</vt:lpstr>
      <vt:lpstr>PowerPoint Presentation</vt:lpstr>
      <vt:lpstr>PowerPoint Presentation</vt:lpstr>
      <vt:lpstr>Parking </vt:lpstr>
      <vt:lpstr>But what about archaeology?</vt:lpstr>
      <vt:lpstr>Information is limitless when you ask…</vt:lpstr>
      <vt:lpstr>PowerPoint Presentation</vt:lpstr>
      <vt:lpstr>FreeWheel = Freedom</vt:lpstr>
      <vt:lpstr>PowerPoint Presentation</vt:lpstr>
      <vt:lpstr>Not all archaeology is done within the trenches!</vt:lpstr>
      <vt:lpstr>Native American Graves Protection and Repatriation Act </vt:lpstr>
      <vt:lpstr> NAGPRA has increased the demand for Archaeology jobs in the United States </vt:lpstr>
      <vt:lpstr>PowerPoint Presentation</vt:lpstr>
      <vt:lpstr>The Public Archaeology Laboratory, Inc. (PAL)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appreciation</vt:lpstr>
      <vt:lpstr>PowerPoint Presentation</vt:lpstr>
      <vt:lpstr>Credits and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4</cp:revision>
  <dcterms:created xsi:type="dcterms:W3CDTF">2022-12-23T01:43:31Z</dcterms:created>
  <dcterms:modified xsi:type="dcterms:W3CDTF">2023-01-13T10:23:48Z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0x0101002B7297E4CFD95948B4CB1C4CACFE4017</vt:lpwstr>
  </property>
</Properties>
</file>