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swald"/>
      <p:regular r:id="rId20"/>
      <p:bold r:id="rId21"/>
    </p:embeddedFont>
    <p:embeddedFont>
      <p:font typeface="Average"/>
      <p:regular r:id="rId22"/>
    </p:embeddedFont>
    <p:embeddedFont>
      <p:font typeface="Pacifico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87" d="100"/>
          <a:sy n="187" d="100"/>
        </p:scale>
        <p:origin x="-192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font" Target="fonts/font1.fntdata"/><Relationship Id="rId21" Type="http://schemas.openxmlformats.org/officeDocument/2006/relationships/font" Target="fonts/font2.fntdata"/><Relationship Id="rId22" Type="http://schemas.openxmlformats.org/officeDocument/2006/relationships/font" Target="fonts/font3.fntdata"/><Relationship Id="rId23" Type="http://schemas.openxmlformats.org/officeDocument/2006/relationships/font" Target="fonts/font4.fntdata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5400000">
            <a:off x="-4849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5400000">
            <a:off x="-4849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-5400000">
            <a:off x="-48362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-5400000" flipH="1">
            <a:off x="3761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5400000" flipH="1">
            <a:off x="3976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5400000" flipH="1">
            <a:off x="3761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5400000" flipH="1">
            <a:off x="3761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5400000">
            <a:off x="1475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5400000">
            <a:off x="1690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5400000">
            <a:off x="1475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-5400000" flipH="1">
            <a:off x="2237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5400000" flipH="1">
            <a:off x="2237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5400000">
            <a:off x="2452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5400000">
            <a:off x="2999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5400000">
            <a:off x="2999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 rot="-5400000" flipH="1">
            <a:off x="3214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rot="-5400000" flipH="1">
            <a:off x="713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5400000">
            <a:off x="-4849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-5400000" flipH="1">
            <a:off x="3761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5400000">
            <a:off x="1475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-5400000">
            <a:off x="2999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-5400000" flipH="1">
            <a:off x="713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-5400000" flipH="1">
            <a:off x="713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3976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-5400000">
            <a:off x="166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5400000" flipH="1">
            <a:off x="166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-5400000" flipH="1">
            <a:off x="1690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-5400000" flipH="1">
            <a:off x="2237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 flipH="1">
            <a:off x="2237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-5400000">
            <a:off x="3214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-5400000">
            <a:off x="2999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5400000" flipH="1">
            <a:off x="713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5400000" flipH="1">
            <a:off x="713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5400000">
            <a:off x="-48362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-5400000" flipH="1">
            <a:off x="3761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>
            <a:off x="1475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5400000">
            <a:off x="1475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5400000" flipH="1">
            <a:off x="2452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5400000" flipH="1">
            <a:off x="2237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>
            <a:off x="2999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 flipH="1">
            <a:off x="928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5400000">
            <a:off x="928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5400000">
            <a:off x="4523506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4523506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5400000">
            <a:off x="4523638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400000" flipH="1">
            <a:off x="8333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5400000" flipH="1">
            <a:off x="8548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5400000" flipH="1">
            <a:off x="8333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5400000" flipH="1">
            <a:off x="8333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5400000">
            <a:off x="6047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-5400000">
            <a:off x="6262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-5400000">
            <a:off x="6047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-5400000" flipH="1">
            <a:off x="6809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5400000" flipH="1">
            <a:off x="6809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5400000">
            <a:off x="7024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5400000">
            <a:off x="7571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5400000">
            <a:off x="7571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-5400000" flipH="1">
            <a:off x="7786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-5400000" flipH="1">
            <a:off x="5285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5400000">
            <a:off x="4523506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-5400000" flipH="1">
            <a:off x="8333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-5400000">
            <a:off x="6047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-5400000">
            <a:off x="7571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-5400000" flipH="1">
            <a:off x="5285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-5400000" flipH="1">
            <a:off x="5285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5400000">
            <a:off x="8548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5400000">
            <a:off x="4738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-5400000" flipH="1">
            <a:off x="4738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-5400000" flipH="1">
            <a:off x="6262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-5400000" flipH="1">
            <a:off x="6809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-5400000" flipH="1">
            <a:off x="6809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-5400000">
            <a:off x="7786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 rot="-5400000">
            <a:off x="7571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5400000" flipH="1">
            <a:off x="5285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5400000" flipH="1">
            <a:off x="5285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-5400000">
            <a:off x="452363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-5400000" flipH="1">
            <a:off x="8333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5400000">
            <a:off x="6047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5400000">
            <a:off x="6047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5400000" flipH="1">
            <a:off x="7024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5400000" flipH="1">
            <a:off x="6809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5400000">
            <a:off x="7571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5400000" flipH="1">
            <a:off x="5500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5400000">
            <a:off x="5500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795400"/>
            <a:ext cx="8520600" cy="12651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311700" y="4123350"/>
            <a:ext cx="8520600" cy="4569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804750"/>
            <a:ext cx="8520600" cy="1265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  <a:latin typeface="Pacifico"/>
                <a:ea typeface="Pacifico"/>
                <a:cs typeface="Pacifico"/>
                <a:sym typeface="Pacifico"/>
              </a:rPr>
              <a:t>How Germany’s Geographical History Affects Culture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0" y="4711975"/>
            <a:ext cx="8295600" cy="47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4C1130"/>
                </a:solidFill>
                <a:latin typeface="Pacifico"/>
                <a:ea typeface="Pacifico"/>
                <a:cs typeface="Pacifico"/>
                <a:sym typeface="Pacifico"/>
              </a:rPr>
              <a:t>Katharina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305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Germany Pre/during WWI &amp; Post WWI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634050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050" y="1152475"/>
            <a:ext cx="450995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3633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Germany During &amp; Post WWII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75122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950" y="1152475"/>
            <a:ext cx="436205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3167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Germany Before &amp; After 1990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71195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950" y="1152475"/>
            <a:ext cx="443205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80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How Germany Has Been Run Since 1871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813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Who was the last king of Germany?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Wilhelm II (1/27/1859-6/4/1941)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Last German Emperor &amp; King of Prussia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Ruled from 6/15/1888-11/9/1918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How is Germany led today?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 Parliamentary system of government. 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Head of State: the President.</a:t>
            </a:r>
          </a:p>
          <a:p>
            <a:pPr marL="914400" lvl="1" indent="-381000" rtl="0">
              <a:spcBef>
                <a:spcPts val="0"/>
              </a:spcBef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Leading political figure: the Chancellor.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1417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How Did WWI &amp; WWII Change German Geography?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08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Treaty of Versailles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Concede territory to Belgium, Czechoslovakia, and Poland.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Returned territory to France from the Franco-Prussian War.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Marshall Plan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Allied occupied regions combines to spread Capitalism.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Stalin wanted a weak, communist Germany to the USSR’s western border.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All territories lost in the World Wars constituted 33% of the former German Empire.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Other Fun Geographical Melting Pot Facts!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German dialect is very interesting. It’s an Indo-European language. German dialects are very similar to Dutch,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High German was also based on/influenced by geographical location.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Many people immigrate to Germany and bring much language and culture to the nation. Some languages due to geography.</a:t>
            </a:r>
          </a:p>
          <a:p>
            <a:pPr marL="457200" lvl="0" indent="-381000"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Examples of languages spoken: Greek, Turkish, Spanish, French, etc.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Other Fun Geographical Melting Pot Facts!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1939- What would become East and West Germany did not have equal populations. 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East Germany’s population was approx. 17 million.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West Germany had a whopping 43 million people (thanks to much immigration).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Food For Thought on Expansion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Is there a possibility for the future expansion of Germany?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German borders were defined naturally by rivers, so could they be redefined in another natural way?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Would the further expansion for Germany end badly, even if (unlike the past) it was negotiated appropriately?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Language and German Roots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name Germany comes from the Latin word Germania.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Germania- used during the Gallic War (58-51 BCE) to describe people east of the Rhine.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History of the word Deutschland!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Before it was Germany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Who ruled what became known as Deutschland?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When did these people start to rule?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How did “Germany” keep its individuality/distinguish itself from Rome?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comes next?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2350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“Germany” as Part of the Roman Empire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1048"/>
            <a:ext cx="4606886" cy="40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875" y="1051050"/>
            <a:ext cx="4537125" cy="40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The Beginning of Germany as an Individual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When was the nation-state founded?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was this nation-state called?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Were there territories you may have heard of?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were some “historical landscape” territories?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340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Germany Before &amp; After Unification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150" y="1152475"/>
            <a:ext cx="509685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2475"/>
            <a:ext cx="404715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Who is Germany Now? 1949-Present Day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Federal </a:t>
            </a: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Republic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of Germany.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did it consist of in 1949?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German Democratic Republic (GDR).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How did they merge in 1990?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Germany has consisted of 16 federal states since then.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3633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The Sixteen Federal States Germany has Consisted of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5871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16: Baden-W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ü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rttemberg, Bavaria, Berlin, Brandenburg, Bremen, Hamburg, Hesse, Lower Saxony, Mecklenburg-West Pomerania, North Rhine-Westphalia, Rhineland-Palatinate, Saarland, Saxony, Saxony-Anhalt, Schleswig-Holstein, and Thuringia.</a:t>
            </a:r>
          </a:p>
          <a:p>
            <a:pPr marL="0" lvl="0" indent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Location, Location, Location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Where is Germany located?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Germany shares boundaries with NINE other countries:</a:t>
            </a:r>
          </a:p>
          <a:p>
            <a:pPr marL="914400" lvl="1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Austria, Belgium, The Czech Republic, Denmark, France, Luxembourg, The Netherlands, Poland, and Switzerland.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Other land- renounced.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Macintosh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Oswald</vt:lpstr>
      <vt:lpstr>Average</vt:lpstr>
      <vt:lpstr>Pacifico</vt:lpstr>
      <vt:lpstr>Slate</vt:lpstr>
      <vt:lpstr>How Germany’s Geographical History Affects Culture</vt:lpstr>
      <vt:lpstr>Language and German Roots</vt:lpstr>
      <vt:lpstr>Before it was Germany</vt:lpstr>
      <vt:lpstr>“Germany” as Part of the Roman Empire</vt:lpstr>
      <vt:lpstr>The Beginning of Germany as an Individual</vt:lpstr>
      <vt:lpstr>Germany Before &amp; After Unification</vt:lpstr>
      <vt:lpstr>Who is Germany Now? 1949-Present Day</vt:lpstr>
      <vt:lpstr>The Sixteen Federal States Germany has Consisted of</vt:lpstr>
      <vt:lpstr>Location, Location, Location</vt:lpstr>
      <vt:lpstr>Germany Pre/during WWI &amp; Post WWI</vt:lpstr>
      <vt:lpstr>Germany During &amp; Post WWII</vt:lpstr>
      <vt:lpstr>Germany Before &amp; After 1990</vt:lpstr>
      <vt:lpstr>How Germany Has Been Run Since 1871</vt:lpstr>
      <vt:lpstr>How Did WWI &amp; WWII Change German Geography?</vt:lpstr>
      <vt:lpstr>Other Fun Geographical Melting Pot Facts!</vt:lpstr>
      <vt:lpstr>Other Fun Geographical Melting Pot Facts!</vt:lpstr>
      <vt:lpstr>Food For Thought on Expansion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Germany’s Geographical History Affects Culture</dc:title>
  <dc:creator>Student</dc:creator>
  <cp:lastModifiedBy>Carol Panaccione</cp:lastModifiedBy>
  <cp:revision>2</cp:revision>
  <dcterms:created xsi:type="dcterms:W3CDTF">2018-01-05T22:15:13Z</dcterms:created>
  <dcterms:modified xsi:type="dcterms:W3CDTF">2018-01-05T22:15:45Z</dcterms:modified>
</cp:coreProperties>
</file>