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7" r:id="rId2"/>
    <p:sldId id="331" r:id="rId3"/>
    <p:sldId id="420" r:id="rId4"/>
    <p:sldId id="425" r:id="rId5"/>
    <p:sldId id="329" r:id="rId6"/>
    <p:sldId id="327" r:id="rId7"/>
    <p:sldId id="343" r:id="rId8"/>
    <p:sldId id="298" r:id="rId9"/>
    <p:sldId id="326" r:id="rId10"/>
    <p:sldId id="325" r:id="rId11"/>
    <p:sldId id="323" r:id="rId12"/>
    <p:sldId id="301" r:id="rId13"/>
    <p:sldId id="412" r:id="rId14"/>
    <p:sldId id="354" r:id="rId15"/>
    <p:sldId id="328" r:id="rId16"/>
    <p:sldId id="333" r:id="rId17"/>
    <p:sldId id="377" r:id="rId18"/>
    <p:sldId id="378" r:id="rId19"/>
    <p:sldId id="308" r:id="rId20"/>
    <p:sldId id="413" r:id="rId21"/>
    <p:sldId id="307" r:id="rId22"/>
    <p:sldId id="353" r:id="rId23"/>
    <p:sldId id="352" r:id="rId24"/>
    <p:sldId id="349" r:id="rId25"/>
    <p:sldId id="414" r:id="rId26"/>
    <p:sldId id="341" r:id="rId27"/>
    <p:sldId id="382" r:id="rId28"/>
    <p:sldId id="399" r:id="rId29"/>
    <p:sldId id="411" r:id="rId30"/>
    <p:sldId id="416" r:id="rId31"/>
    <p:sldId id="337" r:id="rId32"/>
    <p:sldId id="356" r:id="rId33"/>
    <p:sldId id="357" r:id="rId34"/>
    <p:sldId id="358" r:id="rId35"/>
    <p:sldId id="360" r:id="rId36"/>
    <p:sldId id="364" r:id="rId37"/>
    <p:sldId id="361" r:id="rId38"/>
    <p:sldId id="362" r:id="rId39"/>
    <p:sldId id="363" r:id="rId40"/>
    <p:sldId id="359" r:id="rId41"/>
    <p:sldId id="379" r:id="rId42"/>
    <p:sldId id="380" r:id="rId43"/>
    <p:sldId id="434" r:id="rId44"/>
    <p:sldId id="429" r:id="rId45"/>
    <p:sldId id="410" r:id="rId46"/>
    <p:sldId id="433" r:id="rId47"/>
    <p:sldId id="432" r:id="rId48"/>
    <p:sldId id="431" r:id="rId49"/>
    <p:sldId id="417" r:id="rId50"/>
    <p:sldId id="371" r:id="rId51"/>
    <p:sldId id="374" r:id="rId52"/>
    <p:sldId id="375" r:id="rId53"/>
    <p:sldId id="376" r:id="rId54"/>
    <p:sldId id="418" r:id="rId55"/>
    <p:sldId id="330" r:id="rId56"/>
    <p:sldId id="321" r:id="rId57"/>
    <p:sldId id="365" r:id="rId58"/>
    <p:sldId id="366" r:id="rId59"/>
    <p:sldId id="367" r:id="rId60"/>
    <p:sldId id="368" r:id="rId61"/>
    <p:sldId id="369" r:id="rId62"/>
    <p:sldId id="370" r:id="rId63"/>
    <p:sldId id="435" r:id="rId64"/>
    <p:sldId id="300" r:id="rId65"/>
    <p:sldId id="348" r:id="rId66"/>
    <p:sldId id="389" r:id="rId67"/>
    <p:sldId id="385" r:id="rId68"/>
    <p:sldId id="334" r:id="rId69"/>
    <p:sldId id="392" r:id="rId70"/>
    <p:sldId id="384" r:id="rId71"/>
    <p:sldId id="386" r:id="rId72"/>
    <p:sldId id="388" r:id="rId73"/>
    <p:sldId id="419" r:id="rId74"/>
    <p:sldId id="350" r:id="rId75"/>
    <p:sldId id="391" r:id="rId76"/>
    <p:sldId id="426" r:id="rId77"/>
    <p:sldId id="428" r:id="rId78"/>
    <p:sldId id="319" r:id="rId79"/>
    <p:sldId id="427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52885" autoAdjust="0"/>
  </p:normalViewPr>
  <p:slideViewPr>
    <p:cSldViewPr snapToGrid="0" snapToObjects="1">
      <p:cViewPr>
        <p:scale>
          <a:sx n="100" d="100"/>
          <a:sy n="100" d="100"/>
        </p:scale>
        <p:origin x="216" y="-792"/>
      </p:cViewPr>
      <p:guideLst/>
    </p:cSldViewPr>
  </p:slideViewPr>
  <p:outlineViewPr>
    <p:cViewPr>
      <p:scale>
        <a:sx n="33" d="100"/>
        <a:sy n="33" d="100"/>
      </p:scale>
      <p:origin x="0" y="-6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D793D-6C93-D548-8971-3B737ADADF4E}" type="doc">
      <dgm:prSet loTypeId="urn:microsoft.com/office/officeart/2005/8/layout/h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112E6DD-AC7E-6F45-A28A-DD195DB7A429}">
      <dgm:prSet phldrT="[Text]"/>
      <dgm:spPr/>
      <dgm:t>
        <a:bodyPr/>
        <a:lstStyle/>
        <a:p>
          <a:r>
            <a:rPr lang="en-US" b="1" dirty="0"/>
            <a:t>Who</a:t>
          </a:r>
          <a:r>
            <a:rPr lang="en-US" dirty="0"/>
            <a:t> is used as the subject of a sentence. </a:t>
          </a:r>
        </a:p>
      </dgm:t>
    </dgm:pt>
    <dgm:pt modelId="{6DB416E2-581A-D24C-8EA5-09F7256D24DA}" type="parTrans" cxnId="{C855F288-71B9-D447-842A-87AAB413EBEA}">
      <dgm:prSet/>
      <dgm:spPr/>
      <dgm:t>
        <a:bodyPr/>
        <a:lstStyle/>
        <a:p>
          <a:endParaRPr lang="en-US"/>
        </a:p>
      </dgm:t>
    </dgm:pt>
    <dgm:pt modelId="{ABF5D5B4-224B-5842-A264-8A6D9A3CCC1B}" type="sibTrans" cxnId="{C855F288-71B9-D447-842A-87AAB413EBEA}">
      <dgm:prSet/>
      <dgm:spPr/>
      <dgm:t>
        <a:bodyPr/>
        <a:lstStyle/>
        <a:p>
          <a:endParaRPr lang="en-US"/>
        </a:p>
      </dgm:t>
    </dgm:pt>
    <dgm:pt modelId="{9E7DF83D-B93A-B446-AF3E-0CBE2FD0AAF7}">
      <dgm:prSet phldrT="[Text]"/>
      <dgm:spPr/>
      <dgm:t>
        <a:bodyPr/>
        <a:lstStyle/>
        <a:p>
          <a:r>
            <a:rPr lang="en-US" b="1" dirty="0"/>
            <a:t>Whom</a:t>
          </a:r>
          <a:r>
            <a:rPr lang="en-US" dirty="0"/>
            <a:t> is the object of the sentence. </a:t>
          </a:r>
        </a:p>
      </dgm:t>
    </dgm:pt>
    <dgm:pt modelId="{BDAF8F67-33CC-994A-A1A4-98584F4F8FA4}" type="parTrans" cxnId="{6C014C32-60D7-0E41-9E3E-D176B6540051}">
      <dgm:prSet/>
      <dgm:spPr/>
      <dgm:t>
        <a:bodyPr/>
        <a:lstStyle/>
        <a:p>
          <a:endParaRPr lang="en-US"/>
        </a:p>
      </dgm:t>
    </dgm:pt>
    <dgm:pt modelId="{1790ED90-3213-414F-A79F-7153770A2E87}" type="sibTrans" cxnId="{6C014C32-60D7-0E41-9E3E-D176B6540051}">
      <dgm:prSet/>
      <dgm:spPr/>
      <dgm:t>
        <a:bodyPr/>
        <a:lstStyle/>
        <a:p>
          <a:endParaRPr lang="en-US"/>
        </a:p>
      </dgm:t>
    </dgm:pt>
    <dgm:pt modelId="{22553779-39A7-3E49-982F-424972AFBF94}">
      <dgm:prSet phldrT="[Text]"/>
      <dgm:spPr/>
      <dgm:t>
        <a:bodyPr/>
        <a:lstStyle/>
        <a:p>
          <a:r>
            <a:rPr lang="en-US" dirty="0"/>
            <a:t>Use “who” if the question will be answered with:</a:t>
          </a:r>
        </a:p>
        <a:p>
          <a:r>
            <a:rPr lang="en-US" dirty="0"/>
            <a:t>I, he, she, we, they.</a:t>
          </a:r>
        </a:p>
      </dgm:t>
    </dgm:pt>
    <dgm:pt modelId="{6C220DA0-AE33-A448-9434-F93A0110E37D}" type="parTrans" cxnId="{433F0CED-229F-4049-90ED-88958436537E}">
      <dgm:prSet/>
      <dgm:spPr/>
      <dgm:t>
        <a:bodyPr/>
        <a:lstStyle/>
        <a:p>
          <a:endParaRPr lang="en-US"/>
        </a:p>
      </dgm:t>
    </dgm:pt>
    <dgm:pt modelId="{42A9C5A6-0120-414D-B28B-7480BAEF7FB9}" type="sibTrans" cxnId="{433F0CED-229F-4049-90ED-88958436537E}">
      <dgm:prSet/>
      <dgm:spPr/>
      <dgm:t>
        <a:bodyPr/>
        <a:lstStyle/>
        <a:p>
          <a:endParaRPr lang="en-US"/>
        </a:p>
      </dgm:t>
    </dgm:pt>
    <dgm:pt modelId="{AC5B894B-AABB-4F47-83A5-FCF5F943817A}">
      <dgm:prSet phldrT="[Text]"/>
      <dgm:spPr/>
      <dgm:t>
        <a:bodyPr/>
        <a:lstStyle/>
        <a:p>
          <a:r>
            <a:rPr lang="en-US" dirty="0"/>
            <a:t>Use “whom” if the question will be answered with:</a:t>
          </a:r>
        </a:p>
        <a:p>
          <a:r>
            <a:rPr lang="en-US" dirty="0"/>
            <a:t>me, him, her, us, them.</a:t>
          </a:r>
        </a:p>
      </dgm:t>
    </dgm:pt>
    <dgm:pt modelId="{92F70971-13B4-B746-98B1-FE29E2BBB0C1}" type="parTrans" cxnId="{2CC2BE80-4977-7A42-88E1-73367B4FCFA4}">
      <dgm:prSet/>
      <dgm:spPr/>
      <dgm:t>
        <a:bodyPr/>
        <a:lstStyle/>
        <a:p>
          <a:endParaRPr lang="en-US"/>
        </a:p>
      </dgm:t>
    </dgm:pt>
    <dgm:pt modelId="{D84F965D-6344-B848-8734-81821DE192C3}" type="sibTrans" cxnId="{2CC2BE80-4977-7A42-88E1-73367B4FCFA4}">
      <dgm:prSet/>
      <dgm:spPr/>
      <dgm:t>
        <a:bodyPr/>
        <a:lstStyle/>
        <a:p>
          <a:endParaRPr lang="en-US"/>
        </a:p>
      </dgm:t>
    </dgm:pt>
    <dgm:pt modelId="{89E4B0CB-865F-A84D-AE50-24ED9C6E435D}" type="pres">
      <dgm:prSet presAssocID="{C9AD793D-6C93-D548-8971-3B737ADADF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74468-32EC-924D-8C73-D83D66F781C0}" type="pres">
      <dgm:prSet presAssocID="{A112E6DD-AC7E-6F45-A28A-DD195DB7A429}" presName="composite" presStyleCnt="0"/>
      <dgm:spPr/>
    </dgm:pt>
    <dgm:pt modelId="{8C95FCE7-720C-214E-BF3B-A2797B685739}" type="pres">
      <dgm:prSet presAssocID="{A112E6DD-AC7E-6F45-A28A-DD195DB7A4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9B999-4342-344B-96EE-574B60782DEB}" type="pres">
      <dgm:prSet presAssocID="{A112E6DD-AC7E-6F45-A28A-DD195DB7A4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B1DFB-2A39-6E4F-A82B-5B9B45BCB066}" type="pres">
      <dgm:prSet presAssocID="{ABF5D5B4-224B-5842-A264-8A6D9A3CCC1B}" presName="space" presStyleCnt="0"/>
      <dgm:spPr/>
    </dgm:pt>
    <dgm:pt modelId="{C64B0848-2812-BD49-B715-58FA2738D57A}" type="pres">
      <dgm:prSet presAssocID="{9E7DF83D-B93A-B446-AF3E-0CBE2FD0AAF7}" presName="composite" presStyleCnt="0"/>
      <dgm:spPr/>
    </dgm:pt>
    <dgm:pt modelId="{AE4E67F1-C446-0C47-B65D-BFA202904883}" type="pres">
      <dgm:prSet presAssocID="{9E7DF83D-B93A-B446-AF3E-0CBE2FD0AA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0522-46CE-2A4E-8424-813690188FF0}" type="pres">
      <dgm:prSet presAssocID="{9E7DF83D-B93A-B446-AF3E-0CBE2FD0AAF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2BE80-4977-7A42-88E1-73367B4FCFA4}" srcId="{9E7DF83D-B93A-B446-AF3E-0CBE2FD0AAF7}" destId="{AC5B894B-AABB-4F47-83A5-FCF5F943817A}" srcOrd="0" destOrd="0" parTransId="{92F70971-13B4-B746-98B1-FE29E2BBB0C1}" sibTransId="{D84F965D-6344-B848-8734-81821DE192C3}"/>
    <dgm:cxn modelId="{AA19AF14-3E2C-3C49-AE5E-532947AAF9BA}" type="presOf" srcId="{AC5B894B-AABB-4F47-83A5-FCF5F943817A}" destId="{B4010522-46CE-2A4E-8424-813690188FF0}" srcOrd="0" destOrd="0" presId="urn:microsoft.com/office/officeart/2005/8/layout/hList1"/>
    <dgm:cxn modelId="{314BE8B6-5891-624F-AAAA-CF1FAF91D312}" type="presOf" srcId="{A112E6DD-AC7E-6F45-A28A-DD195DB7A429}" destId="{8C95FCE7-720C-214E-BF3B-A2797B685739}" srcOrd="0" destOrd="0" presId="urn:microsoft.com/office/officeart/2005/8/layout/hList1"/>
    <dgm:cxn modelId="{433F0CED-229F-4049-90ED-88958436537E}" srcId="{A112E6DD-AC7E-6F45-A28A-DD195DB7A429}" destId="{22553779-39A7-3E49-982F-424972AFBF94}" srcOrd="0" destOrd="0" parTransId="{6C220DA0-AE33-A448-9434-F93A0110E37D}" sibTransId="{42A9C5A6-0120-414D-B28B-7480BAEF7FB9}"/>
    <dgm:cxn modelId="{706D178C-75D7-5643-98F4-A9E9FB323021}" type="presOf" srcId="{9E7DF83D-B93A-B446-AF3E-0CBE2FD0AAF7}" destId="{AE4E67F1-C446-0C47-B65D-BFA202904883}" srcOrd="0" destOrd="0" presId="urn:microsoft.com/office/officeart/2005/8/layout/hList1"/>
    <dgm:cxn modelId="{7B815DCF-CE09-C64B-9182-B0B4B8DF5EF4}" type="presOf" srcId="{C9AD793D-6C93-D548-8971-3B737ADADF4E}" destId="{89E4B0CB-865F-A84D-AE50-24ED9C6E435D}" srcOrd="0" destOrd="0" presId="urn:microsoft.com/office/officeart/2005/8/layout/hList1"/>
    <dgm:cxn modelId="{C855F288-71B9-D447-842A-87AAB413EBEA}" srcId="{C9AD793D-6C93-D548-8971-3B737ADADF4E}" destId="{A112E6DD-AC7E-6F45-A28A-DD195DB7A429}" srcOrd="0" destOrd="0" parTransId="{6DB416E2-581A-D24C-8EA5-09F7256D24DA}" sibTransId="{ABF5D5B4-224B-5842-A264-8A6D9A3CCC1B}"/>
    <dgm:cxn modelId="{6C014C32-60D7-0E41-9E3E-D176B6540051}" srcId="{C9AD793D-6C93-D548-8971-3B737ADADF4E}" destId="{9E7DF83D-B93A-B446-AF3E-0CBE2FD0AAF7}" srcOrd="1" destOrd="0" parTransId="{BDAF8F67-33CC-994A-A1A4-98584F4F8FA4}" sibTransId="{1790ED90-3213-414F-A79F-7153770A2E87}"/>
    <dgm:cxn modelId="{024582D0-408F-5F46-9958-9F57218FE516}" type="presOf" srcId="{22553779-39A7-3E49-982F-424972AFBF94}" destId="{FED9B999-4342-344B-96EE-574B60782DEB}" srcOrd="0" destOrd="0" presId="urn:microsoft.com/office/officeart/2005/8/layout/hList1"/>
    <dgm:cxn modelId="{8988D23C-FB87-1B4D-8477-E8139E8E0408}" type="presParOf" srcId="{89E4B0CB-865F-A84D-AE50-24ED9C6E435D}" destId="{42D74468-32EC-924D-8C73-D83D66F781C0}" srcOrd="0" destOrd="0" presId="urn:microsoft.com/office/officeart/2005/8/layout/hList1"/>
    <dgm:cxn modelId="{FC8A11FF-5EE8-604A-8E12-4E8377A67BF7}" type="presParOf" srcId="{42D74468-32EC-924D-8C73-D83D66F781C0}" destId="{8C95FCE7-720C-214E-BF3B-A2797B685739}" srcOrd="0" destOrd="0" presId="urn:microsoft.com/office/officeart/2005/8/layout/hList1"/>
    <dgm:cxn modelId="{0C2DC187-295D-EE49-A0B6-CF3D61D33917}" type="presParOf" srcId="{42D74468-32EC-924D-8C73-D83D66F781C0}" destId="{FED9B999-4342-344B-96EE-574B60782DEB}" srcOrd="1" destOrd="0" presId="urn:microsoft.com/office/officeart/2005/8/layout/hList1"/>
    <dgm:cxn modelId="{D9A76C53-39AE-6A46-BB44-4E86E182A8F7}" type="presParOf" srcId="{89E4B0CB-865F-A84D-AE50-24ED9C6E435D}" destId="{494B1DFB-2A39-6E4F-A82B-5B9B45BCB066}" srcOrd="1" destOrd="0" presId="urn:microsoft.com/office/officeart/2005/8/layout/hList1"/>
    <dgm:cxn modelId="{4E5456A8-EFD9-5447-A73D-97AABC908DE1}" type="presParOf" srcId="{89E4B0CB-865F-A84D-AE50-24ED9C6E435D}" destId="{C64B0848-2812-BD49-B715-58FA2738D57A}" srcOrd="2" destOrd="0" presId="urn:microsoft.com/office/officeart/2005/8/layout/hList1"/>
    <dgm:cxn modelId="{4360B329-CBD2-3145-B84F-DCD36014B520}" type="presParOf" srcId="{C64B0848-2812-BD49-B715-58FA2738D57A}" destId="{AE4E67F1-C446-0C47-B65D-BFA202904883}" srcOrd="0" destOrd="0" presId="urn:microsoft.com/office/officeart/2005/8/layout/hList1"/>
    <dgm:cxn modelId="{32C189F2-EC1C-2F43-8FCB-07D2ABDE3565}" type="presParOf" srcId="{C64B0848-2812-BD49-B715-58FA2738D57A}" destId="{B4010522-46CE-2A4E-8424-813690188F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0D5B5-90AA-C34A-86C3-CB32A53BD3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517A64-480F-4A46-89A0-934F3BD0B55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INDEPENDENT CLAUSE </a:t>
          </a:r>
        </a:p>
      </dgm:t>
    </dgm:pt>
    <dgm:pt modelId="{CADDAEAE-BDB0-F34B-95B3-08DCA81D317D}" type="parTrans" cxnId="{DA1F9B75-C188-6F4B-9E94-E289FB55FAC4}">
      <dgm:prSet/>
      <dgm:spPr/>
      <dgm:t>
        <a:bodyPr/>
        <a:lstStyle/>
        <a:p>
          <a:endParaRPr lang="en-US"/>
        </a:p>
      </dgm:t>
    </dgm:pt>
    <dgm:pt modelId="{F8AEB904-742E-B941-A585-E6DE5772D19B}" type="sibTrans" cxnId="{DA1F9B75-C188-6F4B-9E94-E289FB55FAC4}">
      <dgm:prSet/>
      <dgm:spPr/>
      <dgm:t>
        <a:bodyPr/>
        <a:lstStyle/>
        <a:p>
          <a:endParaRPr lang="en-US"/>
        </a:p>
      </dgm:t>
    </dgm:pt>
    <dgm:pt modelId="{2D8938EC-A70C-5545-B69F-2F649587E8C0}">
      <dgm:prSet phldrT="[Text]"/>
      <dgm:spPr/>
      <dgm:t>
        <a:bodyPr/>
        <a:lstStyle/>
        <a:p>
          <a:r>
            <a:rPr lang="en-US" dirty="0"/>
            <a:t>PHRASE</a:t>
          </a:r>
        </a:p>
      </dgm:t>
    </dgm:pt>
    <dgm:pt modelId="{5D7F7520-972F-6A46-B040-F044888DF9AB}" type="parTrans" cxnId="{1194A4D5-BF03-AE41-BD8B-CEAAEF0A886E}">
      <dgm:prSet/>
      <dgm:spPr/>
      <dgm:t>
        <a:bodyPr/>
        <a:lstStyle/>
        <a:p>
          <a:endParaRPr lang="en-US"/>
        </a:p>
      </dgm:t>
    </dgm:pt>
    <dgm:pt modelId="{ABA1EF19-C8B6-734B-B445-C4DCA8A008F3}" type="sibTrans" cxnId="{1194A4D5-BF03-AE41-BD8B-CEAAEF0A886E}">
      <dgm:prSet/>
      <dgm:spPr/>
      <dgm:t>
        <a:bodyPr/>
        <a:lstStyle/>
        <a:p>
          <a:endParaRPr lang="en-US"/>
        </a:p>
      </dgm:t>
    </dgm:pt>
    <dgm:pt modelId="{58F426D4-5399-544E-A013-91AE634733D3}">
      <dgm:prSet/>
      <dgm:spPr/>
      <dgm:t>
        <a:bodyPr/>
        <a:lstStyle/>
        <a:p>
          <a:r>
            <a:rPr lang="en-US" dirty="0"/>
            <a:t>PREDICATE</a:t>
          </a:r>
        </a:p>
      </dgm:t>
    </dgm:pt>
    <dgm:pt modelId="{8FF5BE25-1653-3741-B264-C9FB77340BB6}" type="parTrans" cxnId="{23AE2669-452B-7843-A610-325473001526}">
      <dgm:prSet/>
      <dgm:spPr/>
      <dgm:t>
        <a:bodyPr/>
        <a:lstStyle/>
        <a:p>
          <a:endParaRPr lang="en-US"/>
        </a:p>
      </dgm:t>
    </dgm:pt>
    <dgm:pt modelId="{19EFB2BB-4A6A-3B4B-B0CC-2D9E74F8EDB7}" type="sibTrans" cxnId="{23AE2669-452B-7843-A610-325473001526}">
      <dgm:prSet/>
      <dgm:spPr/>
      <dgm:t>
        <a:bodyPr/>
        <a:lstStyle/>
        <a:p>
          <a:endParaRPr lang="en-US"/>
        </a:p>
      </dgm:t>
    </dgm:pt>
    <dgm:pt modelId="{0B0FA98E-555B-CC49-BFF1-7913BF126732}">
      <dgm:prSet/>
      <dgm:spPr/>
      <dgm:t>
        <a:bodyPr/>
        <a:lstStyle/>
        <a:p>
          <a:r>
            <a:rPr lang="en-US" dirty="0"/>
            <a:t>PREDICATE ADJECTIVE</a:t>
          </a:r>
        </a:p>
      </dgm:t>
    </dgm:pt>
    <dgm:pt modelId="{34CE7E93-D0BA-C041-8E79-EDFF83D921AC}" type="parTrans" cxnId="{74F35C16-B4EE-9546-A1C8-8B6C7CBDAF5B}">
      <dgm:prSet/>
      <dgm:spPr/>
      <dgm:t>
        <a:bodyPr/>
        <a:lstStyle/>
        <a:p>
          <a:endParaRPr lang="en-US"/>
        </a:p>
      </dgm:t>
    </dgm:pt>
    <dgm:pt modelId="{2C229385-BEF8-2C48-8240-69CD30A01B48}" type="sibTrans" cxnId="{74F35C16-B4EE-9546-A1C8-8B6C7CBDAF5B}">
      <dgm:prSet/>
      <dgm:spPr/>
      <dgm:t>
        <a:bodyPr/>
        <a:lstStyle/>
        <a:p>
          <a:endParaRPr lang="en-US"/>
        </a:p>
      </dgm:t>
    </dgm:pt>
    <dgm:pt modelId="{82D3BD17-1BD0-2B46-AF2F-D2E449E7B7E7}">
      <dgm:prSet/>
      <dgm:spPr/>
      <dgm:t>
        <a:bodyPr/>
        <a:lstStyle/>
        <a:p>
          <a:r>
            <a:rPr lang="en-US" dirty="0"/>
            <a:t>PREDICATE NOMINATIVE</a:t>
          </a:r>
        </a:p>
      </dgm:t>
    </dgm:pt>
    <dgm:pt modelId="{69B2F5CC-4698-A348-ADB4-214B4381F4C2}" type="parTrans" cxnId="{764D6FF9-E310-3640-8165-213060DF26CB}">
      <dgm:prSet/>
      <dgm:spPr/>
      <dgm:t>
        <a:bodyPr/>
        <a:lstStyle/>
        <a:p>
          <a:endParaRPr lang="en-US"/>
        </a:p>
      </dgm:t>
    </dgm:pt>
    <dgm:pt modelId="{610575F9-7C20-0B4E-9624-6B625C19090F}" type="sibTrans" cxnId="{764D6FF9-E310-3640-8165-213060DF26CB}">
      <dgm:prSet/>
      <dgm:spPr/>
      <dgm:t>
        <a:bodyPr/>
        <a:lstStyle/>
        <a:p>
          <a:endParaRPr lang="en-US"/>
        </a:p>
      </dgm:t>
    </dgm:pt>
    <dgm:pt modelId="{4132E943-61EC-884D-B2B2-7D90DF3F78CF}">
      <dgm:prSet/>
      <dgm:spPr/>
      <dgm:t>
        <a:bodyPr/>
        <a:lstStyle/>
        <a:p>
          <a:r>
            <a:rPr lang="en-US" dirty="0"/>
            <a:t>SUBJECT</a:t>
          </a:r>
        </a:p>
      </dgm:t>
    </dgm:pt>
    <dgm:pt modelId="{279B206E-D50C-3A42-9991-884F2C096712}" type="parTrans" cxnId="{C849AD97-D8E5-654D-87AC-8BE35CEF2E80}">
      <dgm:prSet/>
      <dgm:spPr/>
      <dgm:t>
        <a:bodyPr/>
        <a:lstStyle/>
        <a:p>
          <a:endParaRPr lang="en-US"/>
        </a:p>
      </dgm:t>
    </dgm:pt>
    <dgm:pt modelId="{C12C8650-1F0C-5C41-AA64-5363EBFDAEA0}" type="sibTrans" cxnId="{C849AD97-D8E5-654D-87AC-8BE35CEF2E80}">
      <dgm:prSet/>
      <dgm:spPr/>
      <dgm:t>
        <a:bodyPr/>
        <a:lstStyle/>
        <a:p>
          <a:endParaRPr lang="en-US"/>
        </a:p>
      </dgm:t>
    </dgm:pt>
    <dgm:pt modelId="{30279F0B-8574-6246-A7C0-972306172F0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DEPENDENT CLAUSE</a:t>
          </a:r>
        </a:p>
      </dgm:t>
    </dgm:pt>
    <dgm:pt modelId="{952C164B-2C47-BC42-831C-74D04A5E30A3}" type="parTrans" cxnId="{DBEE1AC0-6407-9148-8B38-C3313F2710F7}">
      <dgm:prSet/>
      <dgm:spPr/>
      <dgm:t>
        <a:bodyPr/>
        <a:lstStyle/>
        <a:p>
          <a:endParaRPr lang="en-US"/>
        </a:p>
      </dgm:t>
    </dgm:pt>
    <dgm:pt modelId="{5D435B0D-7512-924A-B903-65CF6D7A5611}" type="sibTrans" cxnId="{DBEE1AC0-6407-9148-8B38-C3313F2710F7}">
      <dgm:prSet/>
      <dgm:spPr/>
      <dgm:t>
        <a:bodyPr/>
        <a:lstStyle/>
        <a:p>
          <a:endParaRPr lang="en-US"/>
        </a:p>
      </dgm:t>
    </dgm:pt>
    <dgm:pt modelId="{7B266FBB-F2A7-A949-AF58-CC4AEF553E53}">
      <dgm:prSet phldrT="[Text]"/>
      <dgm:spPr/>
      <dgm:t>
        <a:bodyPr/>
        <a:lstStyle/>
        <a:p>
          <a:r>
            <a:rPr lang="en-US" dirty="0"/>
            <a:t>SENTENCE</a:t>
          </a:r>
        </a:p>
      </dgm:t>
    </dgm:pt>
    <dgm:pt modelId="{047BE675-D5C7-864B-BF5A-0CD37BB09C67}" type="parTrans" cxnId="{E048DD90-3166-A349-8832-83EC0DEEB922}">
      <dgm:prSet/>
      <dgm:spPr/>
      <dgm:t>
        <a:bodyPr/>
        <a:lstStyle/>
        <a:p>
          <a:endParaRPr lang="en-US"/>
        </a:p>
      </dgm:t>
    </dgm:pt>
    <dgm:pt modelId="{8A684408-383E-6943-8515-7490B8C521A5}" type="sibTrans" cxnId="{E048DD90-3166-A349-8832-83EC0DEEB922}">
      <dgm:prSet/>
      <dgm:spPr/>
      <dgm:t>
        <a:bodyPr/>
        <a:lstStyle/>
        <a:p>
          <a:endParaRPr lang="en-US"/>
        </a:p>
      </dgm:t>
    </dgm:pt>
    <dgm:pt modelId="{1220F0E3-59CA-0740-BEAC-B76FDFCD48AF}">
      <dgm:prSet/>
      <dgm:spPr/>
      <dgm:t>
        <a:bodyPr/>
        <a:lstStyle/>
        <a:p>
          <a:r>
            <a:rPr lang="en-US" dirty="0"/>
            <a:t>DIRECT OBJECT</a:t>
          </a:r>
        </a:p>
      </dgm:t>
    </dgm:pt>
    <dgm:pt modelId="{CECF949C-68B1-9646-9A90-5C7EA37DDA6D}" type="parTrans" cxnId="{1E65D11B-BA84-8A4A-A6CF-6970FD6B66D6}">
      <dgm:prSet/>
      <dgm:spPr/>
      <dgm:t>
        <a:bodyPr/>
        <a:lstStyle/>
        <a:p>
          <a:endParaRPr lang="en-US"/>
        </a:p>
      </dgm:t>
    </dgm:pt>
    <dgm:pt modelId="{2333354A-3375-A841-94E8-5FD86143BA62}" type="sibTrans" cxnId="{1E65D11B-BA84-8A4A-A6CF-6970FD6B66D6}">
      <dgm:prSet/>
      <dgm:spPr/>
      <dgm:t>
        <a:bodyPr/>
        <a:lstStyle/>
        <a:p>
          <a:endParaRPr lang="en-US"/>
        </a:p>
      </dgm:t>
    </dgm:pt>
    <dgm:pt modelId="{AE19CA41-A06B-D641-AF0D-F3276864EF6E}">
      <dgm:prSet/>
      <dgm:spPr/>
      <dgm:t>
        <a:bodyPr/>
        <a:lstStyle/>
        <a:p>
          <a:r>
            <a:rPr lang="en-US"/>
            <a:t>INDIRECT OBJECT</a:t>
          </a:r>
          <a:endParaRPr lang="en-US" dirty="0"/>
        </a:p>
      </dgm:t>
    </dgm:pt>
    <dgm:pt modelId="{EA947DE3-521F-1643-9EDA-5463EF381AFD}" type="parTrans" cxnId="{D2DA0689-3A80-3341-8B0A-E4A100968548}">
      <dgm:prSet/>
      <dgm:spPr/>
      <dgm:t>
        <a:bodyPr/>
        <a:lstStyle/>
        <a:p>
          <a:endParaRPr lang="en-US"/>
        </a:p>
      </dgm:t>
    </dgm:pt>
    <dgm:pt modelId="{A48041C1-FB70-B049-89EA-CC794F1769E4}" type="sibTrans" cxnId="{D2DA0689-3A80-3341-8B0A-E4A100968548}">
      <dgm:prSet/>
      <dgm:spPr/>
      <dgm:t>
        <a:bodyPr/>
        <a:lstStyle/>
        <a:p>
          <a:endParaRPr lang="en-US"/>
        </a:p>
      </dgm:t>
    </dgm:pt>
    <dgm:pt modelId="{172F9DBE-3EFA-A745-B33A-870BE01EB8E8}" type="pres">
      <dgm:prSet presAssocID="{FE30D5B5-90AA-C34A-86C3-CB32A53BD3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6F692-E55B-6046-8D4A-593F95B1BB93}" type="pres">
      <dgm:prSet presAssocID="{F2517A64-480F-4A46-89A0-934F3BD0B5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4654-124C-D340-B2E0-8F904EBDA709}" type="pres">
      <dgm:prSet presAssocID="{F8AEB904-742E-B941-A585-E6DE5772D19B}" presName="sibTrans" presStyleCnt="0"/>
      <dgm:spPr/>
    </dgm:pt>
    <dgm:pt modelId="{A6F8AE48-B192-C94E-B62D-447AE4CC6DE7}" type="pres">
      <dgm:prSet presAssocID="{30279F0B-8574-6246-A7C0-972306172F0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AE0F1-01ED-8046-8CE3-C5CBDDB27CCD}" type="pres">
      <dgm:prSet presAssocID="{5D435B0D-7512-924A-B903-65CF6D7A5611}" presName="sibTrans" presStyleCnt="0"/>
      <dgm:spPr/>
    </dgm:pt>
    <dgm:pt modelId="{61567257-2743-D04E-AF9F-563C4B252141}" type="pres">
      <dgm:prSet presAssocID="{2D8938EC-A70C-5545-B69F-2F649587E8C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DE619-75CA-E74E-971B-1FF80BFDD786}" type="pres">
      <dgm:prSet presAssocID="{ABA1EF19-C8B6-734B-B445-C4DCA8A008F3}" presName="sibTrans" presStyleCnt="0"/>
      <dgm:spPr/>
    </dgm:pt>
    <dgm:pt modelId="{E8756713-B9EA-6B4A-AF14-E9148E528860}" type="pres">
      <dgm:prSet presAssocID="{7B266FBB-F2A7-A949-AF58-CC4AEF553E5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151E8-8667-2D40-AEE4-969061B84161}" type="pres">
      <dgm:prSet presAssocID="{8A684408-383E-6943-8515-7490B8C521A5}" presName="sibTrans" presStyleCnt="0"/>
      <dgm:spPr/>
    </dgm:pt>
    <dgm:pt modelId="{B27FD452-9E9D-8F4C-AE34-27EC2B5AFAFA}" type="pres">
      <dgm:prSet presAssocID="{4132E943-61EC-884D-B2B2-7D90DF3F78C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C6A47-BE0E-3945-8C10-96DCE0275353}" type="pres">
      <dgm:prSet presAssocID="{C12C8650-1F0C-5C41-AA64-5363EBFDAEA0}" presName="sibTrans" presStyleCnt="0"/>
      <dgm:spPr/>
    </dgm:pt>
    <dgm:pt modelId="{C5376AEF-41D8-2A4E-A2CA-2F24600042E7}" type="pres">
      <dgm:prSet presAssocID="{58F426D4-5399-544E-A013-91AE634733D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6F8D8-E3AA-FE47-BD93-DCBC9C956E5F}" type="pres">
      <dgm:prSet presAssocID="{19EFB2BB-4A6A-3B4B-B0CC-2D9E74F8EDB7}" presName="sibTrans" presStyleCnt="0"/>
      <dgm:spPr/>
    </dgm:pt>
    <dgm:pt modelId="{1DD3CFCC-7206-7D41-BE0E-F653714F4D62}" type="pres">
      <dgm:prSet presAssocID="{1220F0E3-59CA-0740-BEAC-B76FDFCD48A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72F0C-CF49-CE45-B26F-6E232B906B95}" type="pres">
      <dgm:prSet presAssocID="{2333354A-3375-A841-94E8-5FD86143BA62}" presName="sibTrans" presStyleCnt="0"/>
      <dgm:spPr/>
    </dgm:pt>
    <dgm:pt modelId="{029A684B-9DB0-2A44-A914-F1B42E62A122}" type="pres">
      <dgm:prSet presAssocID="{AE19CA41-A06B-D641-AF0D-F3276864EF6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0875-987C-A648-8458-40C71602E6F4}" type="pres">
      <dgm:prSet presAssocID="{A48041C1-FB70-B049-89EA-CC794F1769E4}" presName="sibTrans" presStyleCnt="0"/>
      <dgm:spPr/>
    </dgm:pt>
    <dgm:pt modelId="{28BC8B6A-32D7-C744-909E-C4F5550E85AE}" type="pres">
      <dgm:prSet presAssocID="{0B0FA98E-555B-CC49-BFF1-7913BF12673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6834F-4B1A-7F44-A378-586268E4E187}" type="pres">
      <dgm:prSet presAssocID="{2C229385-BEF8-2C48-8240-69CD30A01B48}" presName="sibTrans" presStyleCnt="0"/>
      <dgm:spPr/>
    </dgm:pt>
    <dgm:pt modelId="{0F7BF438-EC98-1D48-978E-B4825ECD63D6}" type="pres">
      <dgm:prSet presAssocID="{82D3BD17-1BD0-2B46-AF2F-D2E449E7B7E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673D5-31C4-CB47-81C8-7031A487B4E9}" type="presOf" srcId="{7B266FBB-F2A7-A949-AF58-CC4AEF553E53}" destId="{E8756713-B9EA-6B4A-AF14-E9148E528860}" srcOrd="0" destOrd="0" presId="urn:microsoft.com/office/officeart/2005/8/layout/default"/>
    <dgm:cxn modelId="{516D284A-1F16-CF43-B40D-1220F3C613C1}" type="presOf" srcId="{1220F0E3-59CA-0740-BEAC-B76FDFCD48AF}" destId="{1DD3CFCC-7206-7D41-BE0E-F653714F4D62}" srcOrd="0" destOrd="0" presId="urn:microsoft.com/office/officeart/2005/8/layout/default"/>
    <dgm:cxn modelId="{74F35C16-B4EE-9546-A1C8-8B6C7CBDAF5B}" srcId="{FE30D5B5-90AA-C34A-86C3-CB32A53BD36C}" destId="{0B0FA98E-555B-CC49-BFF1-7913BF126732}" srcOrd="8" destOrd="0" parTransId="{34CE7E93-D0BA-C041-8E79-EDFF83D921AC}" sibTransId="{2C229385-BEF8-2C48-8240-69CD30A01B48}"/>
    <dgm:cxn modelId="{ED28A1F2-3BB1-A04B-9A72-74E6E577869F}" type="presOf" srcId="{30279F0B-8574-6246-A7C0-972306172F09}" destId="{A6F8AE48-B192-C94E-B62D-447AE4CC6DE7}" srcOrd="0" destOrd="0" presId="urn:microsoft.com/office/officeart/2005/8/layout/default"/>
    <dgm:cxn modelId="{B2CD6D9D-421E-C44A-99C1-C56E9EF12E05}" type="presOf" srcId="{F2517A64-480F-4A46-89A0-934F3BD0B55B}" destId="{AC96F692-E55B-6046-8D4A-593F95B1BB93}" srcOrd="0" destOrd="0" presId="urn:microsoft.com/office/officeart/2005/8/layout/default"/>
    <dgm:cxn modelId="{6445B6B0-F58F-FF45-9496-AD96BFC549B5}" type="presOf" srcId="{FE30D5B5-90AA-C34A-86C3-CB32A53BD36C}" destId="{172F9DBE-3EFA-A745-B33A-870BE01EB8E8}" srcOrd="0" destOrd="0" presId="urn:microsoft.com/office/officeart/2005/8/layout/default"/>
    <dgm:cxn modelId="{D2DA0689-3A80-3341-8B0A-E4A100968548}" srcId="{FE30D5B5-90AA-C34A-86C3-CB32A53BD36C}" destId="{AE19CA41-A06B-D641-AF0D-F3276864EF6E}" srcOrd="7" destOrd="0" parTransId="{EA947DE3-521F-1643-9EDA-5463EF381AFD}" sibTransId="{A48041C1-FB70-B049-89EA-CC794F1769E4}"/>
    <dgm:cxn modelId="{C849AD97-D8E5-654D-87AC-8BE35CEF2E80}" srcId="{FE30D5B5-90AA-C34A-86C3-CB32A53BD36C}" destId="{4132E943-61EC-884D-B2B2-7D90DF3F78CF}" srcOrd="4" destOrd="0" parTransId="{279B206E-D50C-3A42-9991-884F2C096712}" sibTransId="{C12C8650-1F0C-5C41-AA64-5363EBFDAEA0}"/>
    <dgm:cxn modelId="{764D6FF9-E310-3640-8165-213060DF26CB}" srcId="{FE30D5B5-90AA-C34A-86C3-CB32A53BD36C}" destId="{82D3BD17-1BD0-2B46-AF2F-D2E449E7B7E7}" srcOrd="9" destOrd="0" parTransId="{69B2F5CC-4698-A348-ADB4-214B4381F4C2}" sibTransId="{610575F9-7C20-0B4E-9624-6B625C19090F}"/>
    <dgm:cxn modelId="{DBEE1AC0-6407-9148-8B38-C3313F2710F7}" srcId="{FE30D5B5-90AA-C34A-86C3-CB32A53BD36C}" destId="{30279F0B-8574-6246-A7C0-972306172F09}" srcOrd="1" destOrd="0" parTransId="{952C164B-2C47-BC42-831C-74D04A5E30A3}" sibTransId="{5D435B0D-7512-924A-B903-65CF6D7A5611}"/>
    <dgm:cxn modelId="{23AE2669-452B-7843-A610-325473001526}" srcId="{FE30D5B5-90AA-C34A-86C3-CB32A53BD36C}" destId="{58F426D4-5399-544E-A013-91AE634733D3}" srcOrd="5" destOrd="0" parTransId="{8FF5BE25-1653-3741-B264-C9FB77340BB6}" sibTransId="{19EFB2BB-4A6A-3B4B-B0CC-2D9E74F8EDB7}"/>
    <dgm:cxn modelId="{1194A4D5-BF03-AE41-BD8B-CEAAEF0A886E}" srcId="{FE30D5B5-90AA-C34A-86C3-CB32A53BD36C}" destId="{2D8938EC-A70C-5545-B69F-2F649587E8C0}" srcOrd="2" destOrd="0" parTransId="{5D7F7520-972F-6A46-B040-F044888DF9AB}" sibTransId="{ABA1EF19-C8B6-734B-B445-C4DCA8A008F3}"/>
    <dgm:cxn modelId="{B440543C-ED66-CF4D-8F92-BFAA2BA5D9A7}" type="presOf" srcId="{0B0FA98E-555B-CC49-BFF1-7913BF126732}" destId="{28BC8B6A-32D7-C744-909E-C4F5550E85AE}" srcOrd="0" destOrd="0" presId="urn:microsoft.com/office/officeart/2005/8/layout/default"/>
    <dgm:cxn modelId="{55AC9190-4D5E-2540-B1F3-F279066A1C28}" type="presOf" srcId="{4132E943-61EC-884D-B2B2-7D90DF3F78CF}" destId="{B27FD452-9E9D-8F4C-AE34-27EC2B5AFAFA}" srcOrd="0" destOrd="0" presId="urn:microsoft.com/office/officeart/2005/8/layout/default"/>
    <dgm:cxn modelId="{1E65D11B-BA84-8A4A-A6CF-6970FD6B66D6}" srcId="{FE30D5B5-90AA-C34A-86C3-CB32A53BD36C}" destId="{1220F0E3-59CA-0740-BEAC-B76FDFCD48AF}" srcOrd="6" destOrd="0" parTransId="{CECF949C-68B1-9646-9A90-5C7EA37DDA6D}" sibTransId="{2333354A-3375-A841-94E8-5FD86143BA62}"/>
    <dgm:cxn modelId="{F3CFDEDA-ED76-3F4A-B567-9BE4B7329211}" type="presOf" srcId="{82D3BD17-1BD0-2B46-AF2F-D2E449E7B7E7}" destId="{0F7BF438-EC98-1D48-978E-B4825ECD63D6}" srcOrd="0" destOrd="0" presId="urn:microsoft.com/office/officeart/2005/8/layout/default"/>
    <dgm:cxn modelId="{307CE64F-1862-7542-B6A5-D908BD603A46}" type="presOf" srcId="{2D8938EC-A70C-5545-B69F-2F649587E8C0}" destId="{61567257-2743-D04E-AF9F-563C4B252141}" srcOrd="0" destOrd="0" presId="urn:microsoft.com/office/officeart/2005/8/layout/default"/>
    <dgm:cxn modelId="{50828E49-953A-BB4A-95CB-1E49709C1BCE}" type="presOf" srcId="{58F426D4-5399-544E-A013-91AE634733D3}" destId="{C5376AEF-41D8-2A4E-A2CA-2F24600042E7}" srcOrd="0" destOrd="0" presId="urn:microsoft.com/office/officeart/2005/8/layout/default"/>
    <dgm:cxn modelId="{E048DD90-3166-A349-8832-83EC0DEEB922}" srcId="{FE30D5B5-90AA-C34A-86C3-CB32A53BD36C}" destId="{7B266FBB-F2A7-A949-AF58-CC4AEF553E53}" srcOrd="3" destOrd="0" parTransId="{047BE675-D5C7-864B-BF5A-0CD37BB09C67}" sibTransId="{8A684408-383E-6943-8515-7490B8C521A5}"/>
    <dgm:cxn modelId="{DA1F9B75-C188-6F4B-9E94-E289FB55FAC4}" srcId="{FE30D5B5-90AA-C34A-86C3-CB32A53BD36C}" destId="{F2517A64-480F-4A46-89A0-934F3BD0B55B}" srcOrd="0" destOrd="0" parTransId="{CADDAEAE-BDB0-F34B-95B3-08DCA81D317D}" sibTransId="{F8AEB904-742E-B941-A585-E6DE5772D19B}"/>
    <dgm:cxn modelId="{819E8B79-B6B4-4444-AE15-047393FC7A4A}" type="presOf" srcId="{AE19CA41-A06B-D641-AF0D-F3276864EF6E}" destId="{029A684B-9DB0-2A44-A914-F1B42E62A122}" srcOrd="0" destOrd="0" presId="urn:microsoft.com/office/officeart/2005/8/layout/default"/>
    <dgm:cxn modelId="{DFF5D9E2-9E95-B441-BFDD-AC00F64156D1}" type="presParOf" srcId="{172F9DBE-3EFA-A745-B33A-870BE01EB8E8}" destId="{AC96F692-E55B-6046-8D4A-593F95B1BB93}" srcOrd="0" destOrd="0" presId="urn:microsoft.com/office/officeart/2005/8/layout/default"/>
    <dgm:cxn modelId="{55956412-2952-D243-8ACB-21EC6571E5EC}" type="presParOf" srcId="{172F9DBE-3EFA-A745-B33A-870BE01EB8E8}" destId="{08A74654-124C-D340-B2E0-8F904EBDA709}" srcOrd="1" destOrd="0" presId="urn:microsoft.com/office/officeart/2005/8/layout/default"/>
    <dgm:cxn modelId="{A9AF7FED-07C5-FE49-BB65-08C99E6A6745}" type="presParOf" srcId="{172F9DBE-3EFA-A745-B33A-870BE01EB8E8}" destId="{A6F8AE48-B192-C94E-B62D-447AE4CC6DE7}" srcOrd="2" destOrd="0" presId="urn:microsoft.com/office/officeart/2005/8/layout/default"/>
    <dgm:cxn modelId="{ACD70705-5339-3746-9DA1-CF2691C50B59}" type="presParOf" srcId="{172F9DBE-3EFA-A745-B33A-870BE01EB8E8}" destId="{4DEAE0F1-01ED-8046-8CE3-C5CBDDB27CCD}" srcOrd="3" destOrd="0" presId="urn:microsoft.com/office/officeart/2005/8/layout/default"/>
    <dgm:cxn modelId="{118689A3-4890-0149-A06F-19A20AB61185}" type="presParOf" srcId="{172F9DBE-3EFA-A745-B33A-870BE01EB8E8}" destId="{61567257-2743-D04E-AF9F-563C4B252141}" srcOrd="4" destOrd="0" presId="urn:microsoft.com/office/officeart/2005/8/layout/default"/>
    <dgm:cxn modelId="{F6B02074-1DC6-8F40-ADD9-0FEC1C2CB2A5}" type="presParOf" srcId="{172F9DBE-3EFA-A745-B33A-870BE01EB8E8}" destId="{004DE619-75CA-E74E-971B-1FF80BFDD786}" srcOrd="5" destOrd="0" presId="urn:microsoft.com/office/officeart/2005/8/layout/default"/>
    <dgm:cxn modelId="{7124361B-D7C9-A244-A909-041FE1F07DB6}" type="presParOf" srcId="{172F9DBE-3EFA-A745-B33A-870BE01EB8E8}" destId="{E8756713-B9EA-6B4A-AF14-E9148E528860}" srcOrd="6" destOrd="0" presId="urn:microsoft.com/office/officeart/2005/8/layout/default"/>
    <dgm:cxn modelId="{4240C4F1-0CAB-1A47-9829-C92FC0AA0848}" type="presParOf" srcId="{172F9DBE-3EFA-A745-B33A-870BE01EB8E8}" destId="{98C151E8-8667-2D40-AEE4-969061B84161}" srcOrd="7" destOrd="0" presId="urn:microsoft.com/office/officeart/2005/8/layout/default"/>
    <dgm:cxn modelId="{5E0D7849-C7C4-0E4D-91C7-B6F5CA060B70}" type="presParOf" srcId="{172F9DBE-3EFA-A745-B33A-870BE01EB8E8}" destId="{B27FD452-9E9D-8F4C-AE34-27EC2B5AFAFA}" srcOrd="8" destOrd="0" presId="urn:microsoft.com/office/officeart/2005/8/layout/default"/>
    <dgm:cxn modelId="{95575A5D-30D4-7C47-B38F-1CA8F7F0524A}" type="presParOf" srcId="{172F9DBE-3EFA-A745-B33A-870BE01EB8E8}" destId="{E3EC6A47-BE0E-3945-8C10-96DCE0275353}" srcOrd="9" destOrd="0" presId="urn:microsoft.com/office/officeart/2005/8/layout/default"/>
    <dgm:cxn modelId="{618F42DC-B83A-DA41-8179-878575F3C83C}" type="presParOf" srcId="{172F9DBE-3EFA-A745-B33A-870BE01EB8E8}" destId="{C5376AEF-41D8-2A4E-A2CA-2F24600042E7}" srcOrd="10" destOrd="0" presId="urn:microsoft.com/office/officeart/2005/8/layout/default"/>
    <dgm:cxn modelId="{78C9D99B-E0C3-574D-9B19-E70CEAF34023}" type="presParOf" srcId="{172F9DBE-3EFA-A745-B33A-870BE01EB8E8}" destId="{F8A6F8D8-E3AA-FE47-BD93-DCBC9C956E5F}" srcOrd="11" destOrd="0" presId="urn:microsoft.com/office/officeart/2005/8/layout/default"/>
    <dgm:cxn modelId="{85E98904-91E7-2748-B535-D5C77D5CFF02}" type="presParOf" srcId="{172F9DBE-3EFA-A745-B33A-870BE01EB8E8}" destId="{1DD3CFCC-7206-7D41-BE0E-F653714F4D62}" srcOrd="12" destOrd="0" presId="urn:microsoft.com/office/officeart/2005/8/layout/default"/>
    <dgm:cxn modelId="{43E7EEF0-965F-AF45-826E-7B9287B22369}" type="presParOf" srcId="{172F9DBE-3EFA-A745-B33A-870BE01EB8E8}" destId="{B7972F0C-CF49-CE45-B26F-6E232B906B95}" srcOrd="13" destOrd="0" presId="urn:microsoft.com/office/officeart/2005/8/layout/default"/>
    <dgm:cxn modelId="{193C958B-C345-A144-A23F-47B9EA4C7020}" type="presParOf" srcId="{172F9DBE-3EFA-A745-B33A-870BE01EB8E8}" destId="{029A684B-9DB0-2A44-A914-F1B42E62A122}" srcOrd="14" destOrd="0" presId="urn:microsoft.com/office/officeart/2005/8/layout/default"/>
    <dgm:cxn modelId="{0608F927-5CCF-BD4A-8836-A088702225B5}" type="presParOf" srcId="{172F9DBE-3EFA-A745-B33A-870BE01EB8E8}" destId="{AA4F0875-987C-A648-8458-40C71602E6F4}" srcOrd="15" destOrd="0" presId="urn:microsoft.com/office/officeart/2005/8/layout/default"/>
    <dgm:cxn modelId="{79D378FE-8EA1-2C40-80CF-40F8C359E6C9}" type="presParOf" srcId="{172F9DBE-3EFA-A745-B33A-870BE01EB8E8}" destId="{28BC8B6A-32D7-C744-909E-C4F5550E85AE}" srcOrd="16" destOrd="0" presId="urn:microsoft.com/office/officeart/2005/8/layout/default"/>
    <dgm:cxn modelId="{42937E55-784E-9748-98A9-E6C1D49AF600}" type="presParOf" srcId="{172F9DBE-3EFA-A745-B33A-870BE01EB8E8}" destId="{38A6834F-4B1A-7F44-A378-586268E4E187}" srcOrd="17" destOrd="0" presId="urn:microsoft.com/office/officeart/2005/8/layout/default"/>
    <dgm:cxn modelId="{4C5ABD40-087F-C94B-80DD-FBDAFFD8965E}" type="presParOf" srcId="{172F9DBE-3EFA-A745-B33A-870BE01EB8E8}" destId="{0F7BF438-EC98-1D48-978E-B4825ECD63D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FCE7-720C-214E-BF3B-A2797B685739}">
      <dsp:nvSpPr>
        <dsp:cNvPr id="0" name=""/>
        <dsp:cNvSpPr/>
      </dsp:nvSpPr>
      <dsp:spPr>
        <a:xfrm>
          <a:off x="25" y="1009029"/>
          <a:ext cx="2421284" cy="69202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Who</a:t>
          </a:r>
          <a:r>
            <a:rPr lang="en-US" sz="1900" kern="1200" dirty="0"/>
            <a:t> is used as the subject of a sentence. </a:t>
          </a:r>
        </a:p>
      </dsp:txBody>
      <dsp:txXfrm>
        <a:off x="25" y="1009029"/>
        <a:ext cx="2421284" cy="692026"/>
      </dsp:txXfrm>
    </dsp:sp>
    <dsp:sp modelId="{FED9B999-4342-344B-96EE-574B60782DEB}">
      <dsp:nvSpPr>
        <dsp:cNvPr id="0" name=""/>
        <dsp:cNvSpPr/>
      </dsp:nvSpPr>
      <dsp:spPr>
        <a:xfrm>
          <a:off x="25" y="1701055"/>
          <a:ext cx="2421284" cy="1641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Use “who” if the question will be answered with: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I, he, she, we, they.</a:t>
          </a:r>
        </a:p>
      </dsp:txBody>
      <dsp:txXfrm>
        <a:off x="25" y="1701055"/>
        <a:ext cx="2421284" cy="1641252"/>
      </dsp:txXfrm>
    </dsp:sp>
    <dsp:sp modelId="{AE4E67F1-C446-0C47-B65D-BFA202904883}">
      <dsp:nvSpPr>
        <dsp:cNvPr id="0" name=""/>
        <dsp:cNvSpPr/>
      </dsp:nvSpPr>
      <dsp:spPr>
        <a:xfrm>
          <a:off x="2760289" y="1009029"/>
          <a:ext cx="2421284" cy="69202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Whom</a:t>
          </a:r>
          <a:r>
            <a:rPr lang="en-US" sz="1900" kern="1200" dirty="0"/>
            <a:t> is the object of the sentence. </a:t>
          </a:r>
        </a:p>
      </dsp:txBody>
      <dsp:txXfrm>
        <a:off x="2760289" y="1009029"/>
        <a:ext cx="2421284" cy="692026"/>
      </dsp:txXfrm>
    </dsp:sp>
    <dsp:sp modelId="{B4010522-46CE-2A4E-8424-813690188FF0}">
      <dsp:nvSpPr>
        <dsp:cNvPr id="0" name=""/>
        <dsp:cNvSpPr/>
      </dsp:nvSpPr>
      <dsp:spPr>
        <a:xfrm>
          <a:off x="2760289" y="1701055"/>
          <a:ext cx="2421284" cy="1641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Use “whom” if the question will be answered with: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me, him, her, us, them.</a:t>
          </a:r>
        </a:p>
      </dsp:txBody>
      <dsp:txXfrm>
        <a:off x="2760289" y="1701055"/>
        <a:ext cx="2421284" cy="164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F692-E55B-6046-8D4A-593F95B1BB93}">
      <dsp:nvSpPr>
        <dsp:cNvPr id="0" name=""/>
        <dsp:cNvSpPr/>
      </dsp:nvSpPr>
      <dsp:spPr>
        <a:xfrm>
          <a:off x="2382" y="645095"/>
          <a:ext cx="1890459" cy="11342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INDEPENDENT CLAUSE </a:t>
          </a:r>
        </a:p>
      </dsp:txBody>
      <dsp:txXfrm>
        <a:off x="2382" y="645095"/>
        <a:ext cx="1890459" cy="1134275"/>
      </dsp:txXfrm>
    </dsp:sp>
    <dsp:sp modelId="{A6F8AE48-B192-C94E-B62D-447AE4CC6DE7}">
      <dsp:nvSpPr>
        <dsp:cNvPr id="0" name=""/>
        <dsp:cNvSpPr/>
      </dsp:nvSpPr>
      <dsp:spPr>
        <a:xfrm>
          <a:off x="2081888" y="645095"/>
          <a:ext cx="1890459" cy="11342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DEPENDENT CLAUSE</a:t>
          </a:r>
        </a:p>
      </dsp:txBody>
      <dsp:txXfrm>
        <a:off x="2081888" y="645095"/>
        <a:ext cx="1890459" cy="1134275"/>
      </dsp:txXfrm>
    </dsp:sp>
    <dsp:sp modelId="{61567257-2743-D04E-AF9F-563C4B252141}">
      <dsp:nvSpPr>
        <dsp:cNvPr id="0" name=""/>
        <dsp:cNvSpPr/>
      </dsp:nvSpPr>
      <dsp:spPr>
        <a:xfrm>
          <a:off x="4161393" y="645095"/>
          <a:ext cx="1890459" cy="11342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PHRASE</a:t>
          </a:r>
        </a:p>
      </dsp:txBody>
      <dsp:txXfrm>
        <a:off x="4161393" y="645095"/>
        <a:ext cx="1890459" cy="1134275"/>
      </dsp:txXfrm>
    </dsp:sp>
    <dsp:sp modelId="{E8756713-B9EA-6B4A-AF14-E9148E528860}">
      <dsp:nvSpPr>
        <dsp:cNvPr id="0" name=""/>
        <dsp:cNvSpPr/>
      </dsp:nvSpPr>
      <dsp:spPr>
        <a:xfrm>
          <a:off x="6240899" y="645095"/>
          <a:ext cx="1890459" cy="11342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SENTENCE</a:t>
          </a:r>
        </a:p>
      </dsp:txBody>
      <dsp:txXfrm>
        <a:off x="6240899" y="645095"/>
        <a:ext cx="1890459" cy="1134275"/>
      </dsp:txXfrm>
    </dsp:sp>
    <dsp:sp modelId="{B27FD452-9E9D-8F4C-AE34-27EC2B5AFAFA}">
      <dsp:nvSpPr>
        <dsp:cNvPr id="0" name=""/>
        <dsp:cNvSpPr/>
      </dsp:nvSpPr>
      <dsp:spPr>
        <a:xfrm>
          <a:off x="2382" y="1968417"/>
          <a:ext cx="1890459" cy="1134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SUBJECT</a:t>
          </a:r>
        </a:p>
      </dsp:txBody>
      <dsp:txXfrm>
        <a:off x="2382" y="1968417"/>
        <a:ext cx="1890459" cy="1134275"/>
      </dsp:txXfrm>
    </dsp:sp>
    <dsp:sp modelId="{C5376AEF-41D8-2A4E-A2CA-2F24600042E7}">
      <dsp:nvSpPr>
        <dsp:cNvPr id="0" name=""/>
        <dsp:cNvSpPr/>
      </dsp:nvSpPr>
      <dsp:spPr>
        <a:xfrm>
          <a:off x="2081888" y="1968417"/>
          <a:ext cx="1890459" cy="11342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PREDICATE</a:t>
          </a:r>
        </a:p>
      </dsp:txBody>
      <dsp:txXfrm>
        <a:off x="2081888" y="1968417"/>
        <a:ext cx="1890459" cy="1134275"/>
      </dsp:txXfrm>
    </dsp:sp>
    <dsp:sp modelId="{1DD3CFCC-7206-7D41-BE0E-F653714F4D62}">
      <dsp:nvSpPr>
        <dsp:cNvPr id="0" name=""/>
        <dsp:cNvSpPr/>
      </dsp:nvSpPr>
      <dsp:spPr>
        <a:xfrm>
          <a:off x="4161393" y="1968417"/>
          <a:ext cx="1890459" cy="11342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DIRECT OBJECT</a:t>
          </a:r>
        </a:p>
      </dsp:txBody>
      <dsp:txXfrm>
        <a:off x="4161393" y="1968417"/>
        <a:ext cx="1890459" cy="1134275"/>
      </dsp:txXfrm>
    </dsp:sp>
    <dsp:sp modelId="{029A684B-9DB0-2A44-A914-F1B42E62A122}">
      <dsp:nvSpPr>
        <dsp:cNvPr id="0" name=""/>
        <dsp:cNvSpPr/>
      </dsp:nvSpPr>
      <dsp:spPr>
        <a:xfrm>
          <a:off x="6240899" y="1968417"/>
          <a:ext cx="1890459" cy="11342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INDIRECT OBJECT</a:t>
          </a:r>
          <a:endParaRPr lang="en-US" sz="2200" kern="1200" dirty="0"/>
        </a:p>
      </dsp:txBody>
      <dsp:txXfrm>
        <a:off x="6240899" y="1968417"/>
        <a:ext cx="1890459" cy="1134275"/>
      </dsp:txXfrm>
    </dsp:sp>
    <dsp:sp modelId="{28BC8B6A-32D7-C744-909E-C4F5550E85AE}">
      <dsp:nvSpPr>
        <dsp:cNvPr id="0" name=""/>
        <dsp:cNvSpPr/>
      </dsp:nvSpPr>
      <dsp:spPr>
        <a:xfrm>
          <a:off x="2081888" y="3291738"/>
          <a:ext cx="1890459" cy="11342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PREDICATE ADJECTIVE</a:t>
          </a:r>
        </a:p>
      </dsp:txBody>
      <dsp:txXfrm>
        <a:off x="2081888" y="3291738"/>
        <a:ext cx="1890459" cy="1134275"/>
      </dsp:txXfrm>
    </dsp:sp>
    <dsp:sp modelId="{0F7BF438-EC98-1D48-978E-B4825ECD63D6}">
      <dsp:nvSpPr>
        <dsp:cNvPr id="0" name=""/>
        <dsp:cNvSpPr/>
      </dsp:nvSpPr>
      <dsp:spPr>
        <a:xfrm>
          <a:off x="4161393" y="3291738"/>
          <a:ext cx="1890459" cy="1134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PREDICATE NOMINATIVE</a:t>
          </a:r>
        </a:p>
      </dsp:txBody>
      <dsp:txXfrm>
        <a:off x="4161393" y="3291738"/>
        <a:ext cx="1890459" cy="1134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77B9-539C-7E4F-AC0A-2680AA4D9716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1433-7D2A-714A-9000-9956D81E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Introductions.</a:t>
            </a:r>
          </a:p>
          <a:p>
            <a:endParaRPr lang="en-US" dirty="0"/>
          </a:p>
          <a:p>
            <a:r>
              <a:rPr lang="en-US" dirty="0"/>
              <a:t>This is a general overview. It is not all inclusive. You may encounter other areas you need to study as you take practice tests.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answers.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Annotate-circle the answers</a:t>
            </a:r>
          </a:p>
          <a:p>
            <a:endParaRPr lang="en-US" i="1" dirty="0"/>
          </a:p>
          <a:p>
            <a:r>
              <a:rPr lang="en-US" i="1" dirty="0"/>
              <a:t>Google</a:t>
            </a:r>
            <a:r>
              <a:rPr lang="en-US" dirty="0"/>
              <a:t> who vs whom for extra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13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Homonyms, etc. are also easily confused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aloud to demo how words are used/sound.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all else fails, use how language sounds.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</a:t>
            </a:r>
            <a:r>
              <a:rPr lang="en-US" sz="1200" dirty="0"/>
              <a:t>Which word would be considered insensitive language on the HESI? 	Annotate – circle invalid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</a:t>
            </a:r>
            <a:r>
              <a:rPr lang="en-US" sz="1200" dirty="0"/>
              <a:t>Which word would be considered gender specific or sexist language on the HESI?	Annotate – circle seamstress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According to the </a:t>
            </a:r>
            <a:r>
              <a:rPr lang="en-US" i="1" dirty="0"/>
              <a:t>HESI Admission Assessment Exam Review </a:t>
            </a:r>
            <a:r>
              <a:rPr lang="en-US" i="0" dirty="0"/>
              <a:t>book</a:t>
            </a:r>
            <a:r>
              <a:rPr lang="en-US" i="1" dirty="0"/>
              <a:t>, </a:t>
            </a:r>
            <a:r>
              <a:rPr lang="en-US" i="0" dirty="0"/>
              <a:t>mistakes are often made in these areas</a:t>
            </a:r>
            <a:r>
              <a:rPr lang="en-US" i="1" dirty="0"/>
              <a:t>.  </a:t>
            </a:r>
          </a:p>
          <a:p>
            <a:endParaRPr lang="en-US" i="1" dirty="0"/>
          </a:p>
          <a:p>
            <a:r>
              <a:rPr lang="en-US" i="0" dirty="0"/>
              <a:t>This is not an all-inclusive list, simply common errors. You may encounter other areas of grammar on the exam such as parallel structure or </a:t>
            </a:r>
            <a:r>
              <a:rPr lang="en-US" i="0"/>
              <a:t>tense agreement.</a:t>
            </a:r>
            <a:endParaRPr lang="en-US" i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POLL #3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Review each choice.	Annotate to show subject &amp; predicate.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Remember: A complete sentence has a subject, predicate and complete thought, but the subject may not be shown; it can be “you” understood.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Answer: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#4	Notice the word INCORRECT.  	3 of these are correct.  We need to find the one that is wrong.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MOVE TO NEXT SLIDE TO REVIEW RUN-ON CORRECTIONS, THEN RETURN TO THIS SLIDE.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2 		(It’s a comma splice. You can add a coordinating conjunction to correct it.)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is it wrong? 	Annotate to highlight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A run-on sentence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2 or more sentences written as one.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a comma is used, called a comma splice, but that is not correct </a:t>
            </a:r>
            <a:r>
              <a:rPr lang="en-US" dirty="0"/>
              <a:t>(HESI. 62).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Annotate to highlight the areas in red.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Return to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2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Plural nouns often end in—s, but plural verbs do not.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1"/>
                </a:solidFill>
              </a:rPr>
              <a:t>Singular verbs often end in –s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So, if the subject speaks of only 1,  look for an –s on the end of the verb.</a:t>
            </a:r>
          </a:p>
          <a:p>
            <a:endParaRPr lang="en-US" dirty="0"/>
          </a:p>
          <a:p>
            <a:r>
              <a:rPr lang="en-US" dirty="0"/>
              <a:t>Annotate to show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7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POLL #5		Annotate to show subject and circle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1. When the subject and verb are not together, ignore the words between them (cross them out)</a:t>
            </a:r>
            <a:r>
              <a:rPr lang="en-US" dirty="0"/>
              <a:t>.	A</a:t>
            </a:r>
          </a:p>
          <a:p>
            <a:pPr lvl="0"/>
            <a:r>
              <a:rPr lang="en-US" dirty="0">
                <a:solidFill>
                  <a:schemeClr val="accent1"/>
                </a:solidFill>
              </a:rPr>
              <a:t>2. When the subject is a </a:t>
            </a:r>
            <a:r>
              <a:rPr lang="en-US" u="sng" dirty="0">
                <a:solidFill>
                  <a:schemeClr val="accent1"/>
                </a:solidFill>
              </a:rPr>
              <a:t>group </a:t>
            </a:r>
            <a:r>
              <a:rPr lang="en-US" dirty="0">
                <a:solidFill>
                  <a:schemeClr val="accent1"/>
                </a:solidFill>
              </a:rPr>
              <a:t>(class, audience, family, etc.), </a:t>
            </a:r>
            <a:r>
              <a:rPr lang="en-US" u="sng" dirty="0">
                <a:solidFill>
                  <a:schemeClr val="accent1"/>
                </a:solidFill>
              </a:rPr>
              <a:t>acting as one group</a:t>
            </a:r>
            <a:r>
              <a:rPr lang="en-US" dirty="0">
                <a:solidFill>
                  <a:schemeClr val="accent1"/>
                </a:solidFill>
              </a:rPr>
              <a:t>, it is a </a:t>
            </a:r>
            <a:r>
              <a:rPr lang="en-US" u="sng" dirty="0">
                <a:solidFill>
                  <a:schemeClr val="accent1"/>
                </a:solidFill>
              </a:rPr>
              <a:t>singular subject</a:t>
            </a:r>
            <a:r>
              <a:rPr lang="en-US" u="none" dirty="0">
                <a:solidFill>
                  <a:schemeClr val="accent1"/>
                </a:solidFill>
              </a:rPr>
              <a:t>. 	A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u="none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If the </a:t>
            </a:r>
            <a:r>
              <a:rPr lang="en-US" u="sng" dirty="0">
                <a:solidFill>
                  <a:schemeClr val="accent1"/>
                </a:solidFill>
              </a:rPr>
              <a:t>group</a:t>
            </a:r>
            <a:r>
              <a:rPr lang="en-US" dirty="0">
                <a:solidFill>
                  <a:schemeClr val="accent1"/>
                </a:solidFill>
              </a:rPr>
              <a:t> is </a:t>
            </a:r>
            <a:r>
              <a:rPr lang="en-US" u="sng" dirty="0">
                <a:solidFill>
                  <a:schemeClr val="accent1"/>
                </a:solidFill>
              </a:rPr>
              <a:t>acting separately</a:t>
            </a:r>
            <a:r>
              <a:rPr lang="en-US" dirty="0">
                <a:solidFill>
                  <a:schemeClr val="accent1"/>
                </a:solidFill>
              </a:rPr>
              <a:t>, it is a  </a:t>
            </a:r>
            <a:r>
              <a:rPr lang="en-US" u="sng" dirty="0">
                <a:solidFill>
                  <a:schemeClr val="accent1"/>
                </a:solidFill>
              </a:rPr>
              <a:t>plural subject</a:t>
            </a:r>
            <a:r>
              <a:rPr lang="en-US" dirty="0">
                <a:solidFill>
                  <a:schemeClr val="accent1"/>
                </a:solidFill>
              </a:rPr>
              <a:t>. (The staff went home for dinner.)</a:t>
            </a:r>
          </a:p>
          <a:p>
            <a:pPr lvl="0"/>
            <a:r>
              <a:rPr lang="en-US" dirty="0">
                <a:solidFill>
                  <a:schemeClr val="accent1"/>
                </a:solidFill>
              </a:rPr>
              <a:t>3. Singular subject needs singular verb	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4. When the subject is a combination of singular and plural nouns joined by “or/nor”, the noun closest to the verb is used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    agreement.	Professor is singular	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Compound subjects joined by “and” become a plural subject and need a plural verb. Compound singular subjects joined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“or/nor” remain singular and need a singular verb. </a:t>
            </a:r>
            <a:r>
              <a:rPr lang="en-US" dirty="0"/>
              <a:t>(HESI. 62)</a:t>
            </a: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need a refresher on any of these, be sure to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 #6	Annotate to highlight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Answer: 1	Be sure to place a comma between items in a series and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conjunction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(and, or) (</a:t>
            </a:r>
            <a:r>
              <a:rPr lang="en-US" dirty="0"/>
              <a:t>HESI. 63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0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 #7	Annotate to highlight punctuation.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Answer: 2	When 2 sentences are joined using a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conjunction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COMMA must be placed BEFORE the conjunction.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Think: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FANBOYS </a:t>
            </a: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next slide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3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4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3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 #8	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Pronouns must be used according to their purpose.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pronoun is the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sentence,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subject pronoun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pronoun is the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sentence,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object pronoun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If the pronoun shows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possession, use a possessive pronoun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They must agree in number and person with the nouns they are replacing.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singular pronoun in place of a singular noun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plural pronoun in place of a plural noun.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u="sng" dirty="0">
              <a:solidFill>
                <a:schemeClr val="accent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With a compound subject, read the subjects separately to determine pronoun (HESI. 62).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Ex. Tony went to class and I went to class– not me went to class. That’s how you know it’s not Tony and me.</a:t>
            </a:r>
          </a:p>
          <a:p>
            <a:pPr lvl="2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Annotate to show case, antecedents, elimination of choices, etc. Circle answers.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Answers: 1. b		2. b	3.b	4. a</a:t>
            </a:r>
          </a:p>
          <a:p>
            <a:pPr lvl="2"/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4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One’s is sometimes used as a possessive pronoun when the subject is not clearly defined.</a:t>
            </a:r>
          </a:p>
          <a:p>
            <a:endParaRPr lang="en-US" dirty="0"/>
          </a:p>
          <a:p>
            <a:r>
              <a:rPr lang="en-US" dirty="0"/>
              <a:t>Write one’s on the slide to show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7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it is unclear which noun a pronoun is referring to. 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unclear pronoun reference, make sure that every pronoun you use refers clearly and unmistakably to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 noun, or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rewrite the sentence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increased clarity.” </a:t>
            </a:r>
            <a:r>
              <a:rPr lang="en-US" dirty="0"/>
              <a:t>(“Unclear Pronoun Reference”)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9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#9</a:t>
            </a:r>
          </a:p>
          <a:p>
            <a:endParaRPr lang="en-US" dirty="0"/>
          </a:p>
          <a:p>
            <a:r>
              <a:rPr lang="en-US" dirty="0"/>
              <a:t>Answers: 1. A		2. whose car?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various contractions.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 you paper and pencil.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the contractions for each of these.</a:t>
            </a:r>
          </a:p>
          <a:p>
            <a:endParaRPr lang="en-US" dirty="0"/>
          </a:p>
          <a:p>
            <a:r>
              <a:rPr lang="en-US" dirty="0"/>
              <a:t>What’s the contraction for “they are”?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7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 is omitted.</a:t>
            </a:r>
          </a:p>
          <a:p>
            <a:endParaRPr lang="en-US" dirty="0"/>
          </a:p>
          <a:p>
            <a:r>
              <a:rPr lang="en-US" dirty="0"/>
              <a:t>Cannot?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5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N and OI are omitted.</a:t>
            </a:r>
          </a:p>
          <a:p>
            <a:endParaRPr lang="en-US" dirty="0"/>
          </a:p>
          <a:p>
            <a:r>
              <a:rPr lang="en-US" dirty="0"/>
              <a:t>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40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 are omitted.</a:t>
            </a:r>
          </a:p>
          <a:p>
            <a:endParaRPr lang="en-US" dirty="0"/>
          </a:p>
          <a:p>
            <a:r>
              <a:rPr lang="en-US" dirty="0"/>
              <a:t>It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88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I is omitted.</a:t>
            </a:r>
          </a:p>
          <a:p>
            <a:endParaRPr lang="en-US" dirty="0"/>
          </a:p>
          <a:p>
            <a:r>
              <a:rPr lang="en-US" dirty="0"/>
              <a:t>You 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0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 is omitted.</a:t>
            </a:r>
          </a:p>
          <a:p>
            <a:endParaRPr lang="en-US" dirty="0"/>
          </a:p>
          <a:p>
            <a:r>
              <a:rPr lang="en-US" dirty="0"/>
              <a:t>Will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5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one is a little different. Notice that the letters change.</a:t>
            </a:r>
          </a:p>
          <a:p>
            <a:endParaRPr lang="en-US" dirty="0"/>
          </a:p>
          <a:p>
            <a:r>
              <a:rPr lang="en-US" dirty="0"/>
              <a:t>I would?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0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 are all omitted.</a:t>
            </a:r>
          </a:p>
          <a:p>
            <a:endParaRPr lang="en-US" dirty="0"/>
          </a:p>
          <a:p>
            <a:r>
              <a:rPr lang="en-US" dirty="0"/>
              <a:t>Who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6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 is omitted.</a:t>
            </a:r>
          </a:p>
          <a:p>
            <a:endParaRPr lang="en-US" dirty="0"/>
          </a:p>
          <a:p>
            <a:r>
              <a:rPr lang="en-US" dirty="0"/>
              <a:t>Annotate: cross out replaced letters.</a:t>
            </a:r>
          </a:p>
          <a:p>
            <a:endParaRPr lang="en-US" dirty="0"/>
          </a:p>
          <a:p>
            <a:r>
              <a:rPr lang="en-US" dirty="0"/>
              <a:t>Point out WON”T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apostrophe is used to show possession or ownership of a noun.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word is singular, or a plural word not ending in –s, add ‘s to the end of the word. </a:t>
            </a:r>
            <a:r>
              <a:rPr lang="en-US" dirty="0"/>
              <a:t>(Penn)	Annotate to show these.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word is plural and ends with -s, add only an apostrophe to the end of the word. </a:t>
            </a:r>
            <a:r>
              <a:rPr lang="en-US" dirty="0"/>
              <a:t>(Penn)	Annotate to show these.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/>
                </a:solidFill>
              </a:rPr>
              <a:t>Add ‘s to the </a:t>
            </a:r>
            <a:r>
              <a:rPr lang="en-US" u="sng" dirty="0">
                <a:solidFill>
                  <a:schemeClr val="accent1"/>
                </a:solidFill>
              </a:rPr>
              <a:t>last noun</a:t>
            </a:r>
            <a:r>
              <a:rPr lang="en-US" dirty="0">
                <a:solidFill>
                  <a:schemeClr val="accent1"/>
                </a:solidFill>
              </a:rPr>
              <a:t> to show. shared ownership. </a:t>
            </a:r>
            <a:r>
              <a:rPr lang="en-US" dirty="0"/>
              <a:t>(Penn)		Annotate to show these.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Add ‘s to the </a:t>
            </a:r>
            <a:r>
              <a:rPr lang="en-US" u="sng" dirty="0">
                <a:solidFill>
                  <a:schemeClr val="accent1"/>
                </a:solidFill>
              </a:rPr>
              <a:t>last word </a:t>
            </a:r>
            <a:r>
              <a:rPr lang="en-US" dirty="0">
                <a:solidFill>
                  <a:schemeClr val="accent1"/>
                </a:solidFill>
              </a:rPr>
              <a:t>of a hyphenated compound word.		</a:t>
            </a:r>
            <a:r>
              <a:rPr lang="en-US" dirty="0"/>
              <a:t>Annotate to show these.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25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names possessive, follow the same rules as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9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they all follow the same pattern – they are singular, so add ‘s.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answers with students.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worksheet as a guide for words you should know.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You can </a:t>
            </a:r>
            <a:r>
              <a:rPr lang="en-US" i="1" dirty="0"/>
              <a:t>Google </a:t>
            </a:r>
            <a:r>
              <a:rPr lang="en-US" i="0" dirty="0"/>
              <a:t>tricks to remember these. For example, I found “RAVEN” to help remember affect vs effect.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Names ending in s, </a:t>
            </a:r>
            <a:r>
              <a:rPr lang="en-US" dirty="0" err="1"/>
              <a:t>ch</a:t>
            </a:r>
            <a:r>
              <a:rPr lang="en-US" dirty="0"/>
              <a:t>, z add –es to make them plural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9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 to highlight irregular plurals and names adding –es rather than –s.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9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7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pattern.	 All plurals. 		Annotate to highlight.</a:t>
            </a:r>
          </a:p>
          <a:p>
            <a:endParaRPr lang="en-US" dirty="0"/>
          </a:p>
          <a:p>
            <a:r>
              <a:rPr lang="en-US" dirty="0"/>
              <a:t>Those ending in –s get just an apostrophe. </a:t>
            </a:r>
          </a:p>
          <a:p>
            <a:endParaRPr lang="en-US" dirty="0"/>
          </a:p>
          <a:p>
            <a:r>
              <a:rPr lang="en-US" dirty="0"/>
              <a:t>Those not ending in –s get ‘s.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0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plural vs. possessive.</a:t>
            </a:r>
          </a:p>
          <a:p>
            <a:endParaRPr lang="en-US" dirty="0"/>
          </a:p>
          <a:p>
            <a:r>
              <a:rPr lang="en-US" dirty="0"/>
              <a:t>Notice the patterns.</a:t>
            </a:r>
          </a:p>
          <a:p>
            <a:endParaRPr lang="en-US" dirty="0"/>
          </a:p>
          <a:p>
            <a:r>
              <a:rPr lang="en-US" dirty="0"/>
              <a:t>Annotate- Highlight the statement at the bottom - </a:t>
            </a: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 </a:t>
            </a:r>
            <a:r>
              <a:rPr lang="en-US" sz="1000" b="0" dirty="0">
                <a:solidFill>
                  <a:schemeClr val="accent1">
                    <a:lumMod val="75000"/>
                  </a:schemeClr>
                </a:solidFill>
              </a:rPr>
              <a:t>(HESI. 63) </a:t>
            </a:r>
          </a:p>
          <a:p>
            <a:endParaRPr lang="en-US" sz="1000" b="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000" b="0" dirty="0">
                <a:solidFill>
                  <a:schemeClr val="accent1">
                    <a:lumMod val="75000"/>
                  </a:schemeClr>
                </a:solidFill>
              </a:rPr>
              <a:t>Reinforce statement by highlighting PLURAL column.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2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modifier is a descriptor. It is best understood when placed next to who or what it is describing.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A modifier can be a word or a group of words.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/>
              <a:t>To correct a misplaced modifier:</a:t>
            </a:r>
          </a:p>
          <a:p>
            <a:r>
              <a:rPr lang="en-US" dirty="0"/>
              <a:t>1. Identify the misplaced modifier	2. Identify who or what it is describing	3. Move the modifier next to the word(s) it is describing.</a:t>
            </a:r>
          </a:p>
          <a:p>
            <a:r>
              <a:rPr lang="en-US" dirty="0"/>
              <a:t>(Lou)</a:t>
            </a:r>
          </a:p>
          <a:p>
            <a:endParaRPr lang="en-US" dirty="0"/>
          </a:p>
          <a:p>
            <a:r>
              <a:rPr lang="en-US" dirty="0"/>
              <a:t>Narrate through these steps for the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64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4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Identify the misplaced modifier and who or what it is describing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6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Move the modifier next to the word(s) it is describing.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try 1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POLL </a:t>
            </a:r>
            <a:r>
              <a:rPr lang="en-US" dirty="0"/>
              <a:t>#11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56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Grab your pencil and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Google</a:t>
            </a:r>
            <a:r>
              <a:rPr lang="en-US" dirty="0"/>
              <a:t> the troublesome word pairs to find your own tricks.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look at just a few of these troublesome word pairs.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00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an example of each of these on your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0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34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32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3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7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7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7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may be asked to identify one of these.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Also, know the difference between a synonym and an antonym.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79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determine what each of these terms is. </a:t>
            </a:r>
          </a:p>
          <a:p>
            <a:endParaRPr lang="en-US" dirty="0"/>
          </a:p>
          <a:p>
            <a:r>
              <a:rPr lang="en-US" dirty="0"/>
              <a:t>I would recommend including an example for each to help you remember. You’re more likely to be asked to identify an example, than define a term.</a:t>
            </a:r>
          </a:p>
          <a:p>
            <a:endParaRPr lang="en-US" dirty="0"/>
          </a:p>
          <a:p>
            <a:r>
              <a:rPr lang="en-US" dirty="0"/>
              <a:t>Consider using flashcards to study these..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86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POLL #10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Remember: A complete sentence has a subject, predicate and complete thought, but the subject may not be shown; it can be “you” understood.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choices are dependent clauses; they each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subject and predicate, but </a:t>
            </a: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complete thought; they cannot stand alone.	</a:t>
            </a:r>
            <a:r>
              <a:rPr lang="en-US" dirty="0">
                <a:solidFill>
                  <a:schemeClr val="accent1"/>
                </a:solidFill>
              </a:rPr>
              <a:t>	Annotate to show subject &amp; predicat</a:t>
            </a: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we remove the words, during, while, after, they are sentences, but those words change the statement and and they cannot stand alone. 		</a:t>
            </a: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Cross out words.</a:t>
            </a: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11  Answer: 1</a:t>
            </a:r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non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independent clause is a sentence. </a:t>
            </a:r>
          </a:p>
          <a:p>
            <a:endParaRPr lang="en-US" u="non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excludes lie meaning to tell an untruth.</a:t>
            </a:r>
          </a:p>
          <a:p>
            <a:endParaRPr lang="en-US" dirty="0"/>
          </a:p>
          <a:p>
            <a:r>
              <a:rPr lang="en-US" dirty="0"/>
              <a:t>Think “Lay it on me” (Fogarty). </a:t>
            </a:r>
          </a:p>
          <a:p>
            <a:endParaRPr lang="en-US" i="1" dirty="0"/>
          </a:p>
          <a:p>
            <a:r>
              <a:rPr lang="en-US" i="1" dirty="0"/>
              <a:t>Lay requires a direct object; lie does not. You lay something. Also, lay – both past tenses are laid with a D as in direct object </a:t>
            </a:r>
            <a:r>
              <a:rPr lang="en-US" dirty="0"/>
              <a:t>(Allen, “Laying vs. Lying (Lay vs. Lie)–What’s the Difference?”).</a:t>
            </a:r>
          </a:p>
          <a:p>
            <a:endParaRPr lang="en-US" dirty="0"/>
          </a:p>
          <a:p>
            <a:r>
              <a:rPr lang="en-US" dirty="0"/>
              <a:t>These can be hard to remember. </a:t>
            </a:r>
            <a:r>
              <a:rPr lang="en-US" i="1" dirty="0"/>
              <a:t>Google</a:t>
            </a:r>
            <a:r>
              <a:rPr lang="en-US" dirty="0"/>
              <a:t> “Lie vs. Lay practice” for extra practice.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21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need to determine alphabetical order. - sometimes as many as 3,4, or 5 letters in.</a:t>
            </a:r>
          </a:p>
          <a:p>
            <a:endParaRPr lang="en-US" dirty="0"/>
          </a:p>
          <a:p>
            <a:r>
              <a:rPr lang="en-US" dirty="0"/>
              <a:t>Here’s a quick trick to help you.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78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the words up in in a column. This will help you see the letters they have in common that can be eliminated.</a:t>
            </a:r>
          </a:p>
          <a:p>
            <a:endParaRPr lang="en-US" dirty="0"/>
          </a:p>
          <a:p>
            <a:r>
              <a:rPr lang="en-US" dirty="0"/>
              <a:t>Then determine the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64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turn. Use your paper and pencil to determine the alphabetical order of  these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17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 to cross out common letters and demo solution.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9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62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the worksheet that looks like this.</a:t>
            </a:r>
          </a:p>
          <a:p>
            <a:endParaRPr lang="en-US" dirty="0"/>
          </a:p>
          <a:p>
            <a:r>
              <a:rPr lang="en-US" dirty="0"/>
              <a:t>Read directions and model first 2.</a:t>
            </a:r>
          </a:p>
          <a:p>
            <a:endParaRPr lang="en-US" dirty="0"/>
          </a:p>
          <a:p>
            <a:r>
              <a:rPr lang="en-US" dirty="0"/>
              <a:t>Have students complete worksheet</a:t>
            </a:r>
          </a:p>
          <a:p>
            <a:endParaRPr lang="en-US" dirty="0"/>
          </a:p>
          <a:p>
            <a:r>
              <a:rPr lang="en-US" dirty="0"/>
              <a:t>Review answers. 	Annotate to highlight answers. Underline adverb – circle adjective being modified.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09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10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32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included a </a:t>
            </a:r>
            <a:r>
              <a:rPr lang="en-US" i="1" dirty="0"/>
              <a:t>Quizlet</a:t>
            </a:r>
            <a:r>
              <a:rPr lang="en-US" dirty="0"/>
              <a:t> Grammar Practice (Test) with answers for you to take on your own and determine your strengths and needs. </a:t>
            </a:r>
          </a:p>
          <a:p>
            <a:endParaRPr lang="en-US" dirty="0"/>
          </a:p>
          <a:p>
            <a:r>
              <a:rPr lang="en-US" dirty="0"/>
              <a:t>This can help you know what you need to practice for the grammar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6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these offer explanations as you go through the test.</a:t>
            </a:r>
          </a:p>
          <a:p>
            <a:endParaRPr lang="en-US" dirty="0"/>
          </a:p>
          <a:p>
            <a:r>
              <a:rPr lang="en-US" dirty="0"/>
              <a:t>There are others, and there are apps.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#1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answers.	Annotate – circle the answers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Lie		2. laid (past tense of lay) 	3. lay (past tense of lie)	4. lies (it rests in place-no direct object)	</a:t>
            </a:r>
          </a:p>
          <a:p>
            <a:pPr marL="0" indent="0">
              <a:buNone/>
            </a:pPr>
            <a:r>
              <a:rPr lang="en-US" dirty="0"/>
              <a:t>A turtle lays its eggs – the eggs are the direct object.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Google</a:t>
            </a:r>
            <a:r>
              <a:rPr lang="en-US" dirty="0"/>
              <a:t> “Lie vs. Lay practice” for extra practice.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22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49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</a:rPr>
              <a:t>POLL #2	Annotate-circle the answers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1. Which (not necessary to the sentence)	2. that (necessary)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1"/>
                </a:solidFill>
              </a:rPr>
              <a:t>“Remember, </a:t>
            </a:r>
            <a:r>
              <a:rPr lang="en-US" sz="1200" i="1" dirty="0">
                <a:solidFill>
                  <a:schemeClr val="accent1"/>
                </a:solidFill>
              </a:rPr>
              <a:t>which</a:t>
            </a:r>
            <a:r>
              <a:rPr lang="en-US" sz="1200" dirty="0">
                <a:solidFill>
                  <a:schemeClr val="accent1"/>
                </a:solidFill>
              </a:rPr>
              <a:t> is as disposable as a sandwich bag. If you can remove the clause without destroying the meaning of the sentence, the clause is nonessential and you can use </a:t>
            </a:r>
            <a:r>
              <a:rPr lang="en-US" sz="1200" i="1" dirty="0">
                <a:solidFill>
                  <a:schemeClr val="accent1"/>
                </a:solidFill>
              </a:rPr>
              <a:t>which</a:t>
            </a:r>
            <a:r>
              <a:rPr lang="en-US" sz="1200" dirty="0">
                <a:solidFill>
                  <a:schemeClr val="accent1"/>
                </a:solidFill>
              </a:rPr>
              <a:t>” </a:t>
            </a:r>
            <a:r>
              <a:rPr lang="en-US" dirty="0"/>
              <a:t>(Allen, “Which vs. That: How to Choose”).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r>
              <a:rPr lang="en-US" dirty="0"/>
              <a:t>Google “which vs. that practice” for extra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go over the answers on the back side of the homework sheet. Next slide.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F1433-7D2A-714A-9000-9956D81E09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688B-C544-B84C-8982-68B4799DF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DD58E-4735-C24B-A383-EB768B726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144A-6662-F147-9581-D336572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11A6-06F8-7741-977F-137B5EDD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A2A5B-58C4-1549-9CE8-46E7C3DF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53D9-EC6A-3940-BA0C-5F2377C4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65613-4121-1849-B10A-2A564965E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8339F-0E46-B947-8923-AD53667B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122B-D620-3448-B0F5-23C8C982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B2822-7B72-7B42-8406-568E562A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8A13A-73CE-B44C-A390-96C1915F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AE76A-E775-E94F-803E-0A91B0D05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C18C-FBAA-5749-96B8-E556A452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3D0D-D3F2-184B-8A69-53F75292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0D147-EC8D-3D48-859F-7954E9D0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4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41CB-7116-1B4A-9303-E7088126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76C35-441C-4B49-B9A9-070ACB1D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9615-C076-EF46-8CE3-EE71CF5E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FD13-9CA6-6647-A703-995417A5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9F9CE-3D8F-254C-A8FB-63995AD6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69D4-657F-DC4B-8810-405D4596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5270-C586-3341-9DB4-41A383D1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440E-4EB6-0144-8247-328E4D26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1586-38BE-474D-BA3E-DD2BE87F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B0C71-2AE7-384D-A2EE-2A940A2A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9610-E186-1040-BB8C-324247F1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17C2-84A8-9243-B77E-EE533E93F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26C8-2782-2841-AA68-A41B5E4E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9875F-1AC0-D841-B815-7A52A1DD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04357-101B-7445-96D5-6534CBA2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F57F-C229-1E45-89DE-CA00B4A4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2E8D-B15F-364E-B698-0A888397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FD3D-AEAB-7F4D-A53C-37075564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19669-640F-114B-BA34-3A32A1C5F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6F1F7-D473-654E-B4F6-B49D6E68A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94123-F003-224A-B3BF-F13B6BD91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910BC-F5BB-B242-84D1-80986F5A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D06EC-F42A-BE46-A096-C9EB40AA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D570D-1953-6644-A445-D1CEA1EC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BF4D-CA1E-914F-9088-1B647542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A1DC5-B683-EB41-B999-BDD21BB5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E58A4-B559-D140-B15A-4B612699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11B72-C6CE-7844-88C1-98571DAA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8B8DE-9E64-A947-B0BB-B37F1243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624EC-760B-2844-8B8A-3E080E93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69D3E-4860-FD4B-8DA5-ACF181BD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1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A079-E3C5-CE46-84AF-9BD3FF29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A188-482D-0540-BCB1-73362EB2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2BE02-EAD3-C048-8956-2B237018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F5601-DED7-F64D-B67F-7C20BAC5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9052-2237-B944-B647-4760B1D0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5B28-31B5-E244-991C-FA7A0E81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037C-5816-2742-87D0-18DC1441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2C801-FD8B-E249-9795-2E97A71CB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52AA2-12F9-D843-97C8-BB591124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281E7-AAC1-1F4C-8CBF-D6897C61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D3326-EC3A-2949-8D0A-A790BC52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61F65-8086-8A45-B822-3B5F75E3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486EA-01F5-B640-9682-BD7CE28D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B7FA-C505-6841-A5FA-6E33E02E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E9D2F-402B-5547-BBE9-B80F08EDC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2CB6-690D-484A-BB6D-3F2A84AA97C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40A5-14E5-2047-8D46-733A05B9B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26C8-15FA-444D-A1CF-640A51FA1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546E-AF45-254B-8E81-E8CCC5A5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schools.com/quizzes/grammar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hub.com/free-hesi-a2-practice-tes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ontestprep.com/hesi-exam/practice-test" TargetMode="External"/><Relationship Id="rId5" Type="http://schemas.openxmlformats.org/officeDocument/2006/relationships/hyperlink" Target="https://www.hesia2practicetest.com/" TargetMode="External"/><Relationship Id="rId4" Type="http://schemas.openxmlformats.org/officeDocument/2006/relationships/hyperlink" Target="https://www.proprofs.com/quiz-school/topic/hesi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at empty education desk">
            <a:extLst>
              <a:ext uri="{FF2B5EF4-FFF2-40B4-BE49-F238E27FC236}">
                <a16:creationId xmlns:a16="http://schemas.microsoft.com/office/drawing/2014/main" id="{9856D51A-0E75-4B03-AB53-41AD89780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E1A25-ED62-2241-AB85-7C10C9C5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1351722"/>
            <a:ext cx="7158824" cy="2217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/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HESI A2 OVERVIEW: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75239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 </a:t>
            </a:r>
            <a:endParaRPr lang="en-US" sz="2000" dirty="0"/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5A9DEEE4-DC1E-5B4E-94F7-A8BF46B37D89}"/>
              </a:ext>
            </a:extLst>
          </p:cNvPr>
          <p:cNvSpPr txBox="1">
            <a:spLocks/>
          </p:cNvSpPr>
          <p:nvPr/>
        </p:nvSpPr>
        <p:spPr>
          <a:xfrm>
            <a:off x="3305351" y="146367"/>
            <a:ext cx="5257800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Who or Whom?</a:t>
            </a:r>
          </a:p>
        </p:txBody>
      </p:sp>
      <p:graphicFrame>
        <p:nvGraphicFramePr>
          <p:cNvPr id="15" name="Content Placeholder 13">
            <a:extLst>
              <a:ext uri="{FF2B5EF4-FFF2-40B4-BE49-F238E27FC236}">
                <a16:creationId xmlns:a16="http://schemas.microsoft.com/office/drawing/2014/main" id="{09D43248-852F-534F-B9CB-1A716BD07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38057"/>
              </p:ext>
            </p:extLst>
          </p:nvPr>
        </p:nvGraphicFramePr>
        <p:xfrm>
          <a:off x="1202281" y="108134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41F404F9-61B4-2047-B82F-4320F1D28A46}"/>
              </a:ext>
            </a:extLst>
          </p:cNvPr>
          <p:cNvSpPr txBox="1">
            <a:spLocks/>
          </p:cNvSpPr>
          <p:nvPr/>
        </p:nvSpPr>
        <p:spPr>
          <a:xfrm>
            <a:off x="6425830" y="1441133"/>
            <a:ext cx="5779847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Who</a:t>
            </a:r>
            <a:r>
              <a:rPr lang="en-US" sz="2000" dirty="0"/>
              <a:t> will be meeting me at the airport?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u="sng" dirty="0"/>
              <a:t>Matt</a:t>
            </a:r>
            <a:r>
              <a:rPr lang="en-US" sz="2000" dirty="0"/>
              <a:t> will be meeting you at the airport.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u="sng" dirty="0"/>
              <a:t>My father </a:t>
            </a:r>
            <a:r>
              <a:rPr lang="en-US" sz="2000" dirty="0"/>
              <a:t>will be  meeting you at the airport.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  <a:r>
              <a:rPr lang="en-US" sz="2000" u="sng" dirty="0"/>
              <a:t>He</a:t>
            </a:r>
            <a:r>
              <a:rPr lang="en-US" sz="2000" dirty="0"/>
              <a:t> will be meeting you at the airport.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To </a:t>
            </a:r>
            <a:r>
              <a:rPr lang="en-US" sz="2000" b="1" u="sng" dirty="0"/>
              <a:t>whom</a:t>
            </a:r>
            <a:r>
              <a:rPr lang="en-US" sz="2000" dirty="0"/>
              <a:t> am I giving my textbook?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	You are giving your textbook to </a:t>
            </a:r>
            <a:r>
              <a:rPr lang="en-US" sz="2000" u="sng" dirty="0"/>
              <a:t>Sara</a:t>
            </a:r>
            <a:r>
              <a:rPr lang="en-US" sz="20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You are giving your textbook to </a:t>
            </a:r>
            <a:r>
              <a:rPr lang="en-US" sz="2000" u="sng" dirty="0"/>
              <a:t>my sister</a:t>
            </a:r>
            <a:r>
              <a:rPr lang="en-US" sz="20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You are giving your textbook to </a:t>
            </a:r>
            <a:r>
              <a:rPr lang="en-US" sz="2000" u="sng" dirty="0"/>
              <a:t>her</a:t>
            </a:r>
            <a:r>
              <a:rPr lang="en-US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8DD2E-9E9D-0E49-83EA-0C6BA72E0E1E}"/>
              </a:ext>
            </a:extLst>
          </p:cNvPr>
          <p:cNvSpPr txBox="1"/>
          <p:nvPr/>
        </p:nvSpPr>
        <p:spPr>
          <a:xfrm>
            <a:off x="2763518" y="4422370"/>
            <a:ext cx="228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(Allen, “Who vs. Whom”)</a:t>
            </a:r>
          </a:p>
        </p:txBody>
      </p:sp>
    </p:spTree>
    <p:extLst>
      <p:ext uri="{BB962C8B-B14F-4D97-AF65-F5344CB8AC3E}">
        <p14:creationId xmlns:p14="http://schemas.microsoft.com/office/powerpoint/2010/main" val="42431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D825328-742A-E947-8864-57E01F67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78765"/>
            <a:ext cx="11277600" cy="5300469"/>
          </a:xfrm>
          <a:prstGeom prst="rect">
            <a:avLst/>
          </a:prstGeom>
        </p:spPr>
      </p:pic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8497C2-76FE-664B-BA78-1FD4E2BBCB89}"/>
              </a:ext>
            </a:extLst>
          </p:cNvPr>
          <p:cNvSpPr/>
          <p:nvPr/>
        </p:nvSpPr>
        <p:spPr>
          <a:xfrm>
            <a:off x="1202435" y="1130530"/>
            <a:ext cx="10989565" cy="4621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Homographs are words of like spelling but with more than one meaning or pronunciation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400" dirty="0"/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</a:t>
            </a:r>
            <a:r>
              <a:rPr lang="en-US" sz="2600" dirty="0"/>
              <a:t>. The bandage was </a:t>
            </a:r>
            <a:r>
              <a:rPr lang="en-US" sz="2600" u="sng" dirty="0"/>
              <a:t>wound</a:t>
            </a:r>
            <a:r>
              <a:rPr lang="en-US" sz="2600" dirty="0"/>
              <a:t> around the </a:t>
            </a:r>
            <a:r>
              <a:rPr lang="en-US" sz="2600" u="sng" dirty="0"/>
              <a:t>wound</a:t>
            </a:r>
            <a:r>
              <a:rPr lang="en-US" sz="2600" dirty="0"/>
              <a:t>.</a:t>
            </a:r>
          </a:p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 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2. The farm was used to </a:t>
            </a:r>
            <a:r>
              <a:rPr lang="en-US" sz="2600" u="sng" dirty="0"/>
              <a:t>produce</a:t>
            </a:r>
            <a:r>
              <a:rPr lang="en-US" sz="2600" dirty="0"/>
              <a:t> </a:t>
            </a:r>
            <a:r>
              <a:rPr lang="en-US" sz="2600" u="sng" dirty="0"/>
              <a:t>produce</a:t>
            </a:r>
            <a:r>
              <a:rPr lang="en-US" sz="2600" dirty="0"/>
              <a:t>.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3. The dump was so full that it had to </a:t>
            </a:r>
            <a:r>
              <a:rPr lang="en-US" sz="2600" u="sng" dirty="0"/>
              <a:t>refuse</a:t>
            </a:r>
            <a:r>
              <a:rPr lang="en-US" sz="2600" dirty="0"/>
              <a:t> the </a:t>
            </a:r>
            <a:r>
              <a:rPr lang="en-US" sz="2600" u="sng" dirty="0"/>
              <a:t>refuse</a:t>
            </a:r>
            <a:r>
              <a:rPr lang="en-US" sz="2600" dirty="0"/>
              <a:t>.</a:t>
            </a:r>
          </a:p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 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4. The insurance was </a:t>
            </a:r>
            <a:r>
              <a:rPr lang="en-US" sz="2600" u="sng" dirty="0"/>
              <a:t>invalid</a:t>
            </a:r>
            <a:r>
              <a:rPr lang="en-US" sz="2600" dirty="0"/>
              <a:t> for the </a:t>
            </a:r>
            <a:r>
              <a:rPr lang="en-US" sz="2600" u="sng" dirty="0"/>
              <a:t>invalid</a:t>
            </a:r>
            <a:r>
              <a:rPr lang="en-US" sz="2600" dirty="0"/>
              <a:t>.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 lvl="0"/>
            <a:r>
              <a:rPr lang="en-US" sz="2600" dirty="0"/>
              <a:t>5. The nurse had to </a:t>
            </a:r>
            <a:r>
              <a:rPr lang="en-US" sz="2600" u="sng" dirty="0"/>
              <a:t>subject</a:t>
            </a:r>
            <a:r>
              <a:rPr lang="en-US" sz="2600" dirty="0"/>
              <a:t> the volunteer </a:t>
            </a:r>
            <a:r>
              <a:rPr lang="en-US" sz="2600" u="sng" dirty="0"/>
              <a:t>subject</a:t>
            </a:r>
            <a:r>
              <a:rPr lang="en-US" sz="2600" dirty="0"/>
              <a:t> to a series of subjective questions.</a:t>
            </a:r>
          </a:p>
          <a:p>
            <a:r>
              <a:rPr lang="en-US" sz="2600" dirty="0"/>
              <a:t> </a:t>
            </a:r>
          </a:p>
          <a:p>
            <a:pPr lvl="0"/>
            <a:r>
              <a:rPr lang="en-US" sz="2600" dirty="0"/>
              <a:t>6.  A seamstress and a </a:t>
            </a:r>
            <a:r>
              <a:rPr lang="en-US" sz="2600" u="sng" dirty="0"/>
              <a:t>sewer</a:t>
            </a:r>
            <a:r>
              <a:rPr lang="en-US" sz="2600" dirty="0"/>
              <a:t> fell into the </a:t>
            </a:r>
            <a:r>
              <a:rPr lang="en-US" sz="2600" u="sng" dirty="0"/>
              <a:t>sewer</a:t>
            </a:r>
            <a:r>
              <a:rPr lang="en-US" sz="2600" dirty="0"/>
              <a:t> line!</a:t>
            </a:r>
          </a:p>
          <a:p>
            <a:r>
              <a:rPr lang="en-US" sz="2600" dirty="0"/>
              <a:t> </a:t>
            </a:r>
          </a:p>
          <a:p>
            <a:pPr lvl="0"/>
            <a:endParaRPr lang="en-US" sz="2400" dirty="0"/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900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262EF-1FBE-B049-B2AC-E10BE1C4A0D0}"/>
              </a:ext>
            </a:extLst>
          </p:cNvPr>
          <p:cNvSpPr txBox="1"/>
          <p:nvPr/>
        </p:nvSpPr>
        <p:spPr>
          <a:xfrm>
            <a:off x="407349" y="130014"/>
            <a:ext cx="245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AE9A0-11D2-A347-9555-B6A0AD3D2690}"/>
              </a:ext>
            </a:extLst>
          </p:cNvPr>
          <p:cNvSpPr txBox="1"/>
          <p:nvPr/>
        </p:nvSpPr>
        <p:spPr>
          <a:xfrm>
            <a:off x="2631608" y="222346"/>
            <a:ext cx="630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HOMONYMS ~ HOMOPHONES ~ HOMOGRAPHS</a:t>
            </a:r>
          </a:p>
        </p:txBody>
      </p:sp>
    </p:spTree>
    <p:extLst>
      <p:ext uri="{BB962C8B-B14F-4D97-AF65-F5344CB8AC3E}">
        <p14:creationId xmlns:p14="http://schemas.microsoft.com/office/powerpoint/2010/main" val="291420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196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1245072" y="1289765"/>
            <a:ext cx="3651101" cy="427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6096000" y="1130492"/>
            <a:ext cx="5742189" cy="527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452735B-5721-5F40-B08A-49DA4BE44BD3}"/>
              </a:ext>
            </a:extLst>
          </p:cNvPr>
          <p:cNvSpPr/>
          <p:nvPr/>
        </p:nvSpPr>
        <p:spPr>
          <a:xfrm>
            <a:off x="7095981" y="1942245"/>
            <a:ext cx="3745861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Run-ons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Subject-Verb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Commas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Apostrophes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Pronouns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Misplaced Modifiers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21E5B-B39B-5240-9251-168FAD78BE6B}"/>
              </a:ext>
            </a:extLst>
          </p:cNvPr>
          <p:cNvSpPr/>
          <p:nvPr/>
        </p:nvSpPr>
        <p:spPr>
          <a:xfrm>
            <a:off x="707654" y="2769682"/>
            <a:ext cx="463472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GRAMMAR CONVENTIONS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9C50-6F96-5C44-9DBB-F09CBE58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pPr marL="228600" lvl="1" algn="ctr">
              <a:lnSpc>
                <a:spcPct val="90000"/>
              </a:lnSpc>
              <a:spcAft>
                <a:spcPts val="600"/>
              </a:spcAft>
            </a:pPr>
            <a:r>
              <a:rPr lang="en-US" sz="4100" dirty="0">
                <a:solidFill>
                  <a:schemeClr val="bg1"/>
                </a:solidFill>
              </a:rPr>
              <a:t>SENTENCE FRAGMENTS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3601-B91D-0D4E-B01C-80031DED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04" y="1174283"/>
            <a:ext cx="5500022" cy="583794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Find the complete sentence.</a:t>
            </a: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1. During the thunderstorm.</a:t>
            </a: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2. While the doctor examined me.</a:t>
            </a: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3. Watch out for that branch.</a:t>
            </a: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4. After I checked my son’s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             temperature.</a:t>
            </a: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lvl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HINT: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Look for the complete thought.</a:t>
            </a:r>
          </a:p>
          <a:p>
            <a:endParaRPr lang="en-US" sz="2400" dirty="0">
              <a:solidFill>
                <a:schemeClr val="accent1">
                  <a:lumMod val="75000"/>
                  <a:alpha val="8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488D11B-414A-154D-9D02-18EA9AC2C063}"/>
              </a:ext>
            </a:extLst>
          </p:cNvPr>
          <p:cNvSpPr txBox="1">
            <a:spLocks/>
          </p:cNvSpPr>
          <p:nvPr/>
        </p:nvSpPr>
        <p:spPr>
          <a:xfrm>
            <a:off x="5779911" y="318"/>
            <a:ext cx="6412089" cy="763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SENTENCE or FRAGMENT?</a:t>
            </a:r>
          </a:p>
        </p:txBody>
      </p:sp>
    </p:spTree>
    <p:extLst>
      <p:ext uri="{BB962C8B-B14F-4D97-AF65-F5344CB8AC3E}">
        <p14:creationId xmlns:p14="http://schemas.microsoft.com/office/powerpoint/2010/main" val="349644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RUN-ON SENTENCES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4086225" y="886619"/>
            <a:ext cx="8313593" cy="57114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these is incorrect?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dean arrived early to the event; she was scheduled to speak.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dean arrived early to the event, she was scheduled to speak.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dean arrived early to the event. She was scheduled to speak.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dean arrived early to the event: she was scheduled to speak.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RUN-ON SENTENCES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4086225" y="291307"/>
            <a:ext cx="7965867" cy="62182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There are several ways to correct a run-on sentence.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b="1" dirty="0">
              <a:solidFill>
                <a:schemeClr val="accent1">
                  <a:lumMod val="75000"/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i="1" dirty="0">
                <a:solidFill>
                  <a:schemeClr val="accent1">
                    <a:lumMod val="75000"/>
                  </a:schemeClr>
                </a:solidFill>
              </a:rPr>
              <a:t>Class is at 11:00, it is being held in the auditorium.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1. Divide it into separate sentences.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Class is at 11:00</a:t>
            </a:r>
            <a:r>
              <a:rPr lang="en-US" sz="3300" dirty="0">
                <a:solidFill>
                  <a:srgbClr val="FF0000">
                    <a:alpha val="80000"/>
                  </a:srgbClr>
                </a:solidFill>
              </a:rPr>
              <a:t>. I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t is being held in the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                      auditorium.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 dirty="0">
                <a:solidFill>
                  <a:schemeClr val="tx1">
                    <a:alpha val="80000"/>
                  </a:schemeClr>
                </a:solidFill>
              </a:rPr>
              <a:t>	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2. Add a comma and coordinating conjunction to join them.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Class is at 11:00</a:t>
            </a:r>
            <a:r>
              <a:rPr lang="en-US" sz="3300" dirty="0">
                <a:solidFill>
                  <a:srgbClr val="FF0000">
                    <a:alpha val="80000"/>
                  </a:srgbClr>
                </a:solidFill>
              </a:rPr>
              <a:t>, and 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it is being held in the auditorium.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3. If they are very closely related, use a semi-colon, colon or dash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    to join them.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>
              <a:solidFill>
                <a:schemeClr val="tx1">
                  <a:alpha val="80000"/>
                </a:schemeClr>
              </a:solidFill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Class is at 11:00</a:t>
            </a:r>
            <a:r>
              <a:rPr lang="en-US" sz="3300" dirty="0">
                <a:solidFill>
                  <a:srgbClr val="FF0000">
                    <a:alpha val="80000"/>
                  </a:srgbClr>
                </a:solidFill>
              </a:rPr>
              <a:t>;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 it is being held in the auditorium.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Class is at 11:00</a:t>
            </a:r>
            <a:r>
              <a:rPr lang="en-US" sz="3300" dirty="0">
                <a:solidFill>
                  <a:srgbClr val="FF0000">
                    <a:alpha val="80000"/>
                  </a:srgbClr>
                </a:solidFill>
              </a:rPr>
              <a:t>: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it is being held in the auditorium.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Class is at 11:00</a:t>
            </a:r>
            <a:r>
              <a:rPr lang="en-US" sz="3300" dirty="0">
                <a:solidFill>
                  <a:srgbClr val="FF0000">
                    <a:alpha val="80000"/>
                  </a:srgbClr>
                </a:solidFill>
              </a:rPr>
              <a:t>-</a:t>
            </a:r>
            <a:r>
              <a:rPr lang="en-US" sz="3300" dirty="0">
                <a:solidFill>
                  <a:schemeClr val="tx1">
                    <a:alpha val="80000"/>
                  </a:schemeClr>
                </a:solidFill>
              </a:rPr>
              <a:t>it is being held in the auditorium.</a:t>
            </a:r>
          </a:p>
          <a:p>
            <a:pPr lvl="8">
              <a:lnSpc>
                <a:spcPct val="90000"/>
              </a:lnSpc>
              <a:spcAft>
                <a:spcPts val="600"/>
              </a:spcAft>
            </a:pPr>
            <a:endParaRPr lang="en-US" sz="33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48EA1-1364-964D-8FF1-399D1E6F9EED}"/>
              </a:ext>
            </a:extLst>
          </p:cNvPr>
          <p:cNvSpPr txBox="1"/>
          <p:nvPr/>
        </p:nvSpPr>
        <p:spPr>
          <a:xfrm>
            <a:off x="11029497" y="6509544"/>
            <a:ext cx="886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(HESI. 62)</a:t>
            </a:r>
          </a:p>
        </p:txBody>
      </p:sp>
    </p:spTree>
    <p:extLst>
      <p:ext uri="{BB962C8B-B14F-4D97-AF65-F5344CB8AC3E}">
        <p14:creationId xmlns:p14="http://schemas.microsoft.com/office/powerpoint/2010/main" val="33147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SUBJECT-VERB AGREEMENT</a:t>
            </a:r>
            <a:br>
              <a:rPr lang="en-US" sz="4100" dirty="0">
                <a:solidFill>
                  <a:srgbClr val="FFFFFF"/>
                </a:solidFill>
              </a:rPr>
            </a:br>
            <a:endParaRPr lang="en-US" sz="41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6412091" y="1630018"/>
            <a:ext cx="5437084" cy="5227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solidFill>
                <a:schemeClr val="tx1">
                  <a:alpha val="80000"/>
                </a:schemeClr>
              </a:solidFill>
            </a:endParaRP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1CF95E8-5B08-6644-9E0B-D9D74B1B39C2}"/>
              </a:ext>
            </a:extLst>
          </p:cNvPr>
          <p:cNvSpPr/>
          <p:nvPr/>
        </p:nvSpPr>
        <p:spPr>
          <a:xfrm>
            <a:off x="6163404" y="725667"/>
            <a:ext cx="549016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a sentence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subject and verb must agree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 number.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subject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singular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verb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must be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singular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u="sng" dirty="0"/>
              <a:t>patient</a:t>
            </a:r>
            <a:r>
              <a:rPr lang="en-US" sz="2400" dirty="0"/>
              <a:t> </a:t>
            </a:r>
            <a:r>
              <a:rPr lang="en-US" sz="2400" u="sng" dirty="0"/>
              <a:t>need</a:t>
            </a:r>
            <a:r>
              <a:rPr lang="en-US" sz="2400" u="sng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a bed.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subject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plural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verb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must be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plural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u="sng" dirty="0"/>
              <a:t>patient</a:t>
            </a:r>
            <a:r>
              <a:rPr lang="en-US" sz="2400" u="sng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</a:t>
            </a:r>
            <a:r>
              <a:rPr lang="en-US" sz="2400" u="sng" dirty="0"/>
              <a:t>need</a:t>
            </a:r>
            <a:r>
              <a:rPr lang="en-US" sz="2400" dirty="0"/>
              <a:t> beds.</a:t>
            </a:r>
            <a:br>
              <a:rPr lang="en-US" sz="2400" dirty="0"/>
            </a:b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lvl="7"/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  <a:p>
            <a:pPr lvl="7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                     </a:t>
            </a:r>
            <a:r>
              <a:rPr lang="en-US" sz="1400" dirty="0"/>
              <a:t>(HESI. 61)</a:t>
            </a: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4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SUBJECT-VERB AGREEMENT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/>
            </a:r>
            <a:br>
              <a:rPr lang="en-US" sz="4100" dirty="0">
                <a:solidFill>
                  <a:schemeClr val="bg1"/>
                </a:solidFill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6412091" y="1630018"/>
            <a:ext cx="5437084" cy="5227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solidFill>
                <a:schemeClr val="tx1">
                  <a:alpha val="80000"/>
                </a:schemeClr>
              </a:solidFill>
            </a:endParaRP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1CF95E8-5B08-6644-9E0B-D9D74B1B39C2}"/>
              </a:ext>
            </a:extLst>
          </p:cNvPr>
          <p:cNvSpPr/>
          <p:nvPr/>
        </p:nvSpPr>
        <p:spPr>
          <a:xfrm>
            <a:off x="5892337" y="1016226"/>
            <a:ext cx="600586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The patient with the bandaged hands </a:t>
            </a:r>
            <a:r>
              <a:rPr lang="en-US" sz="2000" u="sng" dirty="0"/>
              <a:t>_________ </a:t>
            </a:r>
            <a:r>
              <a:rPr lang="en-US" sz="2000" dirty="0"/>
              <a:t> a</a:t>
            </a:r>
          </a:p>
          <a:p>
            <a:r>
              <a:rPr lang="en-US" sz="2000" dirty="0"/>
              <a:t>        bed.   a) needs	b) need</a:t>
            </a:r>
          </a:p>
          <a:p>
            <a:endParaRPr lang="en-US" sz="2000" dirty="0"/>
          </a:p>
          <a:p>
            <a:pPr marL="457200" indent="-457200">
              <a:buAutoNum type="arabicPeriod" startAt="2"/>
            </a:pPr>
            <a:r>
              <a:rPr lang="en-US" sz="2000" dirty="0"/>
              <a:t>The staff _________  in a meeting. </a:t>
            </a:r>
          </a:p>
          <a:p>
            <a:r>
              <a:rPr lang="en-US" sz="2000" dirty="0"/>
              <a:t>	   a) is 		b) are</a:t>
            </a:r>
          </a:p>
          <a:p>
            <a:endParaRPr lang="en-US" sz="2000" dirty="0"/>
          </a:p>
          <a:p>
            <a:r>
              <a:rPr lang="en-US" sz="2000" dirty="0"/>
              <a:t>3.    The doctor _____________ to his patients.</a:t>
            </a:r>
          </a:p>
          <a:p>
            <a:r>
              <a:rPr lang="en-US" sz="2000" dirty="0"/>
              <a:t>	     a) listens		b) listen</a:t>
            </a:r>
          </a:p>
          <a:p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4.    Neither the students nor the professor ________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the new technology.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	  a) understands	b) understand</a:t>
            </a:r>
          </a:p>
        </p:txBody>
      </p:sp>
    </p:spTree>
    <p:extLst>
      <p:ext uri="{BB962C8B-B14F-4D97-AF65-F5344CB8AC3E}">
        <p14:creationId xmlns:p14="http://schemas.microsoft.com/office/powerpoint/2010/main" val="412615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4045F-933A-DC4C-AB96-1E2E7060BD82}"/>
              </a:ext>
            </a:extLst>
          </p:cNvPr>
          <p:cNvSpPr txBox="1"/>
          <p:nvPr/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TextBox 1">
            <a:extLst>
              <a:ext uri="{FF2B5EF4-FFF2-40B4-BE49-F238E27FC236}">
                <a16:creationId xmlns:a16="http://schemas.microsoft.com/office/drawing/2014/main" id="{6BB4B474-1E46-0A4C-AC35-8B9BA55B11BB}"/>
              </a:ext>
            </a:extLst>
          </p:cNvPr>
          <p:cNvSpPr txBox="1"/>
          <p:nvPr/>
        </p:nvSpPr>
        <p:spPr>
          <a:xfrm>
            <a:off x="5077357" y="1558977"/>
            <a:ext cx="6480021" cy="459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Workshop Materials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About the Grammar Section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Troublesome Word Pairs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Grammar Conventions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Be Familiar With…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Recommended Study Strategy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EFFFF"/>
                </a:solidFill>
              </a:rPr>
              <a:t>Works Cited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277B2-A72E-8847-AC3F-20DC9ED047BE}"/>
              </a:ext>
            </a:extLst>
          </p:cNvPr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6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05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4086225" y="2542310"/>
            <a:ext cx="8105775" cy="3891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Which of these is correct?</a:t>
            </a:r>
          </a:p>
          <a:p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1. Jesse enrolled in algebra, biology, and psychology classes.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2. Jesse enrolled in algebra, biology and psychology classes.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3. Jesse enrolled in algebra biology and psychology classes.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4. Jesse enrolled in algebra, biology, and, psychology classes.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F9708-B49D-2D41-9027-57BB056BDE1F}"/>
              </a:ext>
            </a:extLst>
          </p:cNvPr>
          <p:cNvSpPr/>
          <p:nvPr/>
        </p:nvSpPr>
        <p:spPr>
          <a:xfrm>
            <a:off x="6096000" y="219076"/>
            <a:ext cx="3033021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IN A 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55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02829" y="2153636"/>
            <a:ext cx="10092143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sure place a comma between items in a series and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conjunction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(and, or) to prevent confusion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/>
              <a:t>HESI. 63).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NURSING YOU MUST PLACE A COMMA BEFORE “AND” IN A LIST OF MEDICATIONS TO DIFFERENTIATE BETWEEN THEM.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294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COMMAS IN A SERIES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710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4206875" y="2152356"/>
            <a:ext cx="7692189" cy="38720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Which of these is correct?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1. I needed groceries but I couldn’t get to the store.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2. The stores were closed, so I ordered online.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3. The neighbors were away; so they set their alarm.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	4. We served chicken for supper and we had dessert.</a:t>
            </a:r>
          </a:p>
          <a:p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13125-CE41-014A-BFF7-2FA84D5CC5C4}"/>
              </a:ext>
            </a:extLst>
          </p:cNvPr>
          <p:cNvSpPr/>
          <p:nvPr/>
        </p:nvSpPr>
        <p:spPr>
          <a:xfrm>
            <a:off x="5641779" y="219076"/>
            <a:ext cx="3906086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A COMPOUND SENTENCE</a:t>
            </a:r>
          </a:p>
        </p:txBody>
      </p:sp>
    </p:spTree>
    <p:extLst>
      <p:ext uri="{BB962C8B-B14F-4D97-AF65-F5344CB8AC3E}">
        <p14:creationId xmlns:p14="http://schemas.microsoft.com/office/powerpoint/2010/main" val="353115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349115" y="1035147"/>
            <a:ext cx="10092143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 remember coordinating conjunctions used to combine 2 sentences, think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FANBOYS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For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And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Nor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But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Or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Yet</a:t>
            </a:r>
          </a:p>
          <a:p>
            <a:pPr marL="3771900" lvl="8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So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					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						               </a:t>
            </a:r>
            <a:r>
              <a:rPr lang="en-US" sz="1600" dirty="0"/>
              <a:t>(</a:t>
            </a:r>
            <a:r>
              <a:rPr lang="en-US" sz="1600" dirty="0" err="1"/>
              <a:t>Traffis</a:t>
            </a:r>
            <a:r>
              <a:rPr lang="en-US" sz="1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98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COMMAS IN COMPOUND SENTENCES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840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392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PRONOUNS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5846874" y="249382"/>
            <a:ext cx="6457552" cy="697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Which pronoun will best replace the underlined words?</a:t>
            </a: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fans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sat on the bleachers during the football game.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	b) They	   c) Them	         d) We</a:t>
            </a:r>
          </a:p>
          <a:p>
            <a:pPr marL="800100" lvl="1" indent="-342900">
              <a:buFont typeface="+mj-lt"/>
              <a:buAutoNum type="alphaLcParenR"/>
            </a:pP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Which sentence is correct?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and me saw a movie.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and I saw a movie.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and Joe saw a movie.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and Joe saw a movie.</a:t>
            </a:r>
          </a:p>
          <a:p>
            <a:pPr lvl="1"/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 manager asked the employee to give ______  a copy</a:t>
            </a: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of ________ license.</a:t>
            </a: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her, me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him, his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he, her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her, mine</a:t>
            </a: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Which sentence is correct?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children lost their ball.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The children lost there ball.</a:t>
            </a:r>
          </a:p>
          <a:p>
            <a:pPr lvl="1"/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The children lost they’re  ball.</a:t>
            </a:r>
          </a:p>
          <a:p>
            <a:pPr lvl="1"/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8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PRONOUNS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5900391" y="19644"/>
            <a:ext cx="5685771" cy="669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94B29C-B359-754E-94C7-13CA28300400}"/>
              </a:ext>
            </a:extLst>
          </p:cNvPr>
          <p:cNvSpPr/>
          <p:nvPr/>
        </p:nvSpPr>
        <p:spPr>
          <a:xfrm>
            <a:off x="5779911" y="949431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POSSESSIVE PRONOUNS NEVER HAVE AN APOSTROPHE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my/mine	                 our/ours 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your/yours                 	your/yours       	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his 		 	their/theirs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her/hers		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it/its</a:t>
            </a:r>
          </a:p>
          <a:p>
            <a:pPr lvl="1"/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Often Confused: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Pronouns      	Contractions</a:t>
            </a:r>
          </a:p>
          <a:p>
            <a:pPr lvl="3"/>
            <a:r>
              <a:rPr lang="en-US" dirty="0"/>
              <a:t>Its	      	It’s - it is/it has</a:t>
            </a:r>
          </a:p>
          <a:p>
            <a:pPr lvl="3"/>
            <a:r>
              <a:rPr lang="en-US" dirty="0"/>
              <a:t>Their 	they’re – they are</a:t>
            </a:r>
          </a:p>
          <a:p>
            <a:pPr lvl="3"/>
            <a:r>
              <a:rPr lang="en-US" dirty="0"/>
              <a:t>Your	     	you’re – you are</a:t>
            </a:r>
          </a:p>
          <a:p>
            <a:pPr lvl="3"/>
            <a:r>
              <a:rPr lang="en-US" dirty="0"/>
              <a:t>Whose	who’s - who is/who has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en-US" sz="1400" dirty="0"/>
              <a:t>(HESI. 63)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A472BE-29E3-0846-8A36-225B8B75197B}"/>
              </a:ext>
            </a:extLst>
          </p:cNvPr>
          <p:cNvSpPr txBox="1">
            <a:spLocks/>
          </p:cNvSpPr>
          <p:nvPr/>
        </p:nvSpPr>
        <p:spPr>
          <a:xfrm>
            <a:off x="5779911" y="19644"/>
            <a:ext cx="6412089" cy="87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</a:rPr>
              <a:t>COMMON MISTAKES</a:t>
            </a:r>
          </a:p>
        </p:txBody>
      </p:sp>
    </p:spTree>
    <p:extLst>
      <p:ext uri="{BB962C8B-B14F-4D97-AF65-F5344CB8AC3E}">
        <p14:creationId xmlns:p14="http://schemas.microsoft.com/office/powerpoint/2010/main" val="372582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PRONOUNS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5900391" y="19644"/>
            <a:ext cx="5685771" cy="669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94B29C-B359-754E-94C7-13CA28300400}"/>
              </a:ext>
            </a:extLst>
          </p:cNvPr>
          <p:cNvSpPr/>
          <p:nvPr/>
        </p:nvSpPr>
        <p:spPr>
          <a:xfrm>
            <a:off x="5779911" y="83700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determine to which noun the pronoun is referring? 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 watched them as they examined the patient. 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“they”?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Correction: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watched the residents as they examined the patient. “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“refers to the residents.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 patient and his social worker were admiring his book. 	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Whose book? The patient’s or the social worker’s?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Correction: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and social worker were admiring the patient’s book.	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A472BE-29E3-0846-8A36-225B8B75197B}"/>
              </a:ext>
            </a:extLst>
          </p:cNvPr>
          <p:cNvSpPr txBox="1">
            <a:spLocks/>
          </p:cNvSpPr>
          <p:nvPr/>
        </p:nvSpPr>
        <p:spPr>
          <a:xfrm>
            <a:off x="5779911" y="19644"/>
            <a:ext cx="6412089" cy="87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</a:rPr>
              <a:t>UNCLEAR REFERENCE</a:t>
            </a:r>
          </a:p>
        </p:txBody>
      </p:sp>
    </p:spTree>
    <p:extLst>
      <p:ext uri="{BB962C8B-B14F-4D97-AF65-F5344CB8AC3E}">
        <p14:creationId xmlns:p14="http://schemas.microsoft.com/office/powerpoint/2010/main" val="105365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PRONOUNS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5900391" y="19644"/>
            <a:ext cx="5685771" cy="669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94B29C-B359-754E-94C7-13CA28300400}"/>
              </a:ext>
            </a:extLst>
          </p:cNvPr>
          <p:cNvSpPr/>
          <p:nvPr/>
        </p:nvSpPr>
        <p:spPr>
          <a:xfrm>
            <a:off x="5951126" y="165860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Which sentence is unclear?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 told James that he should clean his car.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doctor and the patient waited for the patient’s test results.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 told Jan that Sue should go to the dentist.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professor and his assistant cleaned the professor’s lab.</a:t>
            </a:r>
          </a:p>
          <a:p>
            <a:pPr marL="800100" lvl="1" indent="-342900">
              <a:buFont typeface="+mj-lt"/>
              <a:buAutoNum type="alphaLcParenR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Why is it unclear?</a:t>
            </a:r>
          </a:p>
          <a:p>
            <a:pPr marL="800100" lvl="1" indent="-342900">
              <a:buFont typeface="+mj-lt"/>
              <a:buAutoNum type="alphaLcParenR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A472BE-29E3-0846-8A36-225B8B75197B}"/>
              </a:ext>
            </a:extLst>
          </p:cNvPr>
          <p:cNvSpPr txBox="1">
            <a:spLocks/>
          </p:cNvSpPr>
          <p:nvPr/>
        </p:nvSpPr>
        <p:spPr>
          <a:xfrm>
            <a:off x="5779911" y="19644"/>
            <a:ext cx="6412089" cy="87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</a:rPr>
              <a:t>UNCLEAR REFERENCE</a:t>
            </a:r>
          </a:p>
        </p:txBody>
      </p:sp>
    </p:spTree>
    <p:extLst>
      <p:ext uri="{BB962C8B-B14F-4D97-AF65-F5344CB8AC3E}">
        <p14:creationId xmlns:p14="http://schemas.microsoft.com/office/powerpoint/2010/main" val="100382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06FAA-BA04-6B47-AB8B-1BB7D9F5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Materials Needed for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AAF1-07FC-D849-8424-D0C6B27A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Pen or pencil</a:t>
            </a:r>
          </a:p>
          <a:p>
            <a:r>
              <a:rPr lang="en-US" sz="2400" dirty="0"/>
              <a:t>Notebook paper</a:t>
            </a:r>
          </a:p>
          <a:p>
            <a:r>
              <a:rPr lang="en-US" sz="2400" dirty="0"/>
              <a:t>2 Worksheets</a:t>
            </a:r>
          </a:p>
          <a:p>
            <a:pPr lvl="1"/>
            <a:r>
              <a:rPr lang="en-US" dirty="0"/>
              <a:t>Troublesome Word Pairs Homework </a:t>
            </a:r>
          </a:p>
          <a:p>
            <a:pPr lvl="1"/>
            <a:r>
              <a:rPr lang="en-US" dirty="0"/>
              <a:t>Adverbs that Modify Adjectives Worksheet</a:t>
            </a:r>
          </a:p>
          <a:p>
            <a:r>
              <a:rPr lang="en-US" sz="2400" dirty="0"/>
              <a:t>Notes provided for the Grammar Overview (optional)</a:t>
            </a:r>
          </a:p>
        </p:txBody>
      </p:sp>
    </p:spTree>
    <p:extLst>
      <p:ext uri="{BB962C8B-B14F-4D97-AF65-F5344CB8AC3E}">
        <p14:creationId xmlns:p14="http://schemas.microsoft.com/office/powerpoint/2010/main" val="341821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378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APOSTROPHES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4206875" y="1851192"/>
            <a:ext cx="7530687" cy="43670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apostrophe is used in place of omitted letters as in contractions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		do </a:t>
            </a:r>
            <a:r>
              <a:rPr lang="en-US" sz="2000" strike="sngStrike" dirty="0">
                <a:latin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		don’t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		      	I </a:t>
            </a:r>
            <a:r>
              <a:rPr lang="en-US" sz="2000" strike="sngStrike" dirty="0">
                <a:latin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ll		I’ll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			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</a:t>
            </a:r>
            <a:r>
              <a:rPr lang="en-US" sz="2000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	could’ve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			 they </a:t>
            </a:r>
            <a:r>
              <a:rPr lang="en-US" sz="2000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		they’re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  We sometimes use an apostrophe in place of omitted numbers too.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     	 2020       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	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		        	 1998		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		             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(HESI. 63)</a:t>
            </a:r>
            <a:endParaRPr lang="en-US" sz="1400" dirty="0"/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13125-CE41-014A-BFF7-2FA84D5CC5C4}"/>
              </a:ext>
            </a:extLst>
          </p:cNvPr>
          <p:cNvSpPr/>
          <p:nvPr/>
        </p:nvSpPr>
        <p:spPr>
          <a:xfrm>
            <a:off x="5594349" y="577934"/>
            <a:ext cx="3906086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CONTRACTIONS</a:t>
            </a:r>
          </a:p>
        </p:txBody>
      </p:sp>
    </p:spTree>
    <p:extLst>
      <p:ext uri="{BB962C8B-B14F-4D97-AF65-F5344CB8AC3E}">
        <p14:creationId xmlns:p14="http://schemas.microsoft.com/office/powerpoint/2010/main" val="187445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			you are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			will not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			I would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			who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4126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			will not	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			I would		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493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			I would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7009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6355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it’s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9874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you’re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it’s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9084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you’re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won’t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	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it’s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6975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you’re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won’t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I’d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it’s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who is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860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06FAA-BA04-6B47-AB8B-1BB7D9F5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5" y="707754"/>
            <a:ext cx="2808493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About the Grammar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AAF1-07FC-D849-8424-D0C6B27A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932112"/>
            <a:ext cx="6555347" cy="55460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questions will be multiple choice.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You must answer the questions in the order asked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Once you click next, you cannot go back.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Unanswered questions are marked wrong.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356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alpha val="80000"/>
                  </a:schemeClr>
                </a:solidFill>
              </a:rPr>
              <a:t>Write the contraction for the following words: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they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they’re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you are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you’re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cannot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will not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won’t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 have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I’ve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I would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I’d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it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it’s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			who is		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who’s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45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IN CONTRACTIONS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57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95E5BC-8DD0-5A47-8222-7E03F897AB19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APOSTROPHES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4E3E1-EDF0-7148-937A-1F3EC323B52C}"/>
              </a:ext>
            </a:extLst>
          </p:cNvPr>
          <p:cNvSpPr/>
          <p:nvPr/>
        </p:nvSpPr>
        <p:spPr>
          <a:xfrm>
            <a:off x="4206875" y="639763"/>
            <a:ext cx="7346950" cy="4937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might see questions like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55DCB-573B-2743-91AD-F50F600732BF}"/>
              </a:ext>
            </a:extLst>
          </p:cNvPr>
          <p:cNvSpPr/>
          <p:nvPr/>
        </p:nvSpPr>
        <p:spPr>
          <a:xfrm>
            <a:off x="3925511" y="1259175"/>
            <a:ext cx="8266489" cy="5427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apostrophe is used to show possession or ownership of a noun.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word is singular or a plural not ending in –s, add ‘s to the end of the word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(Penn).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book	   		James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 	   		Thomas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   	 	men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word is plural and ends with -s, add only an apostrophe to the end of the word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(Penn).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labs      			 doctors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					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-------------------------------------------------------------------------------------------------------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Jim and </a:t>
            </a:r>
            <a:r>
              <a:rPr lang="en-US" u="sng" dirty="0"/>
              <a:t>Cheryl</a:t>
            </a:r>
            <a:r>
              <a:rPr lang="en-US" dirty="0">
                <a:solidFill>
                  <a:srgbClr val="FF0000"/>
                </a:solidFill>
              </a:rPr>
              <a:t>’s</a:t>
            </a:r>
            <a:r>
              <a:rPr lang="en-US" dirty="0"/>
              <a:t>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mother-in-</a:t>
            </a:r>
            <a:r>
              <a:rPr lang="en-US" u="sng" dirty="0"/>
              <a:t>law</a:t>
            </a:r>
            <a:r>
              <a:rPr lang="en-US" dirty="0">
                <a:solidFill>
                  <a:srgbClr val="FF0000"/>
                </a:solidFill>
              </a:rPr>
              <a:t>’s </a:t>
            </a:r>
            <a:r>
              <a:rPr lang="en-US" dirty="0"/>
              <a:t>appointment	 sister-in-</a:t>
            </a:r>
            <a:r>
              <a:rPr lang="en-US" u="sng" dirty="0"/>
              <a:t>law</a:t>
            </a:r>
            <a:r>
              <a:rPr lang="en-US" dirty="0">
                <a:solidFill>
                  <a:srgbClr val="FF0000"/>
                </a:solidFill>
              </a:rPr>
              <a:t>’s</a:t>
            </a:r>
            <a:r>
              <a:rPr lang="en-US" dirty="0"/>
              <a:t>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13125-CE41-014A-BFF7-2FA84D5CC5C4}"/>
              </a:ext>
            </a:extLst>
          </p:cNvPr>
          <p:cNvSpPr/>
          <p:nvPr/>
        </p:nvSpPr>
        <p:spPr>
          <a:xfrm>
            <a:off x="5714270" y="171162"/>
            <a:ext cx="3906086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SHOW POSSESSION</a:t>
            </a:r>
          </a:p>
        </p:txBody>
      </p:sp>
    </p:spTree>
    <p:extLst>
      <p:ext uri="{BB962C8B-B14F-4D97-AF65-F5344CB8AC3E}">
        <p14:creationId xmlns:p14="http://schemas.microsoft.com/office/powerpoint/2010/main" val="3125562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alpha val="80000"/>
                  </a:schemeClr>
                </a:solidFill>
              </a:rPr>
              <a:t>Write each of these words and names in singular possessive form.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92201"/>
              </p:ext>
            </p:extLst>
          </p:nvPr>
        </p:nvGraphicFramePr>
        <p:xfrm>
          <a:off x="2633064" y="2164417"/>
          <a:ext cx="4064000" cy="28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310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385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2D37A5-2D84-354F-89B1-CB340BB152D4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</a:p>
        </p:txBody>
      </p:sp>
    </p:spTree>
    <p:extLst>
      <p:ext uri="{BB962C8B-B14F-4D97-AF65-F5344CB8AC3E}">
        <p14:creationId xmlns:p14="http://schemas.microsoft.com/office/powerpoint/2010/main" val="3078513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69730"/>
              </p:ext>
            </p:extLst>
          </p:nvPr>
        </p:nvGraphicFramePr>
        <p:xfrm>
          <a:off x="2633064" y="2164417"/>
          <a:ext cx="4064000" cy="28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310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Perez’s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calf’s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385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2D37A5-2D84-354F-89B1-CB340BB152D4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</a:p>
        </p:txBody>
      </p:sp>
    </p:spTree>
    <p:extLst>
      <p:ext uri="{BB962C8B-B14F-4D97-AF65-F5344CB8AC3E}">
        <p14:creationId xmlns:p14="http://schemas.microsoft.com/office/powerpoint/2010/main" val="4017200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1374"/>
              </p:ext>
            </p:extLst>
          </p:nvPr>
        </p:nvGraphicFramePr>
        <p:xfrm>
          <a:off x="2633062" y="2164417"/>
          <a:ext cx="5663040" cy="26110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87680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1887680">
                  <a:extLst>
                    <a:ext uri="{9D8B030D-6E8A-4147-A177-3AD203B41FA5}">
                      <a16:colId xmlns:a16="http://schemas.microsoft.com/office/drawing/2014/main" val="1930928523"/>
                    </a:ext>
                  </a:extLst>
                </a:gridCol>
                <a:gridCol w="1887680">
                  <a:extLst>
                    <a:ext uri="{9D8B030D-6E8A-4147-A177-3AD203B41FA5}">
                      <a16:colId xmlns:a16="http://schemas.microsoft.com/office/drawing/2014/main" val="2358279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86010">
                <a:tc>
                  <a:txBody>
                    <a:bodyPr/>
                    <a:lstStyle/>
                    <a:p>
                      <a:r>
                        <a:rPr lang="en-US" dirty="0"/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23396F-E5BE-1F4F-A8BA-323E5B9521F8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60581A-638F-0B40-B21C-BDB448C1B8A8}"/>
              </a:ext>
            </a:extLst>
          </p:cNvPr>
          <p:cNvSpPr/>
          <p:nvPr/>
        </p:nvSpPr>
        <p:spPr>
          <a:xfrm>
            <a:off x="1419454" y="1475128"/>
            <a:ext cx="10092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alpha val="80000"/>
                  </a:schemeClr>
                </a:solidFill>
              </a:rPr>
              <a:t>Make each of these words and names plural.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74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52693"/>
              </p:ext>
            </p:extLst>
          </p:nvPr>
        </p:nvGraphicFramePr>
        <p:xfrm>
          <a:off x="2633063" y="2164417"/>
          <a:ext cx="8115148" cy="28752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28787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193092852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564551271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74514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86010">
                <a:tc>
                  <a:txBody>
                    <a:bodyPr/>
                    <a:lstStyle/>
                    <a:p>
                      <a:r>
                        <a:rPr lang="en-US"/>
                        <a:t>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23396F-E5BE-1F4F-A8BA-323E5B9521F8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/>
        </p:nvGraphicFramePr>
        <p:xfrm>
          <a:off x="2633063" y="2164417"/>
          <a:ext cx="8115148" cy="28752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28787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193092852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564551271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74514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86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23396F-E5BE-1F4F-A8BA-323E5B9521F8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749F9-7316-984F-B766-889D4848EBD1}"/>
              </a:ext>
            </a:extLst>
          </p:cNvPr>
          <p:cNvSpPr/>
          <p:nvPr/>
        </p:nvSpPr>
        <p:spPr>
          <a:xfrm>
            <a:off x="1419454" y="1475128"/>
            <a:ext cx="100921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alpha val="80000"/>
                  </a:schemeClr>
                </a:solidFill>
              </a:rPr>
              <a:t>Write each of these words and names in plural possessive form.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8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08516"/>
              </p:ext>
            </p:extLst>
          </p:nvPr>
        </p:nvGraphicFramePr>
        <p:xfrm>
          <a:off x="2633063" y="2164417"/>
          <a:ext cx="8115148" cy="28802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28787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193092852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564551271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74514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86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r>
                        <a:rPr lang="en-US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23396F-E5BE-1F4F-A8BA-323E5B9521F8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48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APOSTROPHES TO SHOW POSSESSION</a:t>
            </a:r>
            <a:endParaRPr lang="en-US" sz="24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404416-2861-744E-965A-DDECE12A36E7}"/>
              </a:ext>
            </a:extLst>
          </p:cNvPr>
          <p:cNvGraphicFramePr>
            <a:graphicFrameLocks noGrp="1"/>
          </p:cNvGraphicFramePr>
          <p:nvPr/>
        </p:nvGraphicFramePr>
        <p:xfrm>
          <a:off x="2633063" y="2164417"/>
          <a:ext cx="8115148" cy="28802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28787">
                  <a:extLst>
                    <a:ext uri="{9D8B030D-6E8A-4147-A177-3AD203B41FA5}">
                      <a16:colId xmlns:a16="http://schemas.microsoft.com/office/drawing/2014/main" val="51637279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1930928523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564551271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274514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SINGULAR POSSESSIVE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PLURAL POSSESSIVE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0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Smiths’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1423"/>
                  </a:ext>
                </a:extLst>
              </a:tr>
              <a:tr h="386010">
                <a:tc>
                  <a:txBody>
                    <a:bodyPr/>
                    <a:lstStyle/>
                    <a:p>
                      <a:r>
                        <a:rPr lang="en-US" dirty="0"/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7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Davises’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0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Perez’s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Perezes</a:t>
                      </a:r>
                      <a:r>
                        <a:rPr lang="en-US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calf’s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calves’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023396F-E5BE-1F4F-A8BA-323E5B9521F8}"/>
              </a:ext>
            </a:extLst>
          </p:cNvPr>
          <p:cNvSpPr txBox="1"/>
          <p:nvPr/>
        </p:nvSpPr>
        <p:spPr>
          <a:xfrm>
            <a:off x="1202281" y="5397441"/>
            <a:ext cx="1070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 APOSTROPHES IS NEVER USED TO MAKE A WORD, NAME, OR NUMBER PLURAL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										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(HESI. 63)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17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490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9C50-6F96-5C44-9DBB-F09CBE58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Troublesome Word Pairs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ACC9712-3D4D-C447-9F42-3B7DCEB89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0828" y="125989"/>
            <a:ext cx="4844416" cy="66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4142-A0F2-454A-A1CA-2C9CD26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08" y="441793"/>
            <a:ext cx="4907894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MISPLACED MODIFIERS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C0AF74-22E4-4A43-8649-D79D27C7229D}"/>
              </a:ext>
            </a:extLst>
          </p:cNvPr>
          <p:cNvSpPr txBox="1"/>
          <p:nvPr/>
        </p:nvSpPr>
        <p:spPr>
          <a:xfrm>
            <a:off x="5983537" y="441793"/>
            <a:ext cx="5685771" cy="669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  <a:endParaRPr lang="en-US" sz="2000" b="1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7E7334C-7955-A64E-8562-F133196E97E4}"/>
              </a:ext>
            </a:extLst>
          </p:cNvPr>
          <p:cNvSpPr/>
          <p:nvPr/>
        </p:nvSpPr>
        <p:spPr>
          <a:xfrm>
            <a:off x="5807571" y="568658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 modifier is misplaced when it is separated from the word(s) it is describing.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cat dropped a </a:t>
            </a:r>
            <a:r>
              <a:rPr lang="en-US" sz="2000" u="sng" dirty="0"/>
              <a:t>mouse</a:t>
            </a:r>
            <a:r>
              <a:rPr lang="en-US" sz="2000" dirty="0"/>
              <a:t> on the kitchen floor </a:t>
            </a:r>
            <a:r>
              <a:rPr lang="en-US" sz="2000" dirty="0">
                <a:solidFill>
                  <a:srgbClr val="FF0000"/>
                </a:solidFill>
              </a:rPr>
              <a:t>that was still alive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chemeClr val="accent1"/>
                </a:solidFill>
              </a:rPr>
              <a:t>This reads as though the kitchen floor was still alive.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/>
              <a:t>Correction: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cat dropped a </a:t>
            </a:r>
            <a:r>
              <a:rPr lang="en-US" sz="2000" dirty="0">
                <a:solidFill>
                  <a:srgbClr val="FF0000"/>
                </a:solidFill>
              </a:rPr>
              <a:t>live </a:t>
            </a:r>
            <a:r>
              <a:rPr lang="en-US" sz="2000" u="sng" dirty="0"/>
              <a:t>mouse</a:t>
            </a:r>
            <a:r>
              <a:rPr lang="en-US" sz="2000" dirty="0"/>
              <a:t> on the kitchen floor.</a:t>
            </a:r>
          </a:p>
          <a:p>
            <a:pPr algn="ctr"/>
            <a:r>
              <a:rPr lang="en-US" sz="2000" dirty="0"/>
              <a:t>or </a:t>
            </a:r>
          </a:p>
          <a:p>
            <a:pPr algn="ctr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cat dropped a </a:t>
            </a:r>
            <a:r>
              <a:rPr lang="en-US" sz="2000" u="sng" dirty="0"/>
              <a:t>mouse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that was still alive </a:t>
            </a:r>
            <a:r>
              <a:rPr lang="en-US" sz="2000" dirty="0"/>
              <a:t>on the kitchen floor.</a:t>
            </a:r>
            <a:endParaRPr lang="en-US" sz="20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82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317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MISPLACED MODIFIERS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A6EFB-F2C2-C24D-B89B-0DEE57C6151A}"/>
              </a:ext>
            </a:extLst>
          </p:cNvPr>
          <p:cNvSpPr/>
          <p:nvPr/>
        </p:nvSpPr>
        <p:spPr>
          <a:xfrm>
            <a:off x="1419300" y="1568143"/>
            <a:ext cx="9808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Is there a misplaced modifier in this sentence?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If yes, how would you correct this?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Tom served burgers to his guests on paper plates.</a:t>
            </a:r>
          </a:p>
        </p:txBody>
      </p:sp>
    </p:spTree>
    <p:extLst>
      <p:ext uri="{BB962C8B-B14F-4D97-AF65-F5344CB8AC3E}">
        <p14:creationId xmlns:p14="http://schemas.microsoft.com/office/powerpoint/2010/main" val="3874640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317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MISPLACED MODIFIERS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A6EFB-F2C2-C24D-B89B-0DEE57C6151A}"/>
              </a:ext>
            </a:extLst>
          </p:cNvPr>
          <p:cNvSpPr/>
          <p:nvPr/>
        </p:nvSpPr>
        <p:spPr>
          <a:xfrm>
            <a:off x="1419300" y="1568143"/>
            <a:ext cx="9808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Is there a misplaced modifier in this sentence?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If yes, how would you correct this?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Tom served </a:t>
            </a:r>
            <a:r>
              <a:rPr lang="en-US" sz="2800" dirty="0">
                <a:solidFill>
                  <a:srgbClr val="00B050"/>
                </a:solidFill>
              </a:rPr>
              <a:t>burgers</a:t>
            </a:r>
            <a:r>
              <a:rPr lang="en-US" sz="2800" dirty="0"/>
              <a:t> to his guests </a:t>
            </a:r>
            <a:r>
              <a:rPr lang="en-US" sz="2800" dirty="0">
                <a:solidFill>
                  <a:srgbClr val="FF0000"/>
                </a:solidFill>
              </a:rPr>
              <a:t>on paper plates.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506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03184-70CC-F34A-BDAC-DA7F406CC602}"/>
              </a:ext>
            </a:extLst>
          </p:cNvPr>
          <p:cNvSpPr/>
          <p:nvPr/>
        </p:nvSpPr>
        <p:spPr>
          <a:xfrm>
            <a:off x="1419454" y="1475128"/>
            <a:ext cx="1009214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1BDD3-8D6C-E848-A07D-A218681AE1A4}"/>
              </a:ext>
            </a:extLst>
          </p:cNvPr>
          <p:cNvSpPr txBox="1"/>
          <p:nvPr/>
        </p:nvSpPr>
        <p:spPr>
          <a:xfrm>
            <a:off x="4032354" y="214938"/>
            <a:ext cx="317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MISPLACED MODIFIERS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A6EFB-F2C2-C24D-B89B-0DEE57C6151A}"/>
              </a:ext>
            </a:extLst>
          </p:cNvPr>
          <p:cNvSpPr/>
          <p:nvPr/>
        </p:nvSpPr>
        <p:spPr>
          <a:xfrm>
            <a:off x="1419300" y="1568143"/>
            <a:ext cx="9808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Is there a misplaced modifier in this sentence?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If yes, how would you correct this?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Tom served </a:t>
            </a:r>
            <a:r>
              <a:rPr lang="en-US" sz="2800" dirty="0">
                <a:solidFill>
                  <a:srgbClr val="00B050"/>
                </a:solidFill>
              </a:rPr>
              <a:t>burgers</a:t>
            </a:r>
            <a:r>
              <a:rPr lang="en-US" sz="2800" dirty="0"/>
              <a:t> to his guests </a:t>
            </a:r>
            <a:r>
              <a:rPr lang="en-US" sz="2800" dirty="0">
                <a:solidFill>
                  <a:srgbClr val="FF0000"/>
                </a:solidFill>
              </a:rPr>
              <a:t>on paper plates.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Correction:</a:t>
            </a:r>
          </a:p>
          <a:p>
            <a:r>
              <a:rPr lang="en-US" sz="2800" dirty="0"/>
              <a:t>Tom served </a:t>
            </a:r>
            <a:r>
              <a:rPr lang="en-US" sz="2800" dirty="0">
                <a:solidFill>
                  <a:srgbClr val="00B050"/>
                </a:solidFill>
              </a:rPr>
              <a:t>burgers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on paper plates </a:t>
            </a:r>
            <a:r>
              <a:rPr lang="en-US" sz="2800" dirty="0"/>
              <a:t>to his guests.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386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3873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9C50-6F96-5C44-9DBB-F09CBE58F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30" y="1209220"/>
            <a:ext cx="9147940" cy="2337238"/>
          </a:xfrm>
        </p:spPr>
        <p:txBody>
          <a:bodyPr anchor="b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Be Familiar With…</a:t>
            </a:r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1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52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arts of Speech">
            <a:extLst>
              <a:ext uri="{FF2B5EF4-FFF2-40B4-BE49-F238E27FC236}">
                <a16:creationId xmlns:a16="http://schemas.microsoft.com/office/drawing/2014/main" id="{8667C742-BE2E-8E45-AD8E-F84DA74AF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r="75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7817171" y="1168158"/>
            <a:ext cx="3964465" cy="422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Become familiar with the 8 parts of speech and their variations.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You may be asked to identify a specific part of speech within a sentence.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8244C-E781-8B4B-A2D4-A3FC8BBC3106}"/>
              </a:ext>
            </a:extLst>
          </p:cNvPr>
          <p:cNvSpPr txBox="1"/>
          <p:nvPr/>
        </p:nvSpPr>
        <p:spPr>
          <a:xfrm>
            <a:off x="1707634" y="925863"/>
            <a:ext cx="40256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</a:rPr>
              <a:t>PARTS OF SPEECH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E3995-C84D-B544-90E8-A92910C1DCD2}"/>
              </a:ext>
            </a:extLst>
          </p:cNvPr>
          <p:cNvSpPr txBox="1"/>
          <p:nvPr/>
        </p:nvSpPr>
        <p:spPr>
          <a:xfrm>
            <a:off x="307507" y="6288775"/>
            <a:ext cx="4437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assets.ltkcontent.com</a:t>
            </a:r>
            <a:r>
              <a:rPr lang="en-US" sz="1000" dirty="0"/>
              <a:t>/images/11023/eight-parts-speech_0066f46bde.jpg</a:t>
            </a:r>
          </a:p>
        </p:txBody>
      </p:sp>
    </p:spTree>
    <p:extLst>
      <p:ext uri="{BB962C8B-B14F-4D97-AF65-F5344CB8AC3E}">
        <p14:creationId xmlns:p14="http://schemas.microsoft.com/office/powerpoint/2010/main" val="2409668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91593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Find an example of each of these parts of speech in this sentence.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64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142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r>
              <a:rPr lang="en-US" sz="2400" b="1" dirty="0"/>
              <a:t>elderly, winding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0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F32F9-297A-594A-B424-C5DE0F664761}"/>
              </a:ext>
            </a:extLst>
          </p:cNvPr>
          <p:cNvSpPr txBox="1"/>
          <p:nvPr/>
        </p:nvSpPr>
        <p:spPr>
          <a:xfrm>
            <a:off x="7062680" y="374394"/>
            <a:ext cx="3723312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 –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emember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 –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ffect is 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V – 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V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erb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 – 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ffect is 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 - 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oun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 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(USUALLY- there are exceptions)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D75F1D-57A6-F34B-AE01-7296536975F7}"/>
              </a:ext>
            </a:extLst>
          </p:cNvPr>
          <p:cNvSpPr txBox="1"/>
          <p:nvPr/>
        </p:nvSpPr>
        <p:spPr>
          <a:xfrm>
            <a:off x="7203704" y="6417460"/>
            <a:ext cx="15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(</a:t>
            </a:r>
            <a:r>
              <a:rPr lang="en-US" sz="1600" dirty="0" err="1"/>
              <a:t>Dictionary.com</a:t>
            </a:r>
            <a:r>
              <a:rPr lang="en-US" sz="1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263C9-0E77-734C-A532-A94653EC28BE}"/>
              </a:ext>
            </a:extLst>
          </p:cNvPr>
          <p:cNvSpPr txBox="1"/>
          <p:nvPr/>
        </p:nvSpPr>
        <p:spPr>
          <a:xfrm>
            <a:off x="1513707" y="2687064"/>
            <a:ext cx="3269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When I </a:t>
            </a:r>
            <a:r>
              <a:rPr lang="en-US" sz="2400" i="1" dirty="0">
                <a:solidFill>
                  <a:schemeClr val="bg1">
                    <a:alpha val="80000"/>
                  </a:schemeClr>
                </a:solidFill>
              </a:rPr>
              <a:t>Googled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tricks to remember affect vs. effect, I learned of RAVEN: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E6D050-BF75-9843-8409-43F05E56C43F}"/>
              </a:ext>
            </a:extLst>
          </p:cNvPr>
          <p:cNvSpPr txBox="1">
            <a:spLocks/>
          </p:cNvSpPr>
          <p:nvPr/>
        </p:nvSpPr>
        <p:spPr>
          <a:xfrm>
            <a:off x="5941717" y="-41962"/>
            <a:ext cx="6250283" cy="763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AFFECT or EFFECT?</a:t>
            </a:r>
          </a:p>
        </p:txBody>
      </p:sp>
    </p:spTree>
    <p:extLst>
      <p:ext uri="{BB962C8B-B14F-4D97-AF65-F5344CB8AC3E}">
        <p14:creationId xmlns:p14="http://schemas.microsoft.com/office/powerpoint/2010/main" val="1366408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r>
              <a:rPr lang="en-US" sz="2400" b="1" dirty="0"/>
              <a:t>elderly, winding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r>
              <a:rPr lang="en-US" sz="2400" b="1" dirty="0"/>
              <a:t>father, road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	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779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r>
              <a:rPr lang="en-US" sz="2400" b="1" dirty="0"/>
              <a:t>elderly, winding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r>
              <a:rPr lang="en-US" sz="2400" b="1" dirty="0"/>
              <a:t>father, road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r>
              <a:rPr lang="en-US" sz="2400" b="1" dirty="0"/>
              <a:t>drove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8702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r>
              <a:rPr lang="en-US" sz="2400" b="1" dirty="0"/>
              <a:t>elderly, winding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r>
              <a:rPr lang="en-US" sz="2400" b="1" dirty="0"/>
              <a:t>father, road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r>
              <a:rPr lang="en-US" sz="2400" b="1" dirty="0"/>
              <a:t>drove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	</a:t>
            </a:r>
            <a:r>
              <a:rPr lang="en-US" sz="2400" b="1" dirty="0"/>
              <a:t>my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625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772054" y="337542"/>
            <a:ext cx="24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PARTS OF SPEECH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BDB95-2F9A-8546-A81A-502C61ACA264}"/>
              </a:ext>
            </a:extLst>
          </p:cNvPr>
          <p:cNvSpPr/>
          <p:nvPr/>
        </p:nvSpPr>
        <p:spPr>
          <a:xfrm>
            <a:off x="2461845" y="1136750"/>
            <a:ext cx="8102991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My elderly father drove slowly down the winding road.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Adverb: 	</a:t>
            </a:r>
            <a:r>
              <a:rPr lang="en-US" sz="2400" b="1" dirty="0"/>
              <a:t>slowly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Adjective:	</a:t>
            </a:r>
            <a:r>
              <a:rPr lang="en-US" sz="2400" b="1" dirty="0"/>
              <a:t>elderly, winding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Noun:		</a:t>
            </a:r>
            <a:r>
              <a:rPr lang="en-US" sz="2400" b="1" dirty="0"/>
              <a:t>father, road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Verb:		</a:t>
            </a:r>
            <a:r>
              <a:rPr lang="en-US" sz="2400" b="1" dirty="0"/>
              <a:t>drove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Pronoun:	</a:t>
            </a:r>
            <a:r>
              <a:rPr lang="en-US" sz="2400" b="1" dirty="0"/>
              <a:t>my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481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32B622-2AF7-294E-A69F-0BD43B485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465487"/>
              </p:ext>
            </p:extLst>
          </p:nvPr>
        </p:nvGraphicFramePr>
        <p:xfrm>
          <a:off x="2137228" y="1446176"/>
          <a:ext cx="8133742" cy="507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9A36485-DAD8-3E43-8C78-BB50106110A4}"/>
              </a:ext>
            </a:extLst>
          </p:cNvPr>
          <p:cNvSpPr txBox="1"/>
          <p:nvPr/>
        </p:nvSpPr>
        <p:spPr>
          <a:xfrm>
            <a:off x="4254856" y="445583"/>
            <a:ext cx="36815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Grammar Terms</a:t>
            </a:r>
          </a:p>
        </p:txBody>
      </p:sp>
    </p:spTree>
    <p:extLst>
      <p:ext uri="{BB962C8B-B14F-4D97-AF65-F5344CB8AC3E}">
        <p14:creationId xmlns:p14="http://schemas.microsoft.com/office/powerpoint/2010/main" val="17779012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38B72-7A53-DB4A-8515-BBD64FCDB112}"/>
              </a:ext>
            </a:extLst>
          </p:cNvPr>
          <p:cNvSpPr txBox="1"/>
          <p:nvPr/>
        </p:nvSpPr>
        <p:spPr>
          <a:xfrm>
            <a:off x="1515693" y="1710476"/>
            <a:ext cx="10152877" cy="514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dirty="0"/>
              <a:t>An </a:t>
            </a:r>
            <a:r>
              <a:rPr lang="en-US" sz="1750" u="sng" dirty="0"/>
              <a:t>independent clause </a:t>
            </a:r>
            <a:r>
              <a:rPr lang="en-US" sz="1750" dirty="0"/>
              <a:t>is a </a:t>
            </a:r>
            <a:r>
              <a:rPr lang="en-US" sz="1750" u="sng" dirty="0"/>
              <a:t>complete sentence</a:t>
            </a:r>
            <a:r>
              <a:rPr lang="en-US" sz="1750" dirty="0"/>
              <a:t>. It has a subject, predicate and </a:t>
            </a:r>
            <a:r>
              <a:rPr lang="en-US" sz="1750" u="sng" dirty="0"/>
              <a:t>complete thought</a:t>
            </a:r>
            <a:r>
              <a:rPr lang="en-US" sz="1750" u="sng" dirty="0">
                <a:solidFill>
                  <a:schemeClr val="bg1"/>
                </a:solidFill>
              </a:rPr>
              <a:t>.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u="sng" dirty="0"/>
              <a:t>We both</a:t>
            </a:r>
            <a:r>
              <a:rPr lang="en-US" sz="1750" dirty="0"/>
              <a:t> </a:t>
            </a:r>
            <a:r>
              <a:rPr lang="en-US" sz="1750" dirty="0">
                <a:solidFill>
                  <a:srgbClr val="FF0000"/>
                </a:solidFill>
              </a:rPr>
              <a:t>went to class last night</a:t>
            </a:r>
          </a:p>
          <a:p>
            <a:endParaRPr lang="en-US" sz="1750" dirty="0">
              <a:solidFill>
                <a:srgbClr val="FF0000"/>
              </a:solidFill>
            </a:endParaRPr>
          </a:p>
          <a:p>
            <a:r>
              <a:rPr lang="en-US" sz="1750" dirty="0"/>
              <a:t>A </a:t>
            </a:r>
            <a:r>
              <a:rPr lang="en-US" sz="1750" u="sng" dirty="0"/>
              <a:t>dependent clause </a:t>
            </a:r>
            <a:r>
              <a:rPr lang="en-US" sz="1750" dirty="0"/>
              <a:t>has a subject and predicate but </a:t>
            </a:r>
            <a:r>
              <a:rPr lang="en-US" sz="1750" u="sng" dirty="0"/>
              <a:t>does not form a complete thought</a:t>
            </a:r>
            <a:r>
              <a:rPr lang="en-US" sz="1750" dirty="0"/>
              <a:t>.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/>
              <a:t>Although </a:t>
            </a:r>
            <a:r>
              <a:rPr lang="en-US" sz="1750" u="sng" dirty="0"/>
              <a:t>we both</a:t>
            </a:r>
            <a:r>
              <a:rPr lang="en-US" sz="1750" dirty="0"/>
              <a:t> </a:t>
            </a:r>
            <a:r>
              <a:rPr lang="en-US" sz="1750" dirty="0">
                <a:solidFill>
                  <a:srgbClr val="FF0000"/>
                </a:solidFill>
              </a:rPr>
              <a:t>went to class last night.       </a:t>
            </a:r>
          </a:p>
          <a:p>
            <a:endParaRPr lang="en-US" sz="175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5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HINT:</a:t>
            </a:r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like </a:t>
            </a:r>
            <a:r>
              <a:rPr lang="en-US" sz="175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after, because, before, until, since, while, etc. </a:t>
            </a:r>
            <a:r>
              <a:rPr lang="en-US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dependent clauses </a:t>
            </a:r>
            <a:r>
              <a:rPr lang="en-US" sz="1600" dirty="0"/>
              <a:t>(HESI. 60).</a:t>
            </a:r>
            <a:endParaRPr lang="en-US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50" dirty="0"/>
              <a:t>Phrase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dirty="0"/>
              <a:t>Direct Object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dirty="0"/>
              <a:t>Indirect Object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dirty="0"/>
              <a:t>Predicate Adjective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dirty="0"/>
              <a:t>Predicate Nominative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8720D-D381-944D-840A-FDF1DB5B6A93}"/>
              </a:ext>
            </a:extLst>
          </p:cNvPr>
          <p:cNvSpPr txBox="1"/>
          <p:nvPr/>
        </p:nvSpPr>
        <p:spPr>
          <a:xfrm>
            <a:off x="3832560" y="388816"/>
            <a:ext cx="36815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Grammar Terms</a:t>
            </a:r>
          </a:p>
        </p:txBody>
      </p:sp>
    </p:spTree>
    <p:extLst>
      <p:ext uri="{BB962C8B-B14F-4D97-AF65-F5344CB8AC3E}">
        <p14:creationId xmlns:p14="http://schemas.microsoft.com/office/powerpoint/2010/main" val="754126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8720D-D381-944D-840A-FDF1DB5B6A93}"/>
              </a:ext>
            </a:extLst>
          </p:cNvPr>
          <p:cNvSpPr txBox="1"/>
          <p:nvPr/>
        </p:nvSpPr>
        <p:spPr>
          <a:xfrm>
            <a:off x="3832560" y="388816"/>
            <a:ext cx="36815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Grammar Terms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C561D-CCF2-0E40-84CB-A3CBE6C4A1CB}"/>
              </a:ext>
            </a:extLst>
          </p:cNvPr>
          <p:cNvSpPr/>
          <p:nvPr/>
        </p:nvSpPr>
        <p:spPr>
          <a:xfrm>
            <a:off x="3277673" y="1892166"/>
            <a:ext cx="6096000" cy="451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  <a:alpha val="80000"/>
                  </a:schemeClr>
                </a:solidFill>
              </a:rPr>
              <a:t>Find an independent clause.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She was scheduled to work.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 startAt="2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Because she didn’t feel well.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 startAt="2"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 startAt="2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However the dog kept barking.</a:t>
            </a: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 startAt="2"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028700" lvl="1" indent="-457200">
              <a:lnSpc>
                <a:spcPct val="90000"/>
              </a:lnSpc>
              <a:spcAft>
                <a:spcPts val="600"/>
              </a:spcAft>
              <a:buAutoNum type="arabicPeriod" startAt="2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While you were sleeping.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HINT: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Look for the complete thought.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36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FADC3-E83D-2246-B254-28474DB9CA64}"/>
              </a:ext>
            </a:extLst>
          </p:cNvPr>
          <p:cNvSpPr/>
          <p:nvPr/>
        </p:nvSpPr>
        <p:spPr>
          <a:xfrm>
            <a:off x="2890368" y="2207996"/>
            <a:ext cx="6861390" cy="246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following words in alphabetical order: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bade, badly, bad, badger, badge, badminton</a:t>
            </a:r>
          </a:p>
          <a:p>
            <a:pPr lvl="5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40B15-AF15-B943-8A7C-8BB7F3C6698C}"/>
              </a:ext>
            </a:extLst>
          </p:cNvPr>
          <p:cNvSpPr/>
          <p:nvPr/>
        </p:nvSpPr>
        <p:spPr>
          <a:xfrm>
            <a:off x="3041308" y="0"/>
            <a:ext cx="61090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</a:rPr>
              <a:t>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7796035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7ED5B-08B1-7F44-9531-172DC491DA79}"/>
              </a:ext>
            </a:extLst>
          </p:cNvPr>
          <p:cNvSpPr/>
          <p:nvPr/>
        </p:nvSpPr>
        <p:spPr>
          <a:xfrm>
            <a:off x="1523984" y="1054121"/>
            <a:ext cx="9465131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FADC3-E83D-2246-B254-28474DB9CA64}"/>
              </a:ext>
            </a:extLst>
          </p:cNvPr>
          <p:cNvSpPr/>
          <p:nvPr/>
        </p:nvSpPr>
        <p:spPr>
          <a:xfrm>
            <a:off x="722375" y="2009354"/>
            <a:ext cx="10880011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	e</a:t>
            </a:r>
          </a:p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	l	y</a:t>
            </a:r>
          </a:p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</a:t>
            </a:r>
          </a:p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	g	e	r</a:t>
            </a:r>
          </a:p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	g	e</a:t>
            </a:r>
          </a:p>
          <a:p>
            <a:pPr lvl="6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/>
                </a:solidFill>
              </a:rPr>
              <a:t>B	a	d	m	i	n	t	o	n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D2A79-AC94-6545-91E9-0CA609FBF017}"/>
              </a:ext>
            </a:extLst>
          </p:cNvPr>
          <p:cNvSpPr/>
          <p:nvPr/>
        </p:nvSpPr>
        <p:spPr>
          <a:xfrm>
            <a:off x="3041308" y="0"/>
            <a:ext cx="61090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</a:rPr>
              <a:t>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31330801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FADC3-E83D-2246-B254-28474DB9CA64}"/>
              </a:ext>
            </a:extLst>
          </p:cNvPr>
          <p:cNvSpPr/>
          <p:nvPr/>
        </p:nvSpPr>
        <p:spPr>
          <a:xfrm>
            <a:off x="2695495" y="2271064"/>
            <a:ext cx="7317934" cy="246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following words in alphabetical order: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forget, form, fork, former, fort, forge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40B15-AF15-B943-8A7C-8BB7F3C6698C}"/>
              </a:ext>
            </a:extLst>
          </p:cNvPr>
          <p:cNvSpPr/>
          <p:nvPr/>
        </p:nvSpPr>
        <p:spPr>
          <a:xfrm>
            <a:off x="3041308" y="0"/>
            <a:ext cx="61090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</a:rPr>
              <a:t>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270710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0"/>
            <a:ext cx="10989259" cy="5809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b="1" dirty="0"/>
              <a:t>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984044" y="80875"/>
            <a:ext cx="29254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Lie or Lay?</a:t>
            </a:r>
          </a:p>
        </p:txBody>
      </p:sp>
      <p:pic>
        <p:nvPicPr>
          <p:cNvPr id="1026" name="Picture 2" descr="lay versus lie">
            <a:extLst>
              <a:ext uri="{FF2B5EF4-FFF2-40B4-BE49-F238E27FC236}">
                <a16:creationId xmlns:a16="http://schemas.microsoft.com/office/drawing/2014/main" id="{CF977F53-90CA-B648-9678-D4350E5D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34" y="881027"/>
            <a:ext cx="7796463" cy="50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E1A26-C2BE-7644-AB70-7FC2D3364ABE}"/>
              </a:ext>
            </a:extLst>
          </p:cNvPr>
          <p:cNvSpPr/>
          <p:nvPr/>
        </p:nvSpPr>
        <p:spPr>
          <a:xfrm>
            <a:off x="3282386" y="6190125"/>
            <a:ext cx="8909614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1" dirty="0"/>
              <a:t>HINT: Think </a:t>
            </a:r>
            <a:r>
              <a:rPr lang="en-US" b="1" i="1" dirty="0" err="1"/>
              <a:t>rec</a:t>
            </a:r>
            <a:r>
              <a:rPr lang="en-US" b="1" i="1" dirty="0" err="1">
                <a:solidFill>
                  <a:srgbClr val="FF0000"/>
                </a:solidFill>
              </a:rPr>
              <a:t>LI</a:t>
            </a:r>
            <a:r>
              <a:rPr lang="en-US" b="1" i="1" dirty="0" err="1"/>
              <a:t>ne</a:t>
            </a:r>
            <a:r>
              <a:rPr lang="en-US" b="1" i="1" dirty="0"/>
              <a:t> with </a:t>
            </a:r>
            <a:r>
              <a:rPr lang="en-US" b="1" i="1" dirty="0" err="1">
                <a:solidFill>
                  <a:srgbClr val="FF0000"/>
                </a:solidFill>
              </a:rPr>
              <a:t>LIe</a:t>
            </a:r>
            <a:r>
              <a:rPr lang="en-US" b="1" i="1" dirty="0"/>
              <a:t>  and  </a:t>
            </a:r>
            <a:r>
              <a:rPr lang="en-US" b="1" i="1" dirty="0" err="1"/>
              <a:t>p</a:t>
            </a:r>
            <a:r>
              <a:rPr lang="en-US" b="1" i="1" dirty="0" err="1">
                <a:solidFill>
                  <a:srgbClr val="FF0000"/>
                </a:solidFill>
              </a:rPr>
              <a:t>LA</a:t>
            </a:r>
            <a:r>
              <a:rPr lang="en-US" b="1" i="1" dirty="0" err="1"/>
              <a:t>ce</a:t>
            </a:r>
            <a:r>
              <a:rPr lang="en-US" b="1" i="1" dirty="0"/>
              <a:t> with </a:t>
            </a:r>
            <a:r>
              <a:rPr lang="en-US" b="1" i="1" dirty="0">
                <a:solidFill>
                  <a:srgbClr val="FF0000"/>
                </a:solidFill>
              </a:rPr>
              <a:t>La</a:t>
            </a:r>
            <a:r>
              <a:rPr lang="en-US" b="1" i="1" dirty="0"/>
              <a:t>y</a:t>
            </a:r>
            <a:r>
              <a:rPr lang="en-US" i="1" dirty="0"/>
              <a:t>  </a:t>
            </a:r>
            <a:r>
              <a:rPr lang="en-US" sz="1200" dirty="0"/>
              <a:t>(Allen, “Laying vs. Lying (Lay vs. Lie)–What’s the Difference?”)</a:t>
            </a:r>
            <a:r>
              <a:rPr lang="en-US" sz="1200" b="1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7057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A14C4-1FBE-B745-A187-91FBF86FDDDA}"/>
              </a:ext>
            </a:extLst>
          </p:cNvPr>
          <p:cNvSpPr/>
          <p:nvPr/>
        </p:nvSpPr>
        <p:spPr>
          <a:xfrm>
            <a:off x="3477718" y="1675758"/>
            <a:ext cx="7105338" cy="29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g	e	t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m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k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m	e	r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t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g	e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397F8-589F-0341-AE0A-9DD16375B31D}"/>
              </a:ext>
            </a:extLst>
          </p:cNvPr>
          <p:cNvSpPr/>
          <p:nvPr/>
        </p:nvSpPr>
        <p:spPr>
          <a:xfrm>
            <a:off x="3041308" y="0"/>
            <a:ext cx="61090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</a:rPr>
              <a:t>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1134781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A14C4-1FBE-B745-A187-91FBF86FDDDA}"/>
              </a:ext>
            </a:extLst>
          </p:cNvPr>
          <p:cNvSpPr/>
          <p:nvPr/>
        </p:nvSpPr>
        <p:spPr>
          <a:xfrm>
            <a:off x="3772636" y="1564643"/>
            <a:ext cx="5612706" cy="29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g	e	t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m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k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m	e	r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t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o	r	g	e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F6920-BE98-0D4D-ACAE-23D5E9160E8F}"/>
              </a:ext>
            </a:extLst>
          </p:cNvPr>
          <p:cNvSpPr txBox="1"/>
          <p:nvPr/>
        </p:nvSpPr>
        <p:spPr>
          <a:xfrm>
            <a:off x="1405714" y="5196567"/>
            <a:ext cx="999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forge		2. forget		3. fork		4. form		5. former		6. fort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2A92B-26A7-0C4A-AAD6-3361784F9177}"/>
              </a:ext>
            </a:extLst>
          </p:cNvPr>
          <p:cNvSpPr/>
          <p:nvPr/>
        </p:nvSpPr>
        <p:spPr>
          <a:xfrm>
            <a:off x="3041308" y="0"/>
            <a:ext cx="61090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</a:rPr>
              <a:t>Alphabetical Order</a:t>
            </a:r>
          </a:p>
        </p:txBody>
      </p:sp>
    </p:spTree>
    <p:extLst>
      <p:ext uri="{BB962C8B-B14F-4D97-AF65-F5344CB8AC3E}">
        <p14:creationId xmlns:p14="http://schemas.microsoft.com/office/powerpoint/2010/main" val="976406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6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6D686E-6B10-5642-8AEF-BE433DF3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61841"/>
            <a:ext cx="10905066" cy="5534318"/>
          </a:xfrm>
          <a:prstGeom prst="rect">
            <a:avLst/>
          </a:prstGeom>
        </p:spPr>
      </p:pic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60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EACF53F5-3FAA-437E-8EF5-4C813F00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3925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4546A-BF08-3F4E-AC90-D842EF01E3FE}"/>
              </a:ext>
            </a:extLst>
          </p:cNvPr>
          <p:cNvSpPr txBox="1"/>
          <p:nvPr/>
        </p:nvSpPr>
        <p:spPr>
          <a:xfrm>
            <a:off x="4810259" y="649480"/>
            <a:ext cx="676105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don’t need to study everything.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Take a </a:t>
            </a:r>
            <a:r>
              <a:rPr lang="en-US" sz="2400" i="1" dirty="0"/>
              <a:t>HESI </a:t>
            </a:r>
            <a:r>
              <a:rPr lang="en-US" sz="2400" dirty="0"/>
              <a:t>practice test.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Notice your strengths and areas that need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improvement.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Practice the individual skills that need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improvement.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Retake a practice test and check for improvement.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7055B-A638-9E47-841D-9BF3D255FFD1}"/>
              </a:ext>
            </a:extLst>
          </p:cNvPr>
          <p:cNvSpPr/>
          <p:nvPr/>
        </p:nvSpPr>
        <p:spPr>
          <a:xfrm>
            <a:off x="339890" y="2773528"/>
            <a:ext cx="32877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RECOMMENDED STUDY STRATEGY</a:t>
            </a:r>
          </a:p>
        </p:txBody>
      </p:sp>
    </p:spTree>
    <p:extLst>
      <p:ext uri="{BB962C8B-B14F-4D97-AF65-F5344CB8AC3E}">
        <p14:creationId xmlns:p14="http://schemas.microsoft.com/office/powerpoint/2010/main" val="608771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4546A-BF08-3F4E-AC90-D842EF01E3FE}"/>
              </a:ext>
            </a:extLst>
          </p:cNvPr>
          <p:cNvSpPr txBox="1"/>
          <p:nvPr/>
        </p:nvSpPr>
        <p:spPr>
          <a:xfrm>
            <a:off x="4037826" y="649480"/>
            <a:ext cx="801562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Where can I get a mini-lesson if I need it?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Purdue OWL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Grammarly Blog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Grammar Girl's Quick and Dirty Tips for Better Writing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Search </a:t>
            </a:r>
            <a:r>
              <a:rPr lang="en-US" sz="2400" i="1" dirty="0"/>
              <a:t>You Tube </a:t>
            </a:r>
            <a:r>
              <a:rPr lang="en-US" sz="2400" dirty="0"/>
              <a:t>for Videos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Grammarbook.com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7055B-A638-9E47-841D-9BF3D255FFD1}"/>
              </a:ext>
            </a:extLst>
          </p:cNvPr>
          <p:cNvSpPr/>
          <p:nvPr/>
        </p:nvSpPr>
        <p:spPr>
          <a:xfrm>
            <a:off x="339890" y="2773528"/>
            <a:ext cx="32877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RECOMMENDED STUDY STRATEGY</a:t>
            </a:r>
          </a:p>
        </p:txBody>
      </p:sp>
    </p:spTree>
    <p:extLst>
      <p:ext uri="{BB962C8B-B14F-4D97-AF65-F5344CB8AC3E}">
        <p14:creationId xmlns:p14="http://schemas.microsoft.com/office/powerpoint/2010/main" val="1117639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4546A-BF08-3F4E-AC90-D842EF01E3FE}"/>
              </a:ext>
            </a:extLst>
          </p:cNvPr>
          <p:cNvSpPr txBox="1"/>
          <p:nvPr/>
        </p:nvSpPr>
        <p:spPr>
          <a:xfrm>
            <a:off x="4037826" y="10134"/>
            <a:ext cx="8032253" cy="683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Where Can I Practice Grammar and Vocabulary?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Quizlet.com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Search </a:t>
            </a:r>
            <a:r>
              <a:rPr lang="en-US" sz="2400" i="1" dirty="0"/>
              <a:t>HESI Grammar </a:t>
            </a:r>
            <a:r>
              <a:rPr lang="en-US" sz="2400" dirty="0"/>
              <a:t>or </a:t>
            </a:r>
            <a:r>
              <a:rPr lang="en-US" sz="2400" i="1" dirty="0"/>
              <a:t>HESI Vocabulary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flashcards or create quizzes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Cengage Learning </a:t>
            </a:r>
            <a:r>
              <a:rPr lang="en-US" sz="2400" dirty="0"/>
              <a:t>offers online grammar quizzes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https://softschools.com/quizzes/grammar/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Google</a:t>
            </a:r>
            <a:r>
              <a:rPr lang="en-US" sz="2400" dirty="0"/>
              <a:t> a specific skill with the word worksheet or practice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Apostrophe practice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7055B-A638-9E47-841D-9BF3D255FFD1}"/>
              </a:ext>
            </a:extLst>
          </p:cNvPr>
          <p:cNvSpPr/>
          <p:nvPr/>
        </p:nvSpPr>
        <p:spPr>
          <a:xfrm>
            <a:off x="339890" y="2773528"/>
            <a:ext cx="32877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RECOMMENDED STUDY STRATEGY</a:t>
            </a:r>
          </a:p>
        </p:txBody>
      </p:sp>
    </p:spTree>
    <p:extLst>
      <p:ext uri="{BB962C8B-B14F-4D97-AF65-F5344CB8AC3E}">
        <p14:creationId xmlns:p14="http://schemas.microsoft.com/office/powerpoint/2010/main" val="27584572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4546A-BF08-3F4E-AC90-D842EF01E3FE}"/>
              </a:ext>
            </a:extLst>
          </p:cNvPr>
          <p:cNvSpPr txBox="1"/>
          <p:nvPr/>
        </p:nvSpPr>
        <p:spPr>
          <a:xfrm>
            <a:off x="4037826" y="10134"/>
            <a:ext cx="8032253" cy="683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Where can I take a HESI A2 Practice Test?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https://nursehub.com/free-hesi-a2-practice-test/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https://www.proprofs.com/quiz-school/topic/hesi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be set to flashcards or quiz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https://www.hesia2practicetest.com/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https://uniontestprep.com/hesi-exam/practice-test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https://</a:t>
            </a:r>
            <a:r>
              <a:rPr lang="en-US" sz="2400" dirty="0" err="1"/>
              <a:t>www.test-guide.com</a:t>
            </a:r>
            <a:r>
              <a:rPr lang="en-US" sz="2400" dirty="0"/>
              <a:t>/free-hesi-a2-practice-tests.html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b="1"/>
              <a:t> 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D7055B-A638-9E47-841D-9BF3D255FFD1}"/>
              </a:ext>
            </a:extLst>
          </p:cNvPr>
          <p:cNvSpPr/>
          <p:nvPr/>
        </p:nvSpPr>
        <p:spPr>
          <a:xfrm>
            <a:off x="339890" y="2773528"/>
            <a:ext cx="32877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RECOMMENDED STUDY STRATEGY</a:t>
            </a:r>
          </a:p>
        </p:txBody>
      </p:sp>
    </p:spTree>
    <p:extLst>
      <p:ext uri="{BB962C8B-B14F-4D97-AF65-F5344CB8AC3E}">
        <p14:creationId xmlns:p14="http://schemas.microsoft.com/office/powerpoint/2010/main" val="1307991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AE5128-9A30-CD4A-A686-4D98B38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WORKS CITED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9E4F7C-B74A-E948-B289-6A4C102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352302"/>
            <a:ext cx="6622445" cy="51287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A0901C-9395-4447-A742-79EEAB9D2FEA}"/>
              </a:ext>
            </a:extLst>
          </p:cNvPr>
          <p:cNvSpPr/>
          <p:nvPr/>
        </p:nvSpPr>
        <p:spPr>
          <a:xfrm>
            <a:off x="5161127" y="1689396"/>
            <a:ext cx="62448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Allen,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Shundalyn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 “Laying vs. Lying (Lay vs. Lie)–What’s the Difference?”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Grammarly Blog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Grammarly Inc.,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www.grammarly.com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/blog/lay-lie/?&amp;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utm_source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google&amp;utm_medium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cpc&amp;utm_campaign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=10273012991&amp;utm_targetid=aud-834333299496:dsa-1233402314764&amp;gclid=EAIaIQobChMIqKKymPDY7wIVaE1yCh0UuADTEAAYASAAEgIlr_D_BwE&amp;gclsrc=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aw.ds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---. “Which vs. That: How to Choose.”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Grammarly Blog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Grammarly Inc.,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www.grammarly.com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/blog/which-vs-that/?&amp;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utm_source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google&amp;utm_medium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cpc&amp;utm_campaign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=10273012991&amp;utm_targetid=aud-834333299456:dsa-1233402314764&amp;gclid=EAIaIQobChMIpMTGtund7wIVhuazCh01TAa4EAAYASAAEgLHpvD_BwE&amp;gclsrc=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aw.ds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---. “Who vs. Whom.”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Grammarly Blog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Grammarly Inc., 6 Apr. 2021, www.grammarly.com/blog/who-vs-whom-its-not-as-complicated-as-you-might-think/?&amp;utm_source=google&amp;utm_medium=cpc&amp;utm_campaign=10273012991&amp;utm_targetid=aud-368908430844:dsa-1233402314764&amp;gclid=EAIaIQobChMIxeL_hM_p7wIVGrbICh09jwmgEAAYASAAEgKuyfD_BwE&amp;gclsrc=aw.ds</a:t>
            </a:r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 err="1" smtClean="0">
                <a:solidFill>
                  <a:srgbClr val="FFFFFF"/>
                </a:solidFill>
              </a:rPr>
              <a:t>Aronoff</a:t>
            </a:r>
            <a:r>
              <a:rPr lang="en-US" sz="900" dirty="0">
                <a:solidFill>
                  <a:srgbClr val="FFFFFF"/>
                </a:solidFill>
              </a:rPr>
              <a:t>, Wendy. </a:t>
            </a:r>
            <a:r>
              <a:rPr lang="en-US" sz="900" dirty="0" smtClean="0">
                <a:solidFill>
                  <a:srgbClr val="FFFFFF"/>
                </a:solidFill>
              </a:rPr>
              <a:t>“HESI </a:t>
            </a:r>
            <a:r>
              <a:rPr lang="en-US" sz="900" dirty="0">
                <a:solidFill>
                  <a:srgbClr val="FFFFFF"/>
                </a:solidFill>
              </a:rPr>
              <a:t>Study Guide for Reading Comprehension, Vocabulary </a:t>
            </a:r>
            <a:r>
              <a:rPr lang="en-US" sz="900" dirty="0" smtClean="0">
                <a:solidFill>
                  <a:srgbClr val="FFFFFF"/>
                </a:solidFill>
              </a:rPr>
              <a:t>&amp; Grammar</a:t>
            </a:r>
            <a:r>
              <a:rPr lang="en-US" sz="900" i="1" dirty="0" smtClean="0">
                <a:solidFill>
                  <a:srgbClr val="FFFFFF"/>
                </a:solidFill>
              </a:rPr>
              <a:t>.”</a:t>
            </a:r>
            <a:r>
              <a:rPr lang="en-US" sz="900" dirty="0" smtClean="0">
                <a:solidFill>
                  <a:srgbClr val="FFFFFF"/>
                </a:solidFill>
              </a:rPr>
              <a:t> </a:t>
            </a:r>
            <a:r>
              <a:rPr lang="en-US" sz="900" dirty="0">
                <a:solidFill>
                  <a:srgbClr val="FFFFFF"/>
                </a:solidFill>
              </a:rPr>
              <a:t>Prepared for CCRI Student Success. </a:t>
            </a:r>
          </a:p>
          <a:p>
            <a:pPr marL="457200" indent="-457200">
              <a:lnSpc>
                <a:spcPct val="200000"/>
              </a:lnSpc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9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AE5128-9A30-CD4A-A686-4D98B38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WORKS CITED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9E4F7C-B74A-E948-B289-6A4C102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352302"/>
            <a:ext cx="6622445" cy="51287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FE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3FECA-93DC-C146-8BE5-1EF9119CCB41}"/>
              </a:ext>
            </a:extLst>
          </p:cNvPr>
          <p:cNvSpPr/>
          <p:nvPr/>
        </p:nvSpPr>
        <p:spPr>
          <a:xfrm>
            <a:off x="5082908" y="1675594"/>
            <a:ext cx="6298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Dictionary.com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 “‘Affect’ vs. ‘Effect’: Use The Correct Word Every Time.” </a:t>
            </a:r>
            <a:r>
              <a:rPr lang="en-US" sz="9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Dictionary.Com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19 Jan.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www.dictionary.com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/e/affect-vs-effect.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Fogarty, Mignon. “‘Lay’ Versus ‘Lie.’”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Quick and Dirty Tips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19 Apr. 2018,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www.quickanddirtytips.com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/education/grammar/lay-versus-lie.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HESI.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Admission Assessment Exam Review E-Book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 5th ed., Kindle ed., Houston, TX, Elsevier, 2021.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Luo, Amy. “Misplaced Modifiers and How to Fix Them.” </a:t>
            </a:r>
            <a:r>
              <a:rPr lang="en-US" sz="9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Scribbr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5 Jan.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www.scribbr.com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/language-rules/misplaced-modifier.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Penn, Jordan. “Apostrophe | The Punctuation Guide.”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TPG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www.thepunctuationguide.com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apostrophe.html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Traffis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Catherine. “What Is a Coordinating Conjunction?” 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Grammarly Blog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Grammarly Inc.,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www.grammarly.com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/blog/coordinating-conjunctions/?&amp;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utm_source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google&amp;utm_medium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cpc&amp;utm_campaign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=10273012991&amp;utm_targetid=aud-866080197834:dsa-1233402314764&amp;gclid=EAIaIQobChMIyOfkjefn7wIVlMDICh3qHAZHEAAYASAAEgL7F_D_BwE&amp;gclsrc=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aw.ds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“Unclear Pronoun Reference.” </a:t>
            </a:r>
            <a:r>
              <a:rPr lang="en-US" sz="9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EnglishComposition.Org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, 2021,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englishcomposition.org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</a:rPr>
              <a:t>/essential-writing/unclear-pronoun-reference.</a:t>
            </a:r>
          </a:p>
        </p:txBody>
      </p:sp>
    </p:spTree>
    <p:extLst>
      <p:ext uri="{BB962C8B-B14F-4D97-AF65-F5344CB8AC3E}">
        <p14:creationId xmlns:p14="http://schemas.microsoft.com/office/powerpoint/2010/main" val="396918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0"/>
            <a:ext cx="10989259" cy="5809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50" b="1" dirty="0"/>
              <a:t>		</a:t>
            </a:r>
            <a:r>
              <a:rPr lang="en-US" sz="2400" dirty="0"/>
              <a:t>1. I would like to  </a:t>
            </a:r>
            <a:r>
              <a:rPr lang="en-US" sz="2400" u="sng" dirty="0"/>
              <a:t>_______ </a:t>
            </a:r>
            <a:r>
              <a:rPr lang="en-US" sz="2400" dirty="0"/>
              <a:t>   down before dinner.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a) lay	b) lie	c) lain	d) laid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</a:t>
            </a:r>
            <a:r>
              <a:rPr lang="en-US" sz="2400" dirty="0"/>
              <a:t>2. I _________ my books on the table when I arrived home.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a) lay	b) lie	c) lain	d) laid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3. After the surgery, the patient ________ in bed for two days.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 a) lay	b) lie	c) lain	d) laid</a:t>
            </a:r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1600200" lvl="4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4. The island _______ between two peninsulas.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		</a:t>
            </a:r>
            <a:r>
              <a:rPr lang="en-US" sz="2400" dirty="0"/>
              <a:t>a) lies	b) lays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5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664223" y="84133"/>
            <a:ext cx="286324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Lie or Lay?</a:t>
            </a:r>
          </a:p>
        </p:txBody>
      </p:sp>
    </p:spTree>
    <p:extLst>
      <p:ext uri="{BB962C8B-B14F-4D97-AF65-F5344CB8AC3E}">
        <p14:creationId xmlns:p14="http://schemas.microsoft.com/office/powerpoint/2010/main" val="307122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D9E37-ED02-AE47-B48A-FED10187420B}"/>
              </a:ext>
            </a:extLst>
          </p:cNvPr>
          <p:cNvSpPr txBox="1"/>
          <p:nvPr/>
        </p:nvSpPr>
        <p:spPr>
          <a:xfrm>
            <a:off x="4528769" y="464461"/>
            <a:ext cx="3586223" cy="661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100" dirty="0">
                <a:solidFill>
                  <a:schemeClr val="bg1"/>
                </a:solidFill>
              </a:rPr>
              <a:t>Which or That?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51DA2-8E3D-134B-93B0-4DBA360CBA18}"/>
              </a:ext>
            </a:extLst>
          </p:cNvPr>
          <p:cNvSpPr txBox="1"/>
          <p:nvPr/>
        </p:nvSpPr>
        <p:spPr>
          <a:xfrm>
            <a:off x="1202435" y="891541"/>
            <a:ext cx="10989259" cy="507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 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624E4-3E32-E649-9B6E-728B8E717A5C}"/>
              </a:ext>
            </a:extLst>
          </p:cNvPr>
          <p:cNvSpPr/>
          <p:nvPr/>
        </p:nvSpPr>
        <p:spPr>
          <a:xfrm>
            <a:off x="834187" y="1553359"/>
            <a:ext cx="1052362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They saw three beds, ____________ had sheets on them, when they looked in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      the room. (which/that)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2. The nurse needed a bed ____________ had sheets on it. (which/that)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used with defining clauses - information that is necessary to the sentence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(Allen, “Which vs. That: How to Choose”).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used with non-defining information. Its clause can be removed and not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effect the meaning of the sentence (Allen, “Which vs. That: How to Choose”).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“Which” statements are separated by commas</a:t>
            </a:r>
            <a:r>
              <a:rPr lang="en-US" sz="2400" dirty="0">
                <a:solidFill>
                  <a:schemeClr val="accent1"/>
                </a:solidFill>
              </a:rPr>
              <a:t>.		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5671</TotalTime>
  <Words>6371</Words>
  <Application>Microsoft Office PowerPoint</Application>
  <PresentationFormat>Widescreen</PresentationFormat>
  <Paragraphs>1430</Paragraphs>
  <Slides>79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Office Theme</vt:lpstr>
      <vt:lpstr> HESI A2 OVERVIEW: Grammar</vt:lpstr>
      <vt:lpstr>PowerPoint Presentation</vt:lpstr>
      <vt:lpstr>Materials Needed for this Workshop</vt:lpstr>
      <vt:lpstr>About the Grammar Section</vt:lpstr>
      <vt:lpstr>Troublesome Word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FRAGMENTS</vt:lpstr>
      <vt:lpstr>PowerPoint Presentation</vt:lpstr>
      <vt:lpstr>PowerPoint Presentation</vt:lpstr>
      <vt:lpstr>SUBJECT-VERB AGREEMENT </vt:lpstr>
      <vt:lpstr>SUBJECT-VERB AGREEMENT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PRONOUNS</vt:lpstr>
      <vt:lpstr>PRONOUNS</vt:lpstr>
      <vt:lpstr>PRONOUNS</vt:lpstr>
      <vt:lpstr>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MISPLACED MODIFIERS</vt:lpstr>
      <vt:lpstr>PowerPoint Presentation</vt:lpstr>
      <vt:lpstr>PowerPoint Presentation</vt:lpstr>
      <vt:lpstr>PowerPoint Presentation</vt:lpstr>
      <vt:lpstr>PowerPoint Presentation</vt:lpstr>
      <vt:lpstr>Be Familiar With…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Microsoft Office User</dc:creator>
  <cp:lastModifiedBy>Reardon, Patricia</cp:lastModifiedBy>
  <cp:revision>383</cp:revision>
  <cp:lastPrinted>2021-03-19T20:19:44Z</cp:lastPrinted>
  <dcterms:created xsi:type="dcterms:W3CDTF">2021-03-09T16:08:10Z</dcterms:created>
  <dcterms:modified xsi:type="dcterms:W3CDTF">2021-09-07T14:50:39Z</dcterms:modified>
</cp:coreProperties>
</file>