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356" r:id="rId5"/>
    <p:sldId id="358" r:id="rId6"/>
    <p:sldId id="359" r:id="rId7"/>
    <p:sldId id="363" r:id="rId8"/>
    <p:sldId id="364" r:id="rId9"/>
    <p:sldId id="365" r:id="rId10"/>
    <p:sldId id="366" r:id="rId11"/>
    <p:sldId id="367" r:id="rId12"/>
    <p:sldId id="369" r:id="rId13"/>
    <p:sldId id="370" r:id="rId14"/>
    <p:sldId id="371" r:id="rId15"/>
    <p:sldId id="372" r:id="rId16"/>
    <p:sldId id="373" r:id="rId17"/>
    <p:sldId id="374" r:id="rId18"/>
    <p:sldId id="375" r:id="rId19"/>
    <p:sldId id="376" r:id="rId20"/>
    <p:sldId id="378" r:id="rId21"/>
    <p:sldId id="379" r:id="rId22"/>
    <p:sldId id="381" r:id="rId23"/>
    <p:sldId id="382" r:id="rId24"/>
    <p:sldId id="383" r:id="rId25"/>
    <p:sldId id="384" r:id="rId26"/>
    <p:sldId id="385"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9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4660"/>
  </p:normalViewPr>
  <p:slideViewPr>
    <p:cSldViewPr snapToGrid="0">
      <p:cViewPr varScale="1">
        <p:scale>
          <a:sx n="103" d="100"/>
          <a:sy n="103" d="100"/>
        </p:scale>
        <p:origin x="58" y="82"/>
      </p:cViewPr>
      <p:guideLst>
        <p:guide orient="horz"/>
        <p:guide pos="1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BF944-3588-4818-A96A-91C9E4748A2A}" type="datetimeFigureOut">
              <a:rPr lang="en-US" smtClean="0"/>
              <a:t>4/8/2016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1227B-2E3E-4273-93F9-A2E5FEC0ACB4}" type="slidenum">
              <a:rPr lang="en-US" smtClean="0"/>
              <a:t>‹#›</a:t>
            </a:fld>
            <a:endParaRPr lang="en-US"/>
          </a:p>
        </p:txBody>
      </p:sp>
    </p:spTree>
    <p:extLst>
      <p:ext uri="{BB962C8B-B14F-4D97-AF65-F5344CB8AC3E}">
        <p14:creationId xmlns:p14="http://schemas.microsoft.com/office/powerpoint/2010/main" val="404649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a:t>
            </a:fld>
            <a:endParaRPr lang="en-US" dirty="0" smtClean="0"/>
          </a:p>
        </p:txBody>
      </p:sp>
    </p:spTree>
    <p:extLst>
      <p:ext uri="{BB962C8B-B14F-4D97-AF65-F5344CB8AC3E}">
        <p14:creationId xmlns:p14="http://schemas.microsoft.com/office/powerpoint/2010/main" val="264901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11</a:t>
            </a:fld>
            <a:endParaRPr lang="en-US" dirty="0" smtClean="0"/>
          </a:p>
        </p:txBody>
      </p:sp>
    </p:spTree>
    <p:extLst>
      <p:ext uri="{BB962C8B-B14F-4D97-AF65-F5344CB8AC3E}">
        <p14:creationId xmlns:p14="http://schemas.microsoft.com/office/powerpoint/2010/main" val="61662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12</a:t>
            </a:fld>
            <a:endParaRPr lang="en-US" dirty="0" smtClean="0"/>
          </a:p>
        </p:txBody>
      </p:sp>
    </p:spTree>
    <p:extLst>
      <p:ext uri="{BB962C8B-B14F-4D97-AF65-F5344CB8AC3E}">
        <p14:creationId xmlns:p14="http://schemas.microsoft.com/office/powerpoint/2010/main" val="3287074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13</a:t>
            </a:fld>
            <a:endParaRPr lang="en-US" dirty="0" smtClean="0"/>
          </a:p>
        </p:txBody>
      </p:sp>
    </p:spTree>
    <p:extLst>
      <p:ext uri="{BB962C8B-B14F-4D97-AF65-F5344CB8AC3E}">
        <p14:creationId xmlns:p14="http://schemas.microsoft.com/office/powerpoint/2010/main" val="195940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14</a:t>
            </a:fld>
            <a:endParaRPr lang="en-US" dirty="0" smtClean="0"/>
          </a:p>
        </p:txBody>
      </p:sp>
    </p:spTree>
    <p:extLst>
      <p:ext uri="{BB962C8B-B14F-4D97-AF65-F5344CB8AC3E}">
        <p14:creationId xmlns:p14="http://schemas.microsoft.com/office/powerpoint/2010/main" val="70274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15</a:t>
            </a:fld>
            <a:endParaRPr lang="en-US" dirty="0" smtClean="0"/>
          </a:p>
        </p:txBody>
      </p:sp>
    </p:spTree>
    <p:extLst>
      <p:ext uri="{BB962C8B-B14F-4D97-AF65-F5344CB8AC3E}">
        <p14:creationId xmlns:p14="http://schemas.microsoft.com/office/powerpoint/2010/main" val="313741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16</a:t>
            </a:fld>
            <a:endParaRPr lang="en-US" dirty="0" smtClean="0"/>
          </a:p>
        </p:txBody>
      </p:sp>
    </p:spTree>
    <p:extLst>
      <p:ext uri="{BB962C8B-B14F-4D97-AF65-F5344CB8AC3E}">
        <p14:creationId xmlns:p14="http://schemas.microsoft.com/office/powerpoint/2010/main" val="3658945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17</a:t>
            </a:fld>
            <a:endParaRPr lang="en-US" dirty="0" smtClean="0"/>
          </a:p>
        </p:txBody>
      </p:sp>
    </p:spTree>
    <p:extLst>
      <p:ext uri="{BB962C8B-B14F-4D97-AF65-F5344CB8AC3E}">
        <p14:creationId xmlns:p14="http://schemas.microsoft.com/office/powerpoint/2010/main" val="459691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18</a:t>
            </a:fld>
            <a:endParaRPr lang="en-US" dirty="0" smtClean="0"/>
          </a:p>
        </p:txBody>
      </p:sp>
    </p:spTree>
    <p:extLst>
      <p:ext uri="{BB962C8B-B14F-4D97-AF65-F5344CB8AC3E}">
        <p14:creationId xmlns:p14="http://schemas.microsoft.com/office/powerpoint/2010/main" val="3752390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19</a:t>
            </a:fld>
            <a:endParaRPr lang="en-US" dirty="0" smtClean="0"/>
          </a:p>
        </p:txBody>
      </p:sp>
    </p:spTree>
    <p:extLst>
      <p:ext uri="{BB962C8B-B14F-4D97-AF65-F5344CB8AC3E}">
        <p14:creationId xmlns:p14="http://schemas.microsoft.com/office/powerpoint/2010/main" val="224240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20</a:t>
            </a:fld>
            <a:endParaRPr lang="en-US" dirty="0" smtClean="0"/>
          </a:p>
        </p:txBody>
      </p:sp>
    </p:spTree>
    <p:extLst>
      <p:ext uri="{BB962C8B-B14F-4D97-AF65-F5344CB8AC3E}">
        <p14:creationId xmlns:p14="http://schemas.microsoft.com/office/powerpoint/2010/main" val="421304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a:t>
            </a:fld>
            <a:endParaRPr lang="en-US" dirty="0" smtClean="0"/>
          </a:p>
        </p:txBody>
      </p:sp>
    </p:spTree>
    <p:extLst>
      <p:ext uri="{BB962C8B-B14F-4D97-AF65-F5344CB8AC3E}">
        <p14:creationId xmlns:p14="http://schemas.microsoft.com/office/powerpoint/2010/main" val="1893349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21</a:t>
            </a:fld>
            <a:endParaRPr lang="en-US" dirty="0" smtClean="0"/>
          </a:p>
        </p:txBody>
      </p:sp>
    </p:spTree>
    <p:extLst>
      <p:ext uri="{BB962C8B-B14F-4D97-AF65-F5344CB8AC3E}">
        <p14:creationId xmlns:p14="http://schemas.microsoft.com/office/powerpoint/2010/main" val="2868139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22</a:t>
            </a:fld>
            <a:endParaRPr lang="en-US" dirty="0" smtClean="0"/>
          </a:p>
        </p:txBody>
      </p:sp>
    </p:spTree>
    <p:extLst>
      <p:ext uri="{BB962C8B-B14F-4D97-AF65-F5344CB8AC3E}">
        <p14:creationId xmlns:p14="http://schemas.microsoft.com/office/powerpoint/2010/main" val="189149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23</a:t>
            </a:fld>
            <a:endParaRPr lang="en-US" dirty="0" smtClean="0"/>
          </a:p>
        </p:txBody>
      </p:sp>
    </p:spTree>
    <p:extLst>
      <p:ext uri="{BB962C8B-B14F-4D97-AF65-F5344CB8AC3E}">
        <p14:creationId xmlns:p14="http://schemas.microsoft.com/office/powerpoint/2010/main" val="199137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a:t>
            </a:fld>
            <a:endParaRPr lang="en-US" dirty="0" smtClean="0"/>
          </a:p>
        </p:txBody>
      </p:sp>
    </p:spTree>
    <p:extLst>
      <p:ext uri="{BB962C8B-B14F-4D97-AF65-F5344CB8AC3E}">
        <p14:creationId xmlns:p14="http://schemas.microsoft.com/office/powerpoint/2010/main" val="132307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5</a:t>
            </a:fld>
            <a:endParaRPr lang="en-US" dirty="0" smtClean="0"/>
          </a:p>
        </p:txBody>
      </p:sp>
    </p:spTree>
    <p:extLst>
      <p:ext uri="{BB962C8B-B14F-4D97-AF65-F5344CB8AC3E}">
        <p14:creationId xmlns:p14="http://schemas.microsoft.com/office/powerpoint/2010/main" val="262134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6</a:t>
            </a:fld>
            <a:endParaRPr lang="en-US" dirty="0" smtClean="0"/>
          </a:p>
        </p:txBody>
      </p:sp>
    </p:spTree>
    <p:extLst>
      <p:ext uri="{BB962C8B-B14F-4D97-AF65-F5344CB8AC3E}">
        <p14:creationId xmlns:p14="http://schemas.microsoft.com/office/powerpoint/2010/main" val="303718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7</a:t>
            </a:fld>
            <a:endParaRPr lang="en-US" dirty="0" smtClean="0"/>
          </a:p>
        </p:txBody>
      </p:sp>
    </p:spTree>
    <p:extLst>
      <p:ext uri="{BB962C8B-B14F-4D97-AF65-F5344CB8AC3E}">
        <p14:creationId xmlns:p14="http://schemas.microsoft.com/office/powerpoint/2010/main" val="365597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8</a:t>
            </a:fld>
            <a:endParaRPr lang="en-US" dirty="0" smtClean="0"/>
          </a:p>
        </p:txBody>
      </p:sp>
    </p:spTree>
    <p:extLst>
      <p:ext uri="{BB962C8B-B14F-4D97-AF65-F5344CB8AC3E}">
        <p14:creationId xmlns:p14="http://schemas.microsoft.com/office/powerpoint/2010/main" val="169474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9</a:t>
            </a:fld>
            <a:endParaRPr lang="en-US" dirty="0" smtClean="0"/>
          </a:p>
        </p:txBody>
      </p:sp>
    </p:spTree>
    <p:extLst>
      <p:ext uri="{BB962C8B-B14F-4D97-AF65-F5344CB8AC3E}">
        <p14:creationId xmlns:p14="http://schemas.microsoft.com/office/powerpoint/2010/main" val="236883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10</a:t>
            </a:fld>
            <a:endParaRPr lang="en-US" dirty="0" smtClean="0"/>
          </a:p>
        </p:txBody>
      </p:sp>
    </p:spTree>
    <p:extLst>
      <p:ext uri="{BB962C8B-B14F-4D97-AF65-F5344CB8AC3E}">
        <p14:creationId xmlns:p14="http://schemas.microsoft.com/office/powerpoint/2010/main" val="20843323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190500"/>
            <a:ext cx="8713465" cy="4895064"/>
          </a:xfrm>
          <a:prstGeom prst="rect">
            <a:avLst/>
          </a:prstGeom>
        </p:spPr>
      </p:pic>
      <p:sp>
        <p:nvSpPr>
          <p:cNvPr id="2" name="Title 1"/>
          <p:cNvSpPr>
            <a:spLocks noGrp="1"/>
          </p:cNvSpPr>
          <p:nvPr>
            <p:ph type="ctrTitle"/>
          </p:nvPr>
        </p:nvSpPr>
        <p:spPr>
          <a:xfrm>
            <a:off x="698500" y="1940267"/>
            <a:ext cx="7747000" cy="377026"/>
          </a:xfrm>
        </p:spPr>
        <p:txBody>
          <a:bodyPr anchor="b"/>
          <a:lstStyle>
            <a:lvl1pPr algn="ctr">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98500" y="2514600"/>
            <a:ext cx="7747000" cy="81280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3482340" y="167640"/>
            <a:ext cx="2125980" cy="7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360976"/>
            <a:ext cx="10034016" cy="74335"/>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77" y="4693417"/>
            <a:ext cx="634845" cy="196818"/>
          </a:xfrm>
          <a:prstGeom prst="rect">
            <a:avLst/>
          </a:prstGeom>
        </p:spPr>
      </p:pic>
      <p:sp>
        <p:nvSpPr>
          <p:cNvPr id="5" name="Rectangle 4"/>
          <p:cNvSpPr/>
          <p:nvPr userDrawn="1"/>
        </p:nvSpPr>
        <p:spPr>
          <a:xfrm>
            <a:off x="6812280" y="3663828"/>
            <a:ext cx="2080291" cy="144459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4042138"/>
            <a:ext cx="987056" cy="780711"/>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5" y="3841306"/>
            <a:ext cx="275507" cy="532574"/>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5" y="4794764"/>
            <a:ext cx="386047" cy="213804"/>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82310" y="4056284"/>
            <a:ext cx="443623"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1" y="4373880"/>
            <a:ext cx="672857" cy="559410"/>
          </a:xfrm>
          <a:prstGeom prst="rect">
            <a:avLst/>
          </a:prstGeom>
        </p:spPr>
      </p:pic>
      <p:sp>
        <p:nvSpPr>
          <p:cNvPr id="6" name="Footer Placeholder 5"/>
          <p:cNvSpPr>
            <a:spLocks noGrp="1"/>
          </p:cNvSpPr>
          <p:nvPr>
            <p:ph type="ftr" sz="quarter" idx="10"/>
          </p:nvPr>
        </p:nvSpPr>
        <p:spPr>
          <a:xfrm>
            <a:off x="1015922" y="4842611"/>
            <a:ext cx="6399830" cy="274637"/>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1624013"/>
            <a:ext cx="6172200" cy="377026"/>
          </a:xfrm>
        </p:spPr>
        <p:txBody>
          <a:bodyPr anchor="ctr"/>
          <a:lstStyle>
            <a:lvl1pPr algn="l">
              <a:defRPr sz="2800" b="0" cap="none" baseline="0">
                <a:solidFill>
                  <a:srgbClr val="055C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641600" y="2207001"/>
            <a:ext cx="6172200" cy="409199"/>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descr="CL_Logo_DRAW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6" name="Picture 5"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pic>
        <p:nvPicPr>
          <p:cNvPr id="4" name="Picture 3"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704" y="271463"/>
            <a:ext cx="1840495" cy="1455737"/>
          </a:xfrm>
          <a:prstGeom prst="rect">
            <a:avLst/>
          </a:prstGeom>
        </p:spPr>
      </p:pic>
      <p:pic>
        <p:nvPicPr>
          <p:cNvPr id="11" name="Picture 10" descr="Swirl_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569126">
            <a:off x="1431691" y="1437203"/>
            <a:ext cx="908570" cy="503193"/>
          </a:xfrm>
          <a:prstGeom prst="rect">
            <a:avLst/>
          </a:prstGeom>
        </p:spPr>
      </p:pic>
      <p:pic>
        <p:nvPicPr>
          <p:cNvPr id="12" name="Picture 11" descr="Swirl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873741" flipH="1">
            <a:off x="317501" y="2559169"/>
            <a:ext cx="596900" cy="833254"/>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4669" t="13753" r="6579" b="12460"/>
          <a:stretch/>
        </p:blipFill>
        <p:spPr>
          <a:xfrm>
            <a:off x="879649" y="1953688"/>
            <a:ext cx="1101550" cy="915823"/>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0704" y="3401066"/>
            <a:ext cx="596838" cy="596838"/>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24476" r="23794"/>
          <a:stretch/>
        </p:blipFill>
        <p:spPr>
          <a:xfrm>
            <a:off x="737542" y="3603563"/>
            <a:ext cx="252342" cy="487795"/>
          </a:xfrm>
          <a:prstGeom prst="rect">
            <a:avLst/>
          </a:prstGeom>
        </p:spPr>
      </p:pic>
      <p:sp>
        <p:nvSpPr>
          <p:cNvPr id="7" name="Footer Placeholder 6"/>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762000" y="260059"/>
            <a:ext cx="8026400" cy="311441"/>
          </a:xfrm>
        </p:spPr>
        <p:txBody>
          <a:bodyPr/>
          <a:lstStyle/>
          <a:p>
            <a:r>
              <a:rPr lang="en-US" dirty="0" smtClean="0"/>
              <a:t>Click to edit Master title style</a:t>
            </a:r>
            <a:endParaRPr lang="en-US" dirty="0"/>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711200"/>
            <a:ext cx="8586216" cy="33528"/>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166696"/>
            <a:ext cx="628992" cy="522941"/>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sp>
        <p:nvSpPr>
          <p:cNvPr id="2" name="Footer Placeholder 1"/>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60059"/>
            <a:ext cx="8026400" cy="311441"/>
          </a:xfrm>
        </p:spPr>
        <p:txBody>
          <a:bodyPr/>
          <a:lstStyle/>
          <a:p>
            <a:r>
              <a:rPr lang="en-US" dirty="0" smtClean="0"/>
              <a:t>Click to edit Master title style</a:t>
            </a:r>
            <a:endParaRPr lang="en-US" dirty="0"/>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711200"/>
            <a:ext cx="8586216" cy="33528"/>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166696"/>
            <a:ext cx="628992" cy="522941"/>
          </a:xfrm>
          <a:prstGeom prst="rect">
            <a:avLst/>
          </a:prstGeom>
        </p:spPr>
      </p:pic>
      <p:pic>
        <p:nvPicPr>
          <p:cNvPr id="21" name="Picture 20"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4677289"/>
            <a:ext cx="1215590" cy="376865"/>
          </a:xfrm>
          <a:prstGeom prst="rect">
            <a:avLst/>
          </a:prstGeom>
        </p:spPr>
      </p:pic>
      <p:pic>
        <p:nvPicPr>
          <p:cNvPr id="22" name="Picture 21"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79" y="4865721"/>
            <a:ext cx="11423745" cy="68126"/>
          </a:xfrm>
          <a:prstGeom prst="rect">
            <a:avLst/>
          </a:prstGeom>
        </p:spPr>
      </p:pic>
      <p:sp>
        <p:nvSpPr>
          <p:cNvPr id="3" name="Footer Placeholder 2"/>
          <p:cNvSpPr>
            <a:spLocks noGrp="1"/>
          </p:cNvSpPr>
          <p:nvPr>
            <p:ph type="ftr" sz="quarter" idx="10"/>
          </p:nvPr>
        </p:nvSpPr>
        <p:spPr>
          <a:xfrm>
            <a:off x="1597679" y="4933847"/>
            <a:ext cx="6781693" cy="183401"/>
          </a:xfrm>
        </p:spPr>
        <p:txBody>
          <a:bodyPr/>
          <a:lstStyle>
            <a:lvl1pPr>
              <a:defRPr sz="600"/>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154113"/>
            <a:ext cx="8415338" cy="141115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8379372" y="4858377"/>
            <a:ext cx="309700"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0067-BD2A-418A-98BB-08A98047DC47}" type="slidenum">
              <a:rPr kumimoji="0" lang="en-US" sz="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 name="Title Placeholder 1"/>
          <p:cNvSpPr>
            <a:spLocks noGrp="1"/>
          </p:cNvSpPr>
          <p:nvPr>
            <p:ph type="title"/>
          </p:nvPr>
        </p:nvSpPr>
        <p:spPr>
          <a:xfrm>
            <a:off x="365125" y="323559"/>
            <a:ext cx="8415338" cy="296235"/>
          </a:xfrm>
          <a:prstGeom prst="rect">
            <a:avLst/>
          </a:prstGeom>
        </p:spPr>
        <p:txBody>
          <a:bodyPr vert="horz" wrap="square" lIns="0" tIns="0" rIns="0" bIns="0" rtlCol="0" anchor="ctr">
            <a:sp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365125" y="4958255"/>
            <a:ext cx="8014247" cy="158993"/>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1584785"/>
            <a:ext cx="7747000" cy="732508"/>
          </a:xfrm>
        </p:spPr>
        <p:txBody>
          <a:bodyPr/>
          <a:lstStyle/>
          <a:p>
            <a:r>
              <a:rPr lang="en-US" dirty="0"/>
              <a:t>New Perspectives on </a:t>
            </a:r>
            <a:br>
              <a:rPr lang="en-US" dirty="0"/>
            </a:br>
            <a:r>
              <a:rPr lang="en-US" dirty="0"/>
              <a:t>Microsoft Access 2016</a:t>
            </a:r>
            <a:endParaRPr lang="en-US" dirty="0"/>
          </a:p>
        </p:txBody>
      </p:sp>
      <p:sp>
        <p:nvSpPr>
          <p:cNvPr id="3" name="TextBox 2"/>
          <p:cNvSpPr txBox="1"/>
          <p:nvPr/>
        </p:nvSpPr>
        <p:spPr>
          <a:xfrm>
            <a:off x="406879" y="2318198"/>
            <a:ext cx="8223897" cy="707886"/>
          </a:xfrm>
          <a:prstGeom prst="rect">
            <a:avLst/>
          </a:prstGeom>
          <a:noFill/>
        </p:spPr>
        <p:txBody>
          <a:bodyPr wrap="square" rtlCol="0">
            <a:spAutoFit/>
          </a:bodyPr>
          <a:lstStyle/>
          <a:p>
            <a:pPr algn="ctr"/>
            <a:r>
              <a:rPr lang="en-US" sz="2000" dirty="0" smtClean="0">
                <a:solidFill>
                  <a:srgbClr val="055C91"/>
                </a:solidFill>
              </a:rPr>
              <a:t>Module 4:</a:t>
            </a:r>
          </a:p>
          <a:p>
            <a:pPr algn="ctr"/>
            <a:r>
              <a:rPr lang="en-US" sz="2000" dirty="0" smtClean="0">
                <a:solidFill>
                  <a:srgbClr val="055C91"/>
                </a:solidFill>
              </a:rPr>
              <a:t>Creating Forms and Reports</a:t>
            </a:r>
            <a:endParaRPr lang="en-US" sz="2000" dirty="0">
              <a:solidFill>
                <a:srgbClr val="055C91"/>
              </a:solidFill>
            </a:endParaRPr>
          </a:p>
        </p:txBody>
      </p:sp>
    </p:spTree>
    <p:extLst>
      <p:ext uri="{BB962C8B-B14F-4D97-AF65-F5344CB8AC3E}">
        <p14:creationId xmlns:p14="http://schemas.microsoft.com/office/powerpoint/2010/main" val="268526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40929"/>
            <a:ext cx="8415338" cy="1530419"/>
          </a:xfrm>
        </p:spPr>
        <p:txBody>
          <a:bodyPr/>
          <a:lstStyle/>
          <a:p>
            <a:r>
              <a:rPr lang="en-US" dirty="0" smtClean="0"/>
              <a:t>To view, navigate, and change data using a form, you need to display the form in Form view</a:t>
            </a:r>
          </a:p>
          <a:p>
            <a:pPr lvl="1"/>
            <a:r>
              <a:rPr lang="en-US" dirty="0" smtClean="0"/>
              <a:t>Navigate a form in the same way that you navigate a table datasheet </a:t>
            </a:r>
          </a:p>
          <a:p>
            <a:pPr lvl="1"/>
            <a:r>
              <a:rPr lang="en-US" dirty="0" smtClean="0"/>
              <a:t>The navigation mode and editing mode keyboard shortcuts you used with datasheets in Module 3 are the same when navigating a form</a:t>
            </a:r>
            <a:endParaRPr lang="en-US" dirty="0"/>
          </a:p>
        </p:txBody>
      </p:sp>
      <p:sp>
        <p:nvSpPr>
          <p:cNvPr id="17409" name="Rectangle 2"/>
          <p:cNvSpPr>
            <a:spLocks noGrp="1"/>
          </p:cNvSpPr>
          <p:nvPr>
            <p:ph type="title"/>
          </p:nvPr>
        </p:nvSpPr>
        <p:spPr>
          <a:xfrm>
            <a:off x="824865" y="260059"/>
            <a:ext cx="8026400" cy="311441"/>
          </a:xfrm>
        </p:spPr>
        <p:txBody>
          <a:bodyPr/>
          <a:lstStyle/>
          <a:p>
            <a:r>
              <a:rPr lang="en-US" smtClean="0"/>
              <a:t>Navigating a Form</a:t>
            </a:r>
            <a:endParaRPr lang="en-US" dirty="0" smtClean="0"/>
          </a:p>
        </p:txBody>
      </p:sp>
      <p:sp>
        <p:nvSpPr>
          <p:cNvPr id="6"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00896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28353"/>
            <a:ext cx="8415338" cy="1411156"/>
          </a:xfrm>
        </p:spPr>
        <p:txBody>
          <a:bodyPr/>
          <a:lstStyle/>
          <a:p>
            <a:r>
              <a:rPr lang="en-US" dirty="0" smtClean="0"/>
              <a:t>The Find command lets you search for data in a datasheet so you can display only those records you want to view</a:t>
            </a:r>
          </a:p>
          <a:p>
            <a:r>
              <a:rPr lang="en-US" dirty="0" smtClean="0"/>
              <a:t>You can also use the Find command to search for data in a form</a:t>
            </a:r>
          </a:p>
          <a:p>
            <a:pPr lvl="1"/>
            <a:r>
              <a:rPr lang="en-US" dirty="0" smtClean="0"/>
              <a:t>You choose a field to serve as the basis for the search by making that field the current field, and then you enter the value you want Access to match in the Find and Replace dialog box</a:t>
            </a:r>
            <a:endParaRPr lang="en-US" dirty="0"/>
          </a:p>
        </p:txBody>
      </p:sp>
      <p:sp>
        <p:nvSpPr>
          <p:cNvPr id="17409" name="Rectangle 2"/>
          <p:cNvSpPr>
            <a:spLocks noGrp="1"/>
          </p:cNvSpPr>
          <p:nvPr>
            <p:ph type="title"/>
          </p:nvPr>
        </p:nvSpPr>
        <p:spPr>
          <a:xfrm>
            <a:off x="824865" y="260059"/>
            <a:ext cx="8026400" cy="311441"/>
          </a:xfrm>
        </p:spPr>
        <p:txBody>
          <a:bodyPr/>
          <a:lstStyle/>
          <a:p>
            <a:r>
              <a:rPr lang="en-US" smtClean="0"/>
              <a:t>Finding Data Using a Form</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35148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dirty="0" smtClean="0"/>
              <a:t>Finding Data Using a Form (Cont.)</a:t>
            </a:r>
          </a:p>
        </p:txBody>
      </p:sp>
      <p:sp>
        <p:nvSpPr>
          <p:cNvPr id="7"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4-10.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45" y="1103316"/>
            <a:ext cx="8039947" cy="2551330"/>
          </a:xfrm>
          <a:prstGeom prst="rect">
            <a:avLst/>
          </a:prstGeom>
        </p:spPr>
      </p:pic>
    </p:spTree>
    <p:extLst>
      <p:ext uri="{BB962C8B-B14F-4D97-AF65-F5344CB8AC3E}">
        <p14:creationId xmlns:p14="http://schemas.microsoft.com/office/powerpoint/2010/main" val="89013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idx="1"/>
          </p:nvPr>
        </p:nvSpPr>
        <p:spPr>
          <a:xfrm>
            <a:off x="365125" y="1053505"/>
            <a:ext cx="8415338" cy="1411156"/>
          </a:xfrm>
        </p:spPr>
        <p:txBody>
          <a:bodyPr/>
          <a:lstStyle/>
          <a:p>
            <a:r>
              <a:rPr lang="en-US" dirty="0" smtClean="0"/>
              <a:t>Maintaining data using a form is often easier than using a datasheet because you can focus on all the changes for a single record at one time</a:t>
            </a:r>
          </a:p>
          <a:p>
            <a:r>
              <a:rPr lang="en-US" dirty="0" smtClean="0"/>
              <a:t>In Form view, you can edit the field values for a record, delete a record from the underlying table, or add a new record</a:t>
            </a:r>
            <a:endParaRPr lang="en-US" dirty="0"/>
          </a:p>
        </p:txBody>
      </p:sp>
      <p:sp>
        <p:nvSpPr>
          <p:cNvPr id="17409" name="Rectangle 2"/>
          <p:cNvSpPr>
            <a:spLocks noGrp="1"/>
          </p:cNvSpPr>
          <p:nvPr>
            <p:ph type="title"/>
          </p:nvPr>
        </p:nvSpPr>
        <p:spPr>
          <a:xfrm>
            <a:off x="824865" y="260059"/>
            <a:ext cx="8026400" cy="311441"/>
          </a:xfrm>
        </p:spPr>
        <p:txBody>
          <a:bodyPr/>
          <a:lstStyle/>
          <a:p>
            <a:r>
              <a:rPr lang="en-US" smtClean="0"/>
              <a:t>Maintaining Table Data Using a Form</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71040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idx="1"/>
          </p:nvPr>
        </p:nvSpPr>
        <p:spPr>
          <a:xfrm>
            <a:off x="365125" y="1005877"/>
            <a:ext cx="8415338" cy="1636858"/>
          </a:xfrm>
        </p:spPr>
        <p:txBody>
          <a:bodyPr/>
          <a:lstStyle/>
          <a:p>
            <a:r>
              <a:rPr lang="en-US" dirty="0" smtClean="0"/>
              <a:t>Access prints as many form records as can fit on a printed page</a:t>
            </a:r>
          </a:p>
          <a:p>
            <a:pPr lvl="1"/>
            <a:r>
              <a:rPr lang="en-US" dirty="0" smtClean="0"/>
              <a:t>If only part of a form record fits on the bottom of a page, the remainder of the record prints on the next page</a:t>
            </a:r>
          </a:p>
          <a:p>
            <a:r>
              <a:rPr lang="en-US" dirty="0" smtClean="0"/>
              <a:t>Access allows you to print all pages or a range of pages. In addition, you </a:t>
            </a:r>
            <a:br>
              <a:rPr lang="en-US" dirty="0" smtClean="0"/>
            </a:br>
            <a:r>
              <a:rPr lang="en-US" dirty="0" smtClean="0"/>
              <a:t>can print the currently selected form record</a:t>
            </a:r>
            <a:endParaRPr lang="en-US" dirty="0"/>
          </a:p>
        </p:txBody>
      </p:sp>
      <p:sp>
        <p:nvSpPr>
          <p:cNvPr id="17409" name="Rectangle 2"/>
          <p:cNvSpPr>
            <a:spLocks noGrp="1"/>
          </p:cNvSpPr>
          <p:nvPr>
            <p:ph type="title"/>
          </p:nvPr>
        </p:nvSpPr>
        <p:spPr/>
        <p:txBody>
          <a:bodyPr/>
          <a:lstStyle/>
          <a:p>
            <a:r>
              <a:rPr lang="en-US" smtClean="0"/>
              <a:t>Previewing and Printing Selected Form Records</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73194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53505"/>
            <a:ext cx="8415338" cy="1411156"/>
          </a:xfrm>
        </p:spPr>
        <p:txBody>
          <a:bodyPr/>
          <a:lstStyle/>
          <a:p>
            <a:r>
              <a:rPr lang="en-US" dirty="0" smtClean="0"/>
              <a:t>To create a form based on two tables, you must first define a relationship between the two tables</a:t>
            </a:r>
          </a:p>
          <a:p>
            <a:pPr lvl="1"/>
            <a:r>
              <a:rPr lang="en-US" dirty="0" smtClean="0"/>
              <a:t>When you create a form containing data from two tables that have a one-to-many relationship, you actually create a main form for data from the primary table and a </a:t>
            </a:r>
            <a:r>
              <a:rPr lang="en-US" dirty="0" err="1" smtClean="0"/>
              <a:t>subform</a:t>
            </a:r>
            <a:r>
              <a:rPr lang="en-US" dirty="0" smtClean="0"/>
              <a:t> for data from the related table</a:t>
            </a:r>
          </a:p>
          <a:p>
            <a:pPr lvl="1"/>
            <a:r>
              <a:rPr lang="en-US" dirty="0" smtClean="0"/>
              <a:t>Access uses the defined relationship between the tables to join them automatically through the common field that exists in both tables</a:t>
            </a:r>
            <a:endParaRPr lang="en-US" dirty="0"/>
          </a:p>
        </p:txBody>
      </p:sp>
      <p:sp>
        <p:nvSpPr>
          <p:cNvPr id="17409" name="Rectangle 2"/>
          <p:cNvSpPr>
            <a:spLocks noGrp="1"/>
          </p:cNvSpPr>
          <p:nvPr>
            <p:ph type="title"/>
          </p:nvPr>
        </p:nvSpPr>
        <p:spPr>
          <a:xfrm>
            <a:off x="837438" y="260059"/>
            <a:ext cx="8026400" cy="311441"/>
          </a:xfrm>
        </p:spPr>
        <p:txBody>
          <a:bodyPr/>
          <a:lstStyle/>
          <a:p>
            <a:r>
              <a:rPr lang="en-US" dirty="0" smtClean="0"/>
              <a:t>Creating a Form with a Main Form and a </a:t>
            </a:r>
            <a:r>
              <a:rPr lang="en-US" dirty="0" err="1" smtClean="0"/>
              <a:t>Subform</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97649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dirty="0" smtClean="0"/>
              <a:t>Creating a Form with a Main Form and a </a:t>
            </a:r>
            <a:r>
              <a:rPr lang="en-US" dirty="0" err="1" smtClean="0"/>
              <a:t>Subform</a:t>
            </a:r>
            <a:r>
              <a:rPr lang="en-US" dirty="0" smtClean="0"/>
              <a:t> (Cont.)</a:t>
            </a:r>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4-15.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0" y="999632"/>
            <a:ext cx="7031533" cy="3141051"/>
          </a:xfrm>
          <a:prstGeom prst="rect">
            <a:avLst/>
          </a:prstGeom>
        </p:spPr>
      </p:pic>
    </p:spTree>
    <p:extLst>
      <p:ext uri="{BB962C8B-B14F-4D97-AF65-F5344CB8AC3E}">
        <p14:creationId xmlns:p14="http://schemas.microsoft.com/office/powerpoint/2010/main" val="241839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154113"/>
            <a:ext cx="8415338" cy="1530419"/>
          </a:xfrm>
        </p:spPr>
        <p:txBody>
          <a:bodyPr/>
          <a:lstStyle/>
          <a:p>
            <a:r>
              <a:rPr lang="en-US" dirty="0" smtClean="0"/>
              <a:t>A report is a formatted printout or screen display of the contents of one or more tables or queries in a database</a:t>
            </a:r>
          </a:p>
          <a:p>
            <a:pPr lvl="1"/>
            <a:r>
              <a:rPr lang="en-US" dirty="0" smtClean="0"/>
              <a:t>In Access, you can create your own reports or use the Report Wizard to create them for you</a:t>
            </a:r>
          </a:p>
          <a:p>
            <a:pPr lvl="1"/>
            <a:r>
              <a:rPr lang="en-US" dirty="0" smtClean="0"/>
              <a:t>You can always change a report’s design after you create it</a:t>
            </a:r>
            <a:endParaRPr lang="en-US" dirty="0"/>
          </a:p>
        </p:txBody>
      </p:sp>
      <p:sp>
        <p:nvSpPr>
          <p:cNvPr id="17409" name="Rectangle 2"/>
          <p:cNvSpPr>
            <a:spLocks noGrp="1"/>
          </p:cNvSpPr>
          <p:nvPr>
            <p:ph type="title"/>
          </p:nvPr>
        </p:nvSpPr>
        <p:spPr/>
        <p:txBody>
          <a:bodyPr/>
          <a:lstStyle/>
          <a:p>
            <a:r>
              <a:rPr lang="en-US" smtClean="0"/>
              <a:t>Creating a Report Using the Report Wizard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88467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Creating a Report Using the Report Wizard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4-18.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61" y="800141"/>
            <a:ext cx="6940443" cy="3676611"/>
          </a:xfrm>
          <a:prstGeom prst="rect">
            <a:avLst/>
          </a:prstGeom>
        </p:spPr>
      </p:pic>
    </p:spTree>
    <p:extLst>
      <p:ext uri="{BB962C8B-B14F-4D97-AF65-F5344CB8AC3E}">
        <p14:creationId xmlns:p14="http://schemas.microsoft.com/office/powerpoint/2010/main" val="40350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050919"/>
            <a:ext cx="8415338" cy="2287549"/>
          </a:xfrm>
        </p:spPr>
        <p:txBody>
          <a:bodyPr/>
          <a:lstStyle/>
          <a:p>
            <a:r>
              <a:rPr lang="en-US" dirty="0" smtClean="0"/>
              <a:t>Applying a Theme to a Report</a:t>
            </a:r>
          </a:p>
          <a:p>
            <a:pPr lvl="1"/>
            <a:r>
              <a:rPr lang="en-US" dirty="0" smtClean="0"/>
              <a:t>The same themes available for forms are also available for reports</a:t>
            </a:r>
          </a:p>
          <a:p>
            <a:pPr lvl="1"/>
            <a:r>
              <a:rPr lang="en-US" dirty="0" smtClean="0"/>
              <a:t>You can choose to apply a theme to the current report object only, or to all reports in the database</a:t>
            </a:r>
          </a:p>
          <a:p>
            <a:r>
              <a:rPr lang="en-US" dirty="0" smtClean="0"/>
              <a:t>Changing the Alignment of Field Values</a:t>
            </a:r>
          </a:p>
          <a:p>
            <a:pPr lvl="1"/>
            <a:r>
              <a:rPr lang="en-US" dirty="0" smtClean="0"/>
              <a:t>The FORMAT tab in Layout view, one of the REPORT LAYOUT TOOLS contextual tabs, </a:t>
            </a:r>
            <a:br>
              <a:rPr lang="en-US" dirty="0" smtClean="0"/>
            </a:br>
            <a:r>
              <a:rPr lang="en-US" dirty="0" smtClean="0"/>
              <a:t>provides options for you to easily modify the format of various report objects</a:t>
            </a:r>
            <a:endParaRPr lang="en-US" dirty="0"/>
          </a:p>
        </p:txBody>
      </p:sp>
      <p:sp>
        <p:nvSpPr>
          <p:cNvPr id="17409" name="Rectangle 2"/>
          <p:cNvSpPr>
            <a:spLocks noGrp="1"/>
          </p:cNvSpPr>
          <p:nvPr>
            <p:ph type="title"/>
          </p:nvPr>
        </p:nvSpPr>
        <p:spPr/>
        <p:txBody>
          <a:bodyPr/>
          <a:lstStyle/>
          <a:p>
            <a:r>
              <a:rPr lang="en-US" smtClean="0"/>
              <a:t>Modifying a Report’s Design in Layout View</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91211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952897"/>
            <a:ext cx="8415338" cy="1411156"/>
          </a:xfrm>
        </p:spPr>
        <p:txBody>
          <a:bodyPr/>
          <a:lstStyle/>
          <a:p>
            <a:r>
              <a:rPr lang="en-US" dirty="0" smtClean="0"/>
              <a:t>Session 4.1</a:t>
            </a:r>
          </a:p>
          <a:p>
            <a:pPr lvl="1"/>
            <a:r>
              <a:rPr lang="en-US" dirty="0" smtClean="0"/>
              <a:t>Create a form using the Form Wizard</a:t>
            </a:r>
          </a:p>
          <a:p>
            <a:pPr lvl="1"/>
            <a:r>
              <a:rPr lang="en-US" dirty="0" smtClean="0"/>
              <a:t>Apply a theme to a form</a:t>
            </a:r>
          </a:p>
          <a:p>
            <a:pPr lvl="1"/>
            <a:r>
              <a:rPr lang="en-US" dirty="0" smtClean="0"/>
              <a:t>Add a picture to a form</a:t>
            </a:r>
          </a:p>
          <a:p>
            <a:pPr lvl="1"/>
            <a:r>
              <a:rPr lang="en-US" dirty="0" smtClean="0"/>
              <a:t>Change the color of text on a form</a:t>
            </a:r>
          </a:p>
          <a:p>
            <a:pPr lvl="1"/>
            <a:r>
              <a:rPr lang="en-US" dirty="0" smtClean="0"/>
              <a:t>Find and maintain data using a form</a:t>
            </a:r>
          </a:p>
          <a:p>
            <a:pPr lvl="1"/>
            <a:r>
              <a:rPr lang="en-US" dirty="0" smtClean="0"/>
              <a:t>Preview and print selected form records</a:t>
            </a:r>
          </a:p>
          <a:p>
            <a:pPr lvl="1"/>
            <a:r>
              <a:rPr lang="en-US" dirty="0" smtClean="0"/>
              <a:t>Create a form with a main form and a </a:t>
            </a:r>
            <a:r>
              <a:rPr lang="en-US" dirty="0" err="1" smtClean="0"/>
              <a:t>subform</a:t>
            </a:r>
            <a:endParaRPr lang="en-US" dirty="0" smtClean="0"/>
          </a:p>
        </p:txBody>
      </p:sp>
      <p:sp>
        <p:nvSpPr>
          <p:cNvPr id="17409" name="Rectangle 2"/>
          <p:cNvSpPr>
            <a:spLocks noGrp="1"/>
          </p:cNvSpPr>
          <p:nvPr>
            <p:ph type="title"/>
          </p:nvPr>
        </p:nvSpPr>
        <p:spPr>
          <a:xfrm>
            <a:off x="812292" y="260059"/>
            <a:ext cx="8026400" cy="311441"/>
          </a:xfrm>
        </p:spPr>
        <p:txBody>
          <a:bodyPr/>
          <a:lstStyle/>
          <a:p>
            <a:r>
              <a:rPr lang="en-US" dirty="0" smtClean="0"/>
              <a:t>Objectives</a:t>
            </a:r>
          </a:p>
        </p:txBody>
      </p:sp>
      <p:sp>
        <p:nvSpPr>
          <p:cNvPr id="6"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14705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365125" y="1066795"/>
            <a:ext cx="8415338" cy="2550698"/>
          </a:xfrm>
        </p:spPr>
        <p:txBody>
          <a:bodyPr/>
          <a:lstStyle/>
          <a:p>
            <a:r>
              <a:rPr lang="en-US" dirty="0" smtClean="0"/>
              <a:t>Moving and Resizing Fields on a Report</a:t>
            </a:r>
          </a:p>
          <a:p>
            <a:pPr lvl="1"/>
            <a:r>
              <a:rPr lang="en-US" dirty="0" smtClean="0"/>
              <a:t>Working in Layout view, you can resize and reposition fields and field value boxes to improve the appearance of a report or to address the problem of some field values not being completely displayed</a:t>
            </a:r>
          </a:p>
          <a:p>
            <a:r>
              <a:rPr lang="en-US" dirty="0"/>
              <a:t>Changing the Title Font Color and Inserting a Picture in a Report</a:t>
            </a:r>
          </a:p>
          <a:p>
            <a:pPr lvl="1"/>
            <a:r>
              <a:rPr lang="en-US" dirty="0"/>
              <a:t>You can </a:t>
            </a:r>
            <a:r>
              <a:rPr lang="en-US" dirty="0" smtClean="0"/>
              <a:t>change </a:t>
            </a:r>
            <a:r>
              <a:rPr lang="en-US" dirty="0"/>
              <a:t>the color of text on a report to enhance its appearance</a:t>
            </a:r>
          </a:p>
          <a:p>
            <a:pPr lvl="1"/>
            <a:r>
              <a:rPr lang="en-US" dirty="0"/>
              <a:t>You can also add a picture to a report for visual interest or to identify a particular section of the </a:t>
            </a:r>
            <a:r>
              <a:rPr lang="en-US" dirty="0" smtClean="0"/>
              <a:t>report</a:t>
            </a:r>
            <a:endParaRPr lang="en-US" dirty="0"/>
          </a:p>
        </p:txBody>
      </p:sp>
      <p:sp>
        <p:nvSpPr>
          <p:cNvPr id="17409" name="Rectangle 2"/>
          <p:cNvSpPr>
            <a:spLocks noGrp="1"/>
          </p:cNvSpPr>
          <p:nvPr>
            <p:ph type="title"/>
          </p:nvPr>
        </p:nvSpPr>
        <p:spPr/>
        <p:txBody>
          <a:bodyPr/>
          <a:lstStyle/>
          <a:p>
            <a:r>
              <a:rPr lang="en-US" smtClean="0"/>
              <a:t>Modifying a Report’s Design in Layout View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97403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Modifying a Report’s Design in Layout View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4-22.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991" y="861618"/>
            <a:ext cx="7138072" cy="3718761"/>
          </a:xfrm>
          <a:prstGeom prst="rect">
            <a:avLst/>
          </a:prstGeom>
        </p:spPr>
      </p:pic>
    </p:spTree>
    <p:extLst>
      <p:ext uri="{BB962C8B-B14F-4D97-AF65-F5344CB8AC3E}">
        <p14:creationId xmlns:p14="http://schemas.microsoft.com/office/powerpoint/2010/main" val="127515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idx="1"/>
          </p:nvPr>
        </p:nvSpPr>
        <p:spPr/>
        <p:txBody>
          <a:bodyPr/>
          <a:lstStyle/>
          <a:p>
            <a:r>
              <a:rPr lang="en-US" smtClean="0"/>
              <a:t>Conditional formatting in a report (or form) is special formatting applied to certain field values depending on one or more conditions—similar to criteria you establish for queries</a:t>
            </a:r>
          </a:p>
          <a:p>
            <a:pPr lvl="1"/>
            <a:r>
              <a:rPr lang="en-US" smtClean="0"/>
              <a:t>If a field value meets the condition or conditions you specify, the formatting is applied to the value</a:t>
            </a:r>
            <a:endParaRPr lang="en-US" dirty="0"/>
          </a:p>
        </p:txBody>
      </p:sp>
      <p:sp>
        <p:nvSpPr>
          <p:cNvPr id="17409" name="Rectangle 2"/>
          <p:cNvSpPr>
            <a:spLocks noGrp="1"/>
          </p:cNvSpPr>
          <p:nvPr>
            <p:ph type="title"/>
          </p:nvPr>
        </p:nvSpPr>
        <p:spPr/>
        <p:txBody>
          <a:bodyPr/>
          <a:lstStyle/>
          <a:p>
            <a:r>
              <a:rPr lang="en-US" smtClean="0"/>
              <a:t>Using Conditional Formatting in a Report</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29072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Using Conditional Formatting in a Report (Cont.)</a:t>
            </a:r>
            <a:endParaRPr lang="en-US" dirty="0" smtClean="0"/>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4-25.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44" y="855402"/>
            <a:ext cx="8280019" cy="3259243"/>
          </a:xfrm>
          <a:prstGeom prst="rect">
            <a:avLst/>
          </a:prstGeom>
        </p:spPr>
      </p:pic>
    </p:spTree>
    <p:extLst>
      <p:ext uri="{BB962C8B-B14F-4D97-AF65-F5344CB8AC3E}">
        <p14:creationId xmlns:p14="http://schemas.microsoft.com/office/powerpoint/2010/main" val="277864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965473"/>
            <a:ext cx="8415338" cy="1411156"/>
          </a:xfrm>
        </p:spPr>
        <p:txBody>
          <a:bodyPr/>
          <a:lstStyle/>
          <a:p>
            <a:r>
              <a:rPr lang="en-US" smtClean="0"/>
              <a:t>Session 4.2</a:t>
            </a:r>
          </a:p>
          <a:p>
            <a:pPr lvl="1"/>
            <a:r>
              <a:rPr lang="en-US" smtClean="0"/>
              <a:t>Create a report using the Report Wizard</a:t>
            </a:r>
          </a:p>
          <a:p>
            <a:pPr lvl="1"/>
            <a:r>
              <a:rPr lang="en-US" smtClean="0"/>
              <a:t>Apply a theme to a report</a:t>
            </a:r>
          </a:p>
          <a:p>
            <a:pPr lvl="1"/>
            <a:r>
              <a:rPr lang="en-US" smtClean="0"/>
              <a:t>Change the alignment of field values on a report</a:t>
            </a:r>
          </a:p>
          <a:p>
            <a:pPr lvl="1"/>
            <a:r>
              <a:rPr lang="en-US" smtClean="0"/>
              <a:t>Move and resize fields in a report</a:t>
            </a:r>
          </a:p>
          <a:p>
            <a:pPr lvl="1"/>
            <a:r>
              <a:rPr lang="en-US" smtClean="0"/>
              <a:t>Insert a picture in a report</a:t>
            </a:r>
          </a:p>
          <a:p>
            <a:pPr lvl="1"/>
            <a:r>
              <a:rPr lang="en-US" smtClean="0"/>
              <a:t>Change the color of text on a report</a:t>
            </a:r>
          </a:p>
          <a:p>
            <a:pPr lvl="1"/>
            <a:r>
              <a:rPr lang="en-US" smtClean="0"/>
              <a:t>Apply conditional formatting in a report</a:t>
            </a:r>
          </a:p>
          <a:p>
            <a:pPr lvl="1"/>
            <a:r>
              <a:rPr lang="en-US" smtClean="0"/>
              <a:t>Preview and print a report</a:t>
            </a:r>
            <a:endParaRPr lang="en-US" dirty="0" smtClean="0"/>
          </a:p>
        </p:txBody>
      </p:sp>
      <p:sp>
        <p:nvSpPr>
          <p:cNvPr id="17409" name="Rectangle 2"/>
          <p:cNvSpPr>
            <a:spLocks noGrp="1"/>
          </p:cNvSpPr>
          <p:nvPr>
            <p:ph type="title"/>
          </p:nvPr>
        </p:nvSpPr>
        <p:spPr>
          <a:xfrm>
            <a:off x="824865" y="260059"/>
            <a:ext cx="8026400" cy="311441"/>
          </a:xfrm>
        </p:spPr>
        <p:txBody>
          <a:bodyPr/>
          <a:lstStyle/>
          <a:p>
            <a:r>
              <a:rPr lang="en-US" dirty="0" smtClean="0"/>
              <a:t>Objectives (Cont.)</a:t>
            </a:r>
          </a:p>
        </p:txBody>
      </p:sp>
      <p:sp>
        <p:nvSpPr>
          <p:cNvPr id="6"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16531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40929"/>
            <a:ext cx="8415338" cy="634789"/>
          </a:xfrm>
        </p:spPr>
        <p:txBody>
          <a:bodyPr/>
          <a:lstStyle/>
          <a:p>
            <a:r>
              <a:rPr lang="en-US" dirty="0" smtClean="0"/>
              <a:t>A form is an object you use to enter, edit, and view records in a database</a:t>
            </a:r>
          </a:p>
          <a:p>
            <a:pPr lvl="1"/>
            <a:r>
              <a:rPr lang="en-US" dirty="0" smtClean="0"/>
              <a:t>You can design your own forms or have Access create them for you automatically</a:t>
            </a:r>
            <a:endParaRPr lang="en-US" dirty="0"/>
          </a:p>
        </p:txBody>
      </p:sp>
      <p:sp>
        <p:nvSpPr>
          <p:cNvPr id="17409" name="Rectangle 2"/>
          <p:cNvSpPr>
            <a:spLocks noGrp="1"/>
          </p:cNvSpPr>
          <p:nvPr>
            <p:ph type="title"/>
          </p:nvPr>
        </p:nvSpPr>
        <p:spPr>
          <a:xfrm>
            <a:off x="799719" y="260059"/>
            <a:ext cx="8026400" cy="311441"/>
          </a:xfrm>
        </p:spPr>
        <p:txBody>
          <a:bodyPr/>
          <a:lstStyle/>
          <a:p>
            <a:r>
              <a:rPr lang="en-US" dirty="0" smtClean="0"/>
              <a:t>Creating a Form Using the Form Wizard</a:t>
            </a:r>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07614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812292" y="260059"/>
            <a:ext cx="8026400" cy="311441"/>
          </a:xfrm>
        </p:spPr>
        <p:txBody>
          <a:bodyPr/>
          <a:lstStyle/>
          <a:p>
            <a:r>
              <a:rPr lang="en-US" dirty="0" smtClean="0"/>
              <a:t>Creating a Form Using the Form Wizard (Cont.)</a:t>
            </a:r>
          </a:p>
        </p:txBody>
      </p:sp>
      <p:sp>
        <p:nvSpPr>
          <p:cNvPr id="7"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4-01.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685" y="806824"/>
            <a:ext cx="6945985" cy="3758472"/>
          </a:xfrm>
          <a:prstGeom prst="rect">
            <a:avLst/>
          </a:prstGeom>
        </p:spPr>
      </p:pic>
    </p:spTree>
    <p:extLst>
      <p:ext uri="{BB962C8B-B14F-4D97-AF65-F5344CB8AC3E}">
        <p14:creationId xmlns:p14="http://schemas.microsoft.com/office/powerpoint/2010/main" val="2813508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idx="1"/>
          </p:nvPr>
        </p:nvSpPr>
        <p:spPr>
          <a:xfrm>
            <a:off x="365125" y="978049"/>
            <a:ext cx="8415338" cy="1411156"/>
          </a:xfrm>
        </p:spPr>
        <p:txBody>
          <a:bodyPr/>
          <a:lstStyle/>
          <a:p>
            <a:r>
              <a:rPr lang="en-US" dirty="0" smtClean="0"/>
              <a:t>You might need to modify its design in Layout view to improve its appearance or to make the form easier to use</a:t>
            </a:r>
          </a:p>
          <a:p>
            <a:pPr lvl="1"/>
            <a:r>
              <a:rPr lang="en-US" dirty="0" smtClean="0"/>
              <a:t>In Layout view, you see the form as it appears in Form view, but you can still modify the form’s design</a:t>
            </a:r>
          </a:p>
          <a:p>
            <a:pPr lvl="1"/>
            <a:r>
              <a:rPr lang="en-US" dirty="0" smtClean="0"/>
              <a:t>In Form view, you cannot make any design changes</a:t>
            </a:r>
          </a:p>
          <a:p>
            <a:r>
              <a:rPr lang="en-US" dirty="0" smtClean="0"/>
              <a:t>Layout view makes it easy for you to see the results of any design changes you make</a:t>
            </a:r>
          </a:p>
          <a:p>
            <a:pPr lvl="1"/>
            <a:r>
              <a:rPr lang="en-US" dirty="0" smtClean="0"/>
              <a:t>You can continue to make changes, undo modifications, and rework the design in Layout view to achieve the look you want for the form</a:t>
            </a:r>
            <a:endParaRPr lang="en-US" dirty="0"/>
          </a:p>
        </p:txBody>
      </p:sp>
      <p:sp>
        <p:nvSpPr>
          <p:cNvPr id="17409" name="Rectangle 2"/>
          <p:cNvSpPr>
            <a:spLocks noGrp="1"/>
          </p:cNvSpPr>
          <p:nvPr>
            <p:ph type="title"/>
          </p:nvPr>
        </p:nvSpPr>
        <p:spPr>
          <a:xfrm>
            <a:off x="769938" y="260059"/>
            <a:ext cx="8026400" cy="311441"/>
          </a:xfrm>
        </p:spPr>
        <p:txBody>
          <a:bodyPr/>
          <a:lstStyle/>
          <a:p>
            <a:r>
              <a:rPr lang="en-US" dirty="0" smtClean="0"/>
              <a:t>Modifying a Form’s Design in Layout View</a:t>
            </a:r>
          </a:p>
        </p:txBody>
      </p:sp>
      <p:sp>
        <p:nvSpPr>
          <p:cNvPr id="7"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12080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952897"/>
            <a:ext cx="8415338" cy="3107517"/>
          </a:xfrm>
        </p:spPr>
        <p:txBody>
          <a:bodyPr/>
          <a:lstStyle/>
          <a:p>
            <a:r>
              <a:rPr lang="en-US" dirty="0" smtClean="0"/>
              <a:t>Applying a Theme to a Form</a:t>
            </a:r>
          </a:p>
          <a:p>
            <a:pPr lvl="1"/>
            <a:r>
              <a:rPr lang="en-US" dirty="0" smtClean="0"/>
              <a:t>By default, a forms use the Office theme, which determines the color and font used on the form</a:t>
            </a:r>
          </a:p>
          <a:p>
            <a:pPr lvl="1"/>
            <a:r>
              <a:rPr lang="en-US" dirty="0" smtClean="0"/>
              <a:t>Access provides many built-in theme</a:t>
            </a:r>
          </a:p>
          <a:p>
            <a:pPr lvl="2"/>
            <a:r>
              <a:rPr lang="en-US" dirty="0" smtClean="0"/>
              <a:t>Makes it easy to create objects with a unified look</a:t>
            </a:r>
          </a:p>
          <a:p>
            <a:pPr lvl="2"/>
            <a:r>
              <a:rPr lang="en-US" dirty="0" smtClean="0"/>
              <a:t>You can also create a customized theme if none of the built-in themes suit your needs</a:t>
            </a:r>
          </a:p>
          <a:p>
            <a:r>
              <a:rPr lang="en-US" dirty="0"/>
              <a:t>Adding a Picture to a Form</a:t>
            </a:r>
          </a:p>
          <a:p>
            <a:pPr lvl="1"/>
            <a:r>
              <a:rPr lang="en-US" dirty="0"/>
              <a:t>A picture is one of many controls you can add and modify on a form</a:t>
            </a:r>
          </a:p>
          <a:p>
            <a:pPr lvl="2"/>
            <a:r>
              <a:rPr lang="en-US" dirty="0"/>
              <a:t>A control is an item on a form, report, or other database object that you can manipulate to modify the object’s </a:t>
            </a:r>
            <a:r>
              <a:rPr lang="en-US" dirty="0" smtClean="0"/>
              <a:t>appearance</a:t>
            </a:r>
            <a:endParaRPr lang="en-US" dirty="0"/>
          </a:p>
        </p:txBody>
      </p:sp>
      <p:sp>
        <p:nvSpPr>
          <p:cNvPr id="17409" name="Rectangle 2"/>
          <p:cNvSpPr>
            <a:spLocks noGrp="1"/>
          </p:cNvSpPr>
          <p:nvPr>
            <p:ph type="title"/>
          </p:nvPr>
        </p:nvSpPr>
        <p:spPr/>
        <p:txBody>
          <a:bodyPr/>
          <a:lstStyle/>
          <a:p>
            <a:r>
              <a:rPr lang="en-US" smtClean="0"/>
              <a:t>Modifying a Form’s Design in Layout View (Cont.)</a:t>
            </a:r>
            <a:endParaRPr lang="en-US" dirty="0" smtClean="0"/>
          </a:p>
        </p:txBody>
      </p:sp>
      <p:sp>
        <p:nvSpPr>
          <p:cNvPr id="7"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68618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dirty="0" smtClean="0"/>
              <a:t>Modifying a Form’s Design in Layout View (Cont.)</a:t>
            </a:r>
          </a:p>
        </p:txBody>
      </p:sp>
      <p:sp>
        <p:nvSpPr>
          <p:cNvPr id="8"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descr="Fig04-04.bm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279" y="838086"/>
            <a:ext cx="5319059" cy="3830160"/>
          </a:xfrm>
          <a:prstGeom prst="rect">
            <a:avLst/>
          </a:prstGeom>
        </p:spPr>
      </p:pic>
    </p:spTree>
    <p:extLst>
      <p:ext uri="{BB962C8B-B14F-4D97-AF65-F5344CB8AC3E}">
        <p14:creationId xmlns:p14="http://schemas.microsoft.com/office/powerpoint/2010/main" val="216965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365125" y="1028353"/>
            <a:ext cx="8415338" cy="1411156"/>
          </a:xfrm>
        </p:spPr>
        <p:txBody>
          <a:bodyPr/>
          <a:lstStyle/>
          <a:p>
            <a:r>
              <a:rPr lang="en-US" dirty="0" smtClean="0"/>
              <a:t>Changing the Color of the Form Title</a:t>
            </a:r>
          </a:p>
          <a:p>
            <a:pPr lvl="1"/>
            <a:r>
              <a:rPr lang="en-US" dirty="0" smtClean="0"/>
              <a:t>The Font group on the FORMAT tab provides many options you can use to change the appearance of text on a form</a:t>
            </a:r>
            <a:endParaRPr lang="en-US" dirty="0"/>
          </a:p>
        </p:txBody>
      </p:sp>
      <p:sp>
        <p:nvSpPr>
          <p:cNvPr id="17409" name="Rectangle 2"/>
          <p:cNvSpPr>
            <a:spLocks noGrp="1"/>
          </p:cNvSpPr>
          <p:nvPr>
            <p:ph type="title"/>
          </p:nvPr>
        </p:nvSpPr>
        <p:spPr>
          <a:xfrm>
            <a:off x="824865" y="260059"/>
            <a:ext cx="8026400" cy="311441"/>
          </a:xfrm>
        </p:spPr>
        <p:txBody>
          <a:bodyPr/>
          <a:lstStyle/>
          <a:p>
            <a:r>
              <a:rPr lang="en-US" dirty="0" smtClean="0"/>
              <a:t>Modifying a Form’s Design in Layout View (Cont.) </a:t>
            </a:r>
          </a:p>
        </p:txBody>
      </p:sp>
      <p:sp>
        <p:nvSpPr>
          <p:cNvPr id="7" name="Footer Placeholder 3"/>
          <p:cNvSpPr>
            <a:spLocks noGrp="1"/>
          </p:cNvSpPr>
          <p:nvPr>
            <p:ph type="ftr" sz="quarter" idx="10"/>
          </p:nvPr>
        </p:nvSpPr>
        <p:spPr>
          <a:xfrm>
            <a:off x="1597679" y="4933847"/>
            <a:ext cx="6781693" cy="183401"/>
          </a:xfrm>
        </p:spPr>
        <p:txBody>
          <a:bodyPr/>
          <a:lstStyle/>
          <a:p>
            <a:r>
              <a:rPr lang="en-US" dirty="0" smtClean="0"/>
              <a:t>© 2017 </a:t>
            </a:r>
            <a:r>
              <a:rPr lang="en-US" dirty="0" err="1" smtClean="0"/>
              <a:t>Cengage</a:t>
            </a:r>
            <a:r>
              <a:rPr lang="en-US" dirty="0" smtClean="0"/>
              <a:t>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85724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11D53F618ADE46BF233FE4F46F27AC" ma:contentTypeVersion="0" ma:contentTypeDescription="Create a new document." ma:contentTypeScope="" ma:versionID="3d2b600632870d5641a6ad7e6a32fdd2">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1B63B1-DD9B-456D-8A4C-AEA4937E99D7}">
  <ds:schemaRefs>
    <ds:schemaRef ds:uri="http://schemas.microsoft.com/sharepoint/v3/contenttype/forms"/>
  </ds:schemaRefs>
</ds:datastoreItem>
</file>

<file path=customXml/itemProps2.xml><?xml version="1.0" encoding="utf-8"?>
<ds:datastoreItem xmlns:ds="http://schemas.openxmlformats.org/officeDocument/2006/customXml" ds:itemID="{12EB1CD8-B777-471F-BC9C-EF0BFF5A30E9}">
  <ds:schemaRefs>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D1C6F02-0A6E-44AC-ADCA-0316485B7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407</TotalTime>
  <Words>2238</Words>
  <Application>Microsoft Office PowerPoint</Application>
  <PresentationFormat>On-screen Show (16:9)</PresentationFormat>
  <Paragraphs>132</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New Perspectives on  Microsoft Access 2016</vt:lpstr>
      <vt:lpstr>Objectives</vt:lpstr>
      <vt:lpstr>Objectives (Cont.)</vt:lpstr>
      <vt:lpstr>Creating a Form Using the Form Wizard</vt:lpstr>
      <vt:lpstr>Creating a Form Using the Form Wizard (Cont.)</vt:lpstr>
      <vt:lpstr>Modifying a Form’s Design in Layout View</vt:lpstr>
      <vt:lpstr>Modifying a Form’s Design in Layout View (Cont.)</vt:lpstr>
      <vt:lpstr>Modifying a Form’s Design in Layout View (Cont.)</vt:lpstr>
      <vt:lpstr>Modifying a Form’s Design in Layout View (Cont.) </vt:lpstr>
      <vt:lpstr>Navigating a Form</vt:lpstr>
      <vt:lpstr>Finding Data Using a Form</vt:lpstr>
      <vt:lpstr>Finding Data Using a Form (Cont.)</vt:lpstr>
      <vt:lpstr>Maintaining Table Data Using a Form</vt:lpstr>
      <vt:lpstr>Previewing and Printing Selected Form Records</vt:lpstr>
      <vt:lpstr>Creating a Form with a Main Form and a Subform</vt:lpstr>
      <vt:lpstr>Creating a Form with a Main Form and a Subform (Cont.)</vt:lpstr>
      <vt:lpstr>Creating a Report Using the Report Wizard (Cont.)</vt:lpstr>
      <vt:lpstr>Creating a Report Using the Report Wizard (Cont.)</vt:lpstr>
      <vt:lpstr>Modifying a Report’s Design in Layout View</vt:lpstr>
      <vt:lpstr>Modifying a Report’s Design in Layout View (Cont.)</vt:lpstr>
      <vt:lpstr>Modifying a Report’s Design in Layout View (Cont.)</vt:lpstr>
      <vt:lpstr>Using Conditional Formatting in a Report</vt:lpstr>
      <vt:lpstr>Using Conditional Formatting in a Report (Cont.)</vt:lpstr>
    </vt:vector>
  </TitlesOfParts>
  <Manager/>
  <Company>Ruder Finn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Carolyn</dc:creator>
  <cp:keywords/>
  <dc:description/>
  <cp:lastModifiedBy>Hunt, Marjorie</cp:lastModifiedBy>
  <cp:revision>70</cp:revision>
  <dcterms:created xsi:type="dcterms:W3CDTF">2014-09-17T20:41:57Z</dcterms:created>
  <dcterms:modified xsi:type="dcterms:W3CDTF">2016-04-08T16:18:55Z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0x0101002411D53F618ADE46BF233FE4F46F27AC</vt:lpwstr>
  </property>
  <property fmtid="{D5CDD505-2E9C-101B-9397-08002B2CF9AE}" pid="3" name="_NewReviewCycle">
    <vt:lpwstr/>
  </property>
</Properties>
</file>