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sldIdLst>
    <p:sldId id="356" r:id="rId5"/>
    <p:sldId id="357" r:id="rId6"/>
    <p:sldId id="358" r:id="rId7"/>
    <p:sldId id="363" r:id="rId8"/>
    <p:sldId id="364" r:id="rId9"/>
    <p:sldId id="365" r:id="rId10"/>
    <p:sldId id="366" r:id="rId11"/>
    <p:sldId id="367" r:id="rId12"/>
    <p:sldId id="368" r:id="rId13"/>
    <p:sldId id="369" r:id="rId14"/>
    <p:sldId id="370" r:id="rId15"/>
    <p:sldId id="371" r:id="rId16"/>
    <p:sldId id="372" r:id="rId17"/>
    <p:sldId id="373" r:id="rId18"/>
    <p:sldId id="374" r:id="rId19"/>
    <p:sldId id="375" r:id="rId20"/>
    <p:sldId id="376" r:id="rId21"/>
    <p:sldId id="377" r:id="rId22"/>
    <p:sldId id="380" r:id="rId23"/>
    <p:sldId id="383" r:id="rId24"/>
    <p:sldId id="385" r:id="rId25"/>
    <p:sldId id="386" r:id="rId26"/>
    <p:sldId id="388" r:id="rId27"/>
    <p:sldId id="389" r:id="rId28"/>
    <p:sldId id="390" r:id="rId29"/>
    <p:sldId id="391" r:id="rId30"/>
    <p:sldId id="392" r:id="rId31"/>
    <p:sldId id="393" r:id="rId32"/>
    <p:sldId id="396" r:id="rId33"/>
    <p:sldId id="397" r:id="rId34"/>
    <p:sldId id="398" r:id="rId35"/>
    <p:sldId id="399" r:id="rId36"/>
    <p:sldId id="402" r:id="rId37"/>
    <p:sldId id="401"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9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94660"/>
  </p:normalViewPr>
  <p:slideViewPr>
    <p:cSldViewPr snapToGrid="0">
      <p:cViewPr varScale="1">
        <p:scale>
          <a:sx n="103" d="100"/>
          <a:sy n="103" d="100"/>
        </p:scale>
        <p:origin x="58" y="82"/>
      </p:cViewPr>
      <p:guideLst>
        <p:guide orient="horz"/>
        <p:guide pos="19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BF944-3588-4818-A96A-91C9E4748A2A}" type="datetimeFigureOut">
              <a:rPr lang="en-US" smtClean="0"/>
              <a:t>4/8/2016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1227B-2E3E-4273-93F9-A2E5FEC0ACB4}" type="slidenum">
              <a:rPr lang="en-US" smtClean="0"/>
              <a:t>‹#›</a:t>
            </a:fld>
            <a:endParaRPr lang="en-US"/>
          </a:p>
        </p:txBody>
      </p:sp>
    </p:spTree>
    <p:extLst>
      <p:ext uri="{BB962C8B-B14F-4D97-AF65-F5344CB8AC3E}">
        <p14:creationId xmlns:p14="http://schemas.microsoft.com/office/powerpoint/2010/main" val="4046490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a:t>
            </a:fld>
            <a:endParaRPr lang="en-US" dirty="0" smtClean="0"/>
          </a:p>
        </p:txBody>
      </p:sp>
    </p:spTree>
    <p:extLst>
      <p:ext uri="{BB962C8B-B14F-4D97-AF65-F5344CB8AC3E}">
        <p14:creationId xmlns:p14="http://schemas.microsoft.com/office/powerpoint/2010/main" val="394135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11</a:t>
            </a:fld>
            <a:endParaRPr lang="en-US" dirty="0" smtClean="0"/>
          </a:p>
        </p:txBody>
      </p:sp>
    </p:spTree>
    <p:extLst>
      <p:ext uri="{BB962C8B-B14F-4D97-AF65-F5344CB8AC3E}">
        <p14:creationId xmlns:p14="http://schemas.microsoft.com/office/powerpoint/2010/main" val="3540312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12</a:t>
            </a:fld>
            <a:endParaRPr lang="en-US" dirty="0" smtClean="0"/>
          </a:p>
        </p:txBody>
      </p:sp>
    </p:spTree>
    <p:extLst>
      <p:ext uri="{BB962C8B-B14F-4D97-AF65-F5344CB8AC3E}">
        <p14:creationId xmlns:p14="http://schemas.microsoft.com/office/powerpoint/2010/main" val="3431000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13</a:t>
            </a:fld>
            <a:endParaRPr lang="en-US" dirty="0" smtClean="0"/>
          </a:p>
        </p:txBody>
      </p:sp>
    </p:spTree>
    <p:extLst>
      <p:ext uri="{BB962C8B-B14F-4D97-AF65-F5344CB8AC3E}">
        <p14:creationId xmlns:p14="http://schemas.microsoft.com/office/powerpoint/2010/main" val="2190526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14</a:t>
            </a:fld>
            <a:endParaRPr lang="en-US" dirty="0" smtClean="0"/>
          </a:p>
        </p:txBody>
      </p:sp>
    </p:spTree>
    <p:extLst>
      <p:ext uri="{BB962C8B-B14F-4D97-AF65-F5344CB8AC3E}">
        <p14:creationId xmlns:p14="http://schemas.microsoft.com/office/powerpoint/2010/main" val="393818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15</a:t>
            </a:fld>
            <a:endParaRPr lang="en-US" dirty="0" smtClean="0"/>
          </a:p>
        </p:txBody>
      </p:sp>
    </p:spTree>
    <p:extLst>
      <p:ext uri="{BB962C8B-B14F-4D97-AF65-F5344CB8AC3E}">
        <p14:creationId xmlns:p14="http://schemas.microsoft.com/office/powerpoint/2010/main" val="2845923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16</a:t>
            </a:fld>
            <a:endParaRPr lang="en-US" dirty="0" smtClean="0"/>
          </a:p>
        </p:txBody>
      </p:sp>
    </p:spTree>
    <p:extLst>
      <p:ext uri="{BB962C8B-B14F-4D97-AF65-F5344CB8AC3E}">
        <p14:creationId xmlns:p14="http://schemas.microsoft.com/office/powerpoint/2010/main" val="3257817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17</a:t>
            </a:fld>
            <a:endParaRPr lang="en-US" dirty="0" smtClean="0"/>
          </a:p>
        </p:txBody>
      </p:sp>
    </p:spTree>
    <p:extLst>
      <p:ext uri="{BB962C8B-B14F-4D97-AF65-F5344CB8AC3E}">
        <p14:creationId xmlns:p14="http://schemas.microsoft.com/office/powerpoint/2010/main" val="339587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18</a:t>
            </a:fld>
            <a:endParaRPr lang="en-US" dirty="0" smtClean="0"/>
          </a:p>
        </p:txBody>
      </p:sp>
    </p:spTree>
    <p:extLst>
      <p:ext uri="{BB962C8B-B14F-4D97-AF65-F5344CB8AC3E}">
        <p14:creationId xmlns:p14="http://schemas.microsoft.com/office/powerpoint/2010/main" val="200012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19</a:t>
            </a:fld>
            <a:endParaRPr lang="en-US" dirty="0" smtClean="0"/>
          </a:p>
        </p:txBody>
      </p:sp>
    </p:spTree>
    <p:extLst>
      <p:ext uri="{BB962C8B-B14F-4D97-AF65-F5344CB8AC3E}">
        <p14:creationId xmlns:p14="http://schemas.microsoft.com/office/powerpoint/2010/main" val="1787983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20</a:t>
            </a:fld>
            <a:endParaRPr lang="en-US" dirty="0" smtClean="0"/>
          </a:p>
        </p:txBody>
      </p:sp>
    </p:spTree>
    <p:extLst>
      <p:ext uri="{BB962C8B-B14F-4D97-AF65-F5344CB8AC3E}">
        <p14:creationId xmlns:p14="http://schemas.microsoft.com/office/powerpoint/2010/main" val="3969707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a:t>
            </a:fld>
            <a:endParaRPr lang="en-US" dirty="0" smtClean="0"/>
          </a:p>
        </p:txBody>
      </p:sp>
    </p:spTree>
    <p:extLst>
      <p:ext uri="{BB962C8B-B14F-4D97-AF65-F5344CB8AC3E}">
        <p14:creationId xmlns:p14="http://schemas.microsoft.com/office/powerpoint/2010/main" val="3688410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21</a:t>
            </a:fld>
            <a:endParaRPr lang="en-US" dirty="0" smtClean="0"/>
          </a:p>
        </p:txBody>
      </p:sp>
    </p:spTree>
    <p:extLst>
      <p:ext uri="{BB962C8B-B14F-4D97-AF65-F5344CB8AC3E}">
        <p14:creationId xmlns:p14="http://schemas.microsoft.com/office/powerpoint/2010/main" val="1699805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22</a:t>
            </a:fld>
            <a:endParaRPr lang="en-US" dirty="0" smtClean="0"/>
          </a:p>
        </p:txBody>
      </p:sp>
    </p:spTree>
    <p:extLst>
      <p:ext uri="{BB962C8B-B14F-4D97-AF65-F5344CB8AC3E}">
        <p14:creationId xmlns:p14="http://schemas.microsoft.com/office/powerpoint/2010/main" val="272520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23</a:t>
            </a:fld>
            <a:endParaRPr lang="en-US" dirty="0" smtClean="0"/>
          </a:p>
        </p:txBody>
      </p:sp>
    </p:spTree>
    <p:extLst>
      <p:ext uri="{BB962C8B-B14F-4D97-AF65-F5344CB8AC3E}">
        <p14:creationId xmlns:p14="http://schemas.microsoft.com/office/powerpoint/2010/main" val="2213503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24</a:t>
            </a:fld>
            <a:endParaRPr lang="en-US" dirty="0" smtClean="0"/>
          </a:p>
        </p:txBody>
      </p:sp>
    </p:spTree>
    <p:extLst>
      <p:ext uri="{BB962C8B-B14F-4D97-AF65-F5344CB8AC3E}">
        <p14:creationId xmlns:p14="http://schemas.microsoft.com/office/powerpoint/2010/main" val="843598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25</a:t>
            </a:fld>
            <a:endParaRPr lang="en-US" dirty="0" smtClean="0"/>
          </a:p>
        </p:txBody>
      </p:sp>
    </p:spTree>
    <p:extLst>
      <p:ext uri="{BB962C8B-B14F-4D97-AF65-F5344CB8AC3E}">
        <p14:creationId xmlns:p14="http://schemas.microsoft.com/office/powerpoint/2010/main" val="3832078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26</a:t>
            </a:fld>
            <a:endParaRPr lang="en-US" dirty="0" smtClean="0"/>
          </a:p>
        </p:txBody>
      </p:sp>
    </p:spTree>
    <p:extLst>
      <p:ext uri="{BB962C8B-B14F-4D97-AF65-F5344CB8AC3E}">
        <p14:creationId xmlns:p14="http://schemas.microsoft.com/office/powerpoint/2010/main" val="3000964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27</a:t>
            </a:fld>
            <a:endParaRPr lang="en-US" dirty="0" smtClean="0"/>
          </a:p>
        </p:txBody>
      </p:sp>
    </p:spTree>
    <p:extLst>
      <p:ext uri="{BB962C8B-B14F-4D97-AF65-F5344CB8AC3E}">
        <p14:creationId xmlns:p14="http://schemas.microsoft.com/office/powerpoint/2010/main" val="3676396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28</a:t>
            </a:fld>
            <a:endParaRPr lang="en-US" dirty="0" smtClean="0"/>
          </a:p>
        </p:txBody>
      </p:sp>
    </p:spTree>
    <p:extLst>
      <p:ext uri="{BB962C8B-B14F-4D97-AF65-F5344CB8AC3E}">
        <p14:creationId xmlns:p14="http://schemas.microsoft.com/office/powerpoint/2010/main" val="2365783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29</a:t>
            </a:fld>
            <a:endParaRPr lang="en-US" dirty="0" smtClean="0"/>
          </a:p>
        </p:txBody>
      </p:sp>
    </p:spTree>
    <p:extLst>
      <p:ext uri="{BB962C8B-B14F-4D97-AF65-F5344CB8AC3E}">
        <p14:creationId xmlns:p14="http://schemas.microsoft.com/office/powerpoint/2010/main" val="2950372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30</a:t>
            </a:fld>
            <a:endParaRPr lang="en-US" dirty="0" smtClean="0"/>
          </a:p>
        </p:txBody>
      </p:sp>
    </p:spTree>
    <p:extLst>
      <p:ext uri="{BB962C8B-B14F-4D97-AF65-F5344CB8AC3E}">
        <p14:creationId xmlns:p14="http://schemas.microsoft.com/office/powerpoint/2010/main" val="322887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4</a:t>
            </a:fld>
            <a:endParaRPr lang="en-US" dirty="0" smtClean="0"/>
          </a:p>
        </p:txBody>
      </p:sp>
    </p:spTree>
    <p:extLst>
      <p:ext uri="{BB962C8B-B14F-4D97-AF65-F5344CB8AC3E}">
        <p14:creationId xmlns:p14="http://schemas.microsoft.com/office/powerpoint/2010/main" val="2741567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31</a:t>
            </a:fld>
            <a:endParaRPr lang="en-US" dirty="0" smtClean="0"/>
          </a:p>
        </p:txBody>
      </p:sp>
    </p:spTree>
    <p:extLst>
      <p:ext uri="{BB962C8B-B14F-4D97-AF65-F5344CB8AC3E}">
        <p14:creationId xmlns:p14="http://schemas.microsoft.com/office/powerpoint/2010/main" val="443778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32</a:t>
            </a:fld>
            <a:endParaRPr lang="en-US" dirty="0" smtClean="0"/>
          </a:p>
        </p:txBody>
      </p:sp>
    </p:spTree>
    <p:extLst>
      <p:ext uri="{BB962C8B-B14F-4D97-AF65-F5344CB8AC3E}">
        <p14:creationId xmlns:p14="http://schemas.microsoft.com/office/powerpoint/2010/main" val="1341076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33</a:t>
            </a:fld>
            <a:endParaRPr lang="en-US" dirty="0" smtClean="0"/>
          </a:p>
        </p:txBody>
      </p:sp>
    </p:spTree>
    <p:extLst>
      <p:ext uri="{BB962C8B-B14F-4D97-AF65-F5344CB8AC3E}">
        <p14:creationId xmlns:p14="http://schemas.microsoft.com/office/powerpoint/2010/main" val="4031558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34</a:t>
            </a:fld>
            <a:endParaRPr lang="en-US" dirty="0" smtClean="0"/>
          </a:p>
        </p:txBody>
      </p:sp>
    </p:spTree>
    <p:extLst>
      <p:ext uri="{BB962C8B-B14F-4D97-AF65-F5344CB8AC3E}">
        <p14:creationId xmlns:p14="http://schemas.microsoft.com/office/powerpoint/2010/main" val="203976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5</a:t>
            </a:fld>
            <a:endParaRPr lang="en-US" dirty="0" smtClean="0"/>
          </a:p>
        </p:txBody>
      </p:sp>
    </p:spTree>
    <p:extLst>
      <p:ext uri="{BB962C8B-B14F-4D97-AF65-F5344CB8AC3E}">
        <p14:creationId xmlns:p14="http://schemas.microsoft.com/office/powerpoint/2010/main" val="109479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6</a:t>
            </a:fld>
            <a:endParaRPr lang="en-US" dirty="0" smtClean="0"/>
          </a:p>
        </p:txBody>
      </p:sp>
    </p:spTree>
    <p:extLst>
      <p:ext uri="{BB962C8B-B14F-4D97-AF65-F5344CB8AC3E}">
        <p14:creationId xmlns:p14="http://schemas.microsoft.com/office/powerpoint/2010/main" val="194394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7</a:t>
            </a:fld>
            <a:endParaRPr lang="en-US" dirty="0" smtClean="0"/>
          </a:p>
        </p:txBody>
      </p:sp>
    </p:spTree>
    <p:extLst>
      <p:ext uri="{BB962C8B-B14F-4D97-AF65-F5344CB8AC3E}">
        <p14:creationId xmlns:p14="http://schemas.microsoft.com/office/powerpoint/2010/main" val="2957767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8</a:t>
            </a:fld>
            <a:endParaRPr lang="en-US" dirty="0" smtClean="0"/>
          </a:p>
        </p:txBody>
      </p:sp>
    </p:spTree>
    <p:extLst>
      <p:ext uri="{BB962C8B-B14F-4D97-AF65-F5344CB8AC3E}">
        <p14:creationId xmlns:p14="http://schemas.microsoft.com/office/powerpoint/2010/main" val="645126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9</a:t>
            </a:fld>
            <a:endParaRPr lang="en-US" dirty="0" smtClean="0"/>
          </a:p>
        </p:txBody>
      </p:sp>
    </p:spTree>
    <p:extLst>
      <p:ext uri="{BB962C8B-B14F-4D97-AF65-F5344CB8AC3E}">
        <p14:creationId xmlns:p14="http://schemas.microsoft.com/office/powerpoint/2010/main" val="2321901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10</a:t>
            </a:fld>
            <a:endParaRPr lang="en-US" dirty="0" smtClean="0"/>
          </a:p>
        </p:txBody>
      </p:sp>
    </p:spTree>
    <p:extLst>
      <p:ext uri="{BB962C8B-B14F-4D97-AF65-F5344CB8AC3E}">
        <p14:creationId xmlns:p14="http://schemas.microsoft.com/office/powerpoint/2010/main" val="25070986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134" y="190500"/>
            <a:ext cx="8713465" cy="4895064"/>
          </a:xfrm>
          <a:prstGeom prst="rect">
            <a:avLst/>
          </a:prstGeom>
        </p:spPr>
      </p:pic>
      <p:sp>
        <p:nvSpPr>
          <p:cNvPr id="2" name="Title 1"/>
          <p:cNvSpPr>
            <a:spLocks noGrp="1"/>
          </p:cNvSpPr>
          <p:nvPr>
            <p:ph type="ctrTitle"/>
          </p:nvPr>
        </p:nvSpPr>
        <p:spPr>
          <a:xfrm>
            <a:off x="698500" y="1940267"/>
            <a:ext cx="7747000" cy="377026"/>
          </a:xfrm>
        </p:spPr>
        <p:txBody>
          <a:bodyPr anchor="b"/>
          <a:lstStyle>
            <a:lvl1pPr algn="ctr">
              <a:defRPr sz="280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98500" y="2514600"/>
            <a:ext cx="7747000" cy="81280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Rectangle 3"/>
          <p:cNvSpPr/>
          <p:nvPr userDrawn="1"/>
        </p:nvSpPr>
        <p:spPr>
          <a:xfrm>
            <a:off x="3482340" y="167640"/>
            <a:ext cx="2125980" cy="73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360976"/>
            <a:ext cx="10034016" cy="74335"/>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77" y="4693417"/>
            <a:ext cx="634845" cy="196818"/>
          </a:xfrm>
          <a:prstGeom prst="rect">
            <a:avLst/>
          </a:prstGeom>
        </p:spPr>
      </p:pic>
      <p:sp>
        <p:nvSpPr>
          <p:cNvPr id="5" name="Rectangle 4"/>
          <p:cNvSpPr/>
          <p:nvPr userDrawn="1"/>
        </p:nvSpPr>
        <p:spPr>
          <a:xfrm>
            <a:off x="6812280" y="3663828"/>
            <a:ext cx="2080291" cy="1444595"/>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4042138"/>
            <a:ext cx="987056" cy="780711"/>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5" y="3841306"/>
            <a:ext cx="275507" cy="532574"/>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5" y="4794764"/>
            <a:ext cx="386047" cy="213804"/>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82310" y="4056284"/>
            <a:ext cx="443623"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1" y="4373880"/>
            <a:ext cx="672857" cy="559410"/>
          </a:xfrm>
          <a:prstGeom prst="rect">
            <a:avLst/>
          </a:prstGeom>
        </p:spPr>
      </p:pic>
      <p:sp>
        <p:nvSpPr>
          <p:cNvPr id="6" name="Footer Placeholder 5"/>
          <p:cNvSpPr>
            <a:spLocks noGrp="1"/>
          </p:cNvSpPr>
          <p:nvPr>
            <p:ph type="ftr" sz="quarter" idx="10"/>
          </p:nvPr>
        </p:nvSpPr>
        <p:spPr>
          <a:xfrm>
            <a:off x="1015922" y="4842611"/>
            <a:ext cx="6399830" cy="274637"/>
          </a:xfrm>
        </p:spPr>
        <p:txBody>
          <a:bodyPr/>
          <a:lstStyle>
            <a:lvl1pPr>
              <a:defRPr sz="600"/>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1600" y="1624013"/>
            <a:ext cx="6172200" cy="377026"/>
          </a:xfrm>
        </p:spPr>
        <p:txBody>
          <a:bodyPr anchor="ctr"/>
          <a:lstStyle>
            <a:lvl1pPr algn="l">
              <a:defRPr sz="2800" b="0" cap="none" baseline="0">
                <a:solidFill>
                  <a:srgbClr val="055C9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641600" y="2207001"/>
            <a:ext cx="6172200" cy="409199"/>
          </a:xfrm>
        </p:spPr>
        <p:txBody>
          <a:bodyPr anchor="t"/>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5" name="Picture 4" descr="CL_Logo_DRAW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089" y="4677289"/>
            <a:ext cx="1215590" cy="376865"/>
          </a:xfrm>
          <a:prstGeom prst="rect">
            <a:avLst/>
          </a:prstGeom>
        </p:spPr>
      </p:pic>
      <p:pic>
        <p:nvPicPr>
          <p:cNvPr id="6" name="Picture 5"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597679" y="4865721"/>
            <a:ext cx="11423745" cy="68126"/>
          </a:xfrm>
          <a:prstGeom prst="rect">
            <a:avLst/>
          </a:prstGeom>
        </p:spPr>
      </p:pic>
      <p:pic>
        <p:nvPicPr>
          <p:cNvPr id="4" name="Picture 3" descr="Audi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704" y="271463"/>
            <a:ext cx="1840495" cy="1455737"/>
          </a:xfrm>
          <a:prstGeom prst="rect">
            <a:avLst/>
          </a:prstGeom>
        </p:spPr>
      </p:pic>
      <p:pic>
        <p:nvPicPr>
          <p:cNvPr id="11" name="Picture 10" descr="Swirl_3.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569126">
            <a:off x="1431691" y="1437203"/>
            <a:ext cx="908570" cy="503193"/>
          </a:xfrm>
          <a:prstGeom prst="rect">
            <a:avLst/>
          </a:prstGeom>
        </p:spPr>
      </p:pic>
      <p:pic>
        <p:nvPicPr>
          <p:cNvPr id="12" name="Picture 11" descr="Swirl_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873741" flipH="1">
            <a:off x="317501" y="2559169"/>
            <a:ext cx="596900" cy="833254"/>
          </a:xfrm>
          <a:prstGeom prst="rect">
            <a:avLst/>
          </a:prstGeom>
        </p:spPr>
      </p:pic>
      <p:pic>
        <p:nvPicPr>
          <p:cNvPr id="14" name="Picture 13"/>
          <p:cNvPicPr>
            <a:picLocks noChangeAspect="1"/>
          </p:cNvPicPr>
          <p:nvPr userDrawn="1"/>
        </p:nvPicPr>
        <p:blipFill rotWithShape="1">
          <a:blip r:embed="rId7" cstate="print">
            <a:extLst>
              <a:ext uri="{28A0092B-C50C-407E-A947-70E740481C1C}">
                <a14:useLocalDpi xmlns:a14="http://schemas.microsoft.com/office/drawing/2010/main" val="0"/>
              </a:ext>
            </a:extLst>
          </a:blip>
          <a:srcRect l="4669" t="13753" r="6579" b="12460"/>
          <a:stretch/>
        </p:blipFill>
        <p:spPr>
          <a:xfrm>
            <a:off x="879649" y="1953688"/>
            <a:ext cx="1101550" cy="915823"/>
          </a:xfrm>
          <a:prstGeom prst="rect">
            <a:avLst/>
          </a:prstGeom>
        </p:spPr>
      </p:pic>
      <p:pic>
        <p:nvPicPr>
          <p:cNvPr id="15" name="Pictur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0704" y="3401066"/>
            <a:ext cx="596838" cy="596838"/>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24476" r="23794"/>
          <a:stretch/>
        </p:blipFill>
        <p:spPr>
          <a:xfrm>
            <a:off x="737542" y="3603563"/>
            <a:ext cx="252342" cy="487795"/>
          </a:xfrm>
          <a:prstGeom prst="rect">
            <a:avLst/>
          </a:prstGeom>
        </p:spPr>
      </p:pic>
      <p:sp>
        <p:nvSpPr>
          <p:cNvPr id="7" name="Footer Placeholder 6"/>
          <p:cNvSpPr>
            <a:spLocks noGrp="1"/>
          </p:cNvSpPr>
          <p:nvPr>
            <p:ph type="ftr" sz="quarter" idx="10"/>
          </p:nvPr>
        </p:nvSpPr>
        <p:spPr>
          <a:xfrm>
            <a:off x="1597679" y="4933847"/>
            <a:ext cx="6781693" cy="183401"/>
          </a:xfrm>
        </p:spPr>
        <p:txBody>
          <a:bodyPr/>
          <a:lstStyle>
            <a:lvl1pPr>
              <a:defRPr sz="600"/>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71450" indent="-17145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762000" y="260059"/>
            <a:ext cx="8026400" cy="311441"/>
          </a:xfrm>
        </p:spPr>
        <p:txBody>
          <a:bodyPr/>
          <a:lstStyle/>
          <a:p>
            <a:r>
              <a:rPr lang="en-US" dirty="0" smtClean="0"/>
              <a:t>Click to edit Master title style</a:t>
            </a:r>
            <a:endParaRPr lang="en-US" dirty="0"/>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711200"/>
            <a:ext cx="8586216" cy="33528"/>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166696"/>
            <a:ext cx="628992" cy="522941"/>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089" y="4677289"/>
            <a:ext cx="1215590" cy="376865"/>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79" y="4865721"/>
            <a:ext cx="11423745" cy="68126"/>
          </a:xfrm>
          <a:prstGeom prst="rect">
            <a:avLst/>
          </a:prstGeom>
        </p:spPr>
      </p:pic>
      <p:sp>
        <p:nvSpPr>
          <p:cNvPr id="2" name="Footer Placeholder 1"/>
          <p:cNvSpPr>
            <a:spLocks noGrp="1"/>
          </p:cNvSpPr>
          <p:nvPr>
            <p:ph type="ftr" sz="quarter" idx="10"/>
          </p:nvPr>
        </p:nvSpPr>
        <p:spPr>
          <a:xfrm>
            <a:off x="1597679" y="4933847"/>
            <a:ext cx="6781693" cy="183401"/>
          </a:xfrm>
        </p:spPr>
        <p:txBody>
          <a:bodyPr/>
          <a:lstStyle>
            <a:lvl1pPr>
              <a:defRPr sz="600"/>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260059"/>
            <a:ext cx="8026400" cy="311441"/>
          </a:xfrm>
        </p:spPr>
        <p:txBody>
          <a:bodyPr/>
          <a:lstStyle/>
          <a:p>
            <a:r>
              <a:rPr lang="en-US" dirty="0" smtClean="0"/>
              <a:t>Click to edit Master title style</a:t>
            </a:r>
            <a:endParaRPr lang="en-US" dirty="0"/>
          </a:p>
        </p:txBody>
      </p:sp>
      <p:pic>
        <p:nvPicPr>
          <p:cNvPr id="8" name="Picture 7"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711200"/>
            <a:ext cx="8586216" cy="33528"/>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166696"/>
            <a:ext cx="628992" cy="522941"/>
          </a:xfrm>
          <a:prstGeom prst="rect">
            <a:avLst/>
          </a:prstGeom>
        </p:spPr>
      </p:pic>
      <p:pic>
        <p:nvPicPr>
          <p:cNvPr id="21" name="Picture 20"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089" y="4677289"/>
            <a:ext cx="1215590" cy="376865"/>
          </a:xfrm>
          <a:prstGeom prst="rect">
            <a:avLst/>
          </a:prstGeom>
        </p:spPr>
      </p:pic>
      <p:pic>
        <p:nvPicPr>
          <p:cNvPr id="22" name="Picture 21"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79" y="4865721"/>
            <a:ext cx="11423745" cy="68126"/>
          </a:xfrm>
          <a:prstGeom prst="rect">
            <a:avLst/>
          </a:prstGeom>
        </p:spPr>
      </p:pic>
      <p:sp>
        <p:nvSpPr>
          <p:cNvPr id="3" name="Footer Placeholder 2"/>
          <p:cNvSpPr>
            <a:spLocks noGrp="1"/>
          </p:cNvSpPr>
          <p:nvPr>
            <p:ph type="ftr" sz="quarter" idx="10"/>
          </p:nvPr>
        </p:nvSpPr>
        <p:spPr>
          <a:xfrm>
            <a:off x="1597679" y="4933847"/>
            <a:ext cx="6781693" cy="183401"/>
          </a:xfrm>
        </p:spPr>
        <p:txBody>
          <a:bodyPr/>
          <a:lstStyle>
            <a:lvl1pPr>
              <a:defRPr sz="600"/>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154113"/>
            <a:ext cx="8415338" cy="1411156"/>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8379372" y="4858377"/>
            <a:ext cx="309700" cy="215444"/>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B40067-BD2A-418A-98BB-08A98047DC47}" type="slidenum">
              <a:rPr kumimoji="0" lang="en-US" sz="8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2" name="Title Placeholder 1"/>
          <p:cNvSpPr>
            <a:spLocks noGrp="1"/>
          </p:cNvSpPr>
          <p:nvPr>
            <p:ph type="title"/>
          </p:nvPr>
        </p:nvSpPr>
        <p:spPr>
          <a:xfrm>
            <a:off x="365125" y="323559"/>
            <a:ext cx="8415338" cy="296235"/>
          </a:xfrm>
          <a:prstGeom prst="rect">
            <a:avLst/>
          </a:prstGeom>
        </p:spPr>
        <p:txBody>
          <a:bodyPr vert="horz" wrap="square" lIns="0" tIns="0" rIns="0" bIns="0" rtlCol="0" anchor="ctr">
            <a:sp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365125" y="4958255"/>
            <a:ext cx="8014247" cy="158993"/>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5" r:id="rId5"/>
  </p:sldLayoutIdLst>
  <p:timing>
    <p:tnLst>
      <p:par>
        <p:cTn id="1" dur="indefinite" restart="never" nodeType="tmRoot"/>
      </p:par>
    </p:tnLst>
  </p:timing>
  <p:hf hdr="0" dt="0"/>
  <p:txStyles>
    <p:titleStyle>
      <a:lvl1pPr algn="l" defTabSz="914400" rtl="0" eaLnBrk="1" latinLnBrk="0" hangingPunct="1">
        <a:lnSpc>
          <a:spcPct val="85000"/>
        </a:lnSpc>
        <a:spcBef>
          <a:spcPct val="0"/>
        </a:spcBef>
        <a:buNone/>
        <a:defRPr sz="2200" kern="1200">
          <a:solidFill>
            <a:schemeClr val="accent2"/>
          </a:solidFill>
          <a:latin typeface="+mj-lt"/>
          <a:ea typeface="+mj-ea"/>
          <a:cs typeface="+mj-cs"/>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000" kern="1200">
          <a:solidFill>
            <a:schemeClr val="tx1">
              <a:lumMod val="75000"/>
              <a:lumOff val="25000"/>
            </a:schemeClr>
          </a:solidFill>
          <a:latin typeface="+mn-lt"/>
          <a:ea typeface="+mn-ea"/>
          <a:cs typeface="+mn-cs"/>
        </a:defRPr>
      </a:lvl1pPr>
      <a:lvl2pPr marL="400050" indent="-171450" algn="l" defTabSz="914400" rtl="0" eaLnBrk="1" latinLnBrk="0" hangingPunct="1">
        <a:lnSpc>
          <a:spcPct val="95000"/>
        </a:lnSpc>
        <a:spcBef>
          <a:spcPts val="600"/>
        </a:spcBef>
        <a:buClr>
          <a:schemeClr val="accent1"/>
        </a:buClr>
        <a:buFont typeface="Arial" pitchFamily="34" charset="0"/>
        <a:buChar char="•"/>
        <a:defRPr sz="1800" kern="1200">
          <a:solidFill>
            <a:schemeClr val="tx1">
              <a:lumMod val="75000"/>
              <a:lumOff val="25000"/>
            </a:schemeClr>
          </a:solidFill>
          <a:latin typeface="+mn-lt"/>
          <a:ea typeface="+mn-ea"/>
          <a:cs typeface="+mn-cs"/>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1600" kern="1200">
          <a:solidFill>
            <a:schemeClr val="tx1">
              <a:lumMod val="75000"/>
              <a:lumOff val="25000"/>
            </a:schemeClr>
          </a:solidFill>
          <a:latin typeface="+mn-lt"/>
          <a:ea typeface="+mn-ea"/>
          <a:cs typeface="+mn-cs"/>
        </a:defRPr>
      </a:lvl3pPr>
      <a:lvl4pPr marL="74295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1585690"/>
            <a:ext cx="7747000" cy="732508"/>
          </a:xfrm>
        </p:spPr>
        <p:txBody>
          <a:bodyPr/>
          <a:lstStyle/>
          <a:p>
            <a:r>
              <a:rPr lang="en-US" dirty="0" smtClean="0"/>
              <a:t>New Perspectives on </a:t>
            </a:r>
            <a:r>
              <a:rPr lang="en-US" dirty="0" smtClean="0"/>
              <a:t/>
            </a:r>
            <a:br>
              <a:rPr lang="en-US" dirty="0" smtClean="0"/>
            </a:br>
            <a:r>
              <a:rPr lang="en-US" dirty="0" smtClean="0"/>
              <a:t>Microsoft Access </a:t>
            </a:r>
            <a:r>
              <a:rPr lang="en-US" dirty="0" smtClean="0"/>
              <a:t>2016</a:t>
            </a:r>
            <a:endParaRPr lang="en-US" dirty="0"/>
          </a:p>
        </p:txBody>
      </p:sp>
      <p:sp>
        <p:nvSpPr>
          <p:cNvPr id="3" name="TextBox 2"/>
          <p:cNvSpPr txBox="1"/>
          <p:nvPr/>
        </p:nvSpPr>
        <p:spPr>
          <a:xfrm>
            <a:off x="406879" y="2318198"/>
            <a:ext cx="8223897" cy="707886"/>
          </a:xfrm>
          <a:prstGeom prst="rect">
            <a:avLst/>
          </a:prstGeom>
          <a:noFill/>
        </p:spPr>
        <p:txBody>
          <a:bodyPr wrap="square" rtlCol="0">
            <a:spAutoFit/>
          </a:bodyPr>
          <a:lstStyle/>
          <a:p>
            <a:pPr algn="ctr"/>
            <a:r>
              <a:rPr lang="en-US" sz="2000" dirty="0" smtClean="0">
                <a:solidFill>
                  <a:srgbClr val="055C91"/>
                </a:solidFill>
              </a:rPr>
              <a:t>Module 1:</a:t>
            </a:r>
          </a:p>
          <a:p>
            <a:pPr algn="ctr"/>
            <a:r>
              <a:rPr lang="en-US" sz="2000" dirty="0" smtClean="0">
                <a:solidFill>
                  <a:srgbClr val="055C91"/>
                </a:solidFill>
              </a:rPr>
              <a:t>Creating </a:t>
            </a:r>
            <a:r>
              <a:rPr lang="en-US" sz="2000" smtClean="0">
                <a:solidFill>
                  <a:srgbClr val="055C91"/>
                </a:solidFill>
              </a:rPr>
              <a:t>a Database</a:t>
            </a:r>
            <a:endParaRPr lang="en-US" sz="2000" dirty="0">
              <a:solidFill>
                <a:srgbClr val="055C91"/>
              </a:solidFill>
            </a:endParaRPr>
          </a:p>
        </p:txBody>
      </p:sp>
    </p:spTree>
    <p:extLst>
      <p:ext uri="{BB962C8B-B14F-4D97-AF65-F5344CB8AC3E}">
        <p14:creationId xmlns:p14="http://schemas.microsoft.com/office/powerpoint/2010/main" val="2685263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p:txBody>
          <a:bodyPr/>
          <a:lstStyle/>
          <a:p>
            <a:r>
              <a:rPr lang="en-US" smtClean="0"/>
              <a:t>When you start Access, the first screen that appears is Backstage view which contains commands that allow you to manage Access files and options</a:t>
            </a:r>
          </a:p>
          <a:p>
            <a:pPr lvl="1"/>
            <a:r>
              <a:rPr lang="en-US" smtClean="0"/>
              <a:t>The Recent screen in Backstage view provides options for you to create a new database or open an existing database</a:t>
            </a:r>
          </a:p>
          <a:p>
            <a:pPr lvl="1"/>
            <a:r>
              <a:rPr lang="en-US" smtClean="0"/>
              <a:t>To create a new database that does not contain any data or objects, you use the Blank desktop database option</a:t>
            </a:r>
          </a:p>
          <a:p>
            <a:pPr lvl="1"/>
            <a:r>
              <a:rPr lang="en-US" smtClean="0"/>
              <a:t>Use a template (a predesigned database that includes professionally designed tables, reports, and other database objects) If the database contains objects that match those found in common databases, such as databases that store data about contacts or tasks</a:t>
            </a:r>
            <a:endParaRPr lang="en-US" dirty="0"/>
          </a:p>
        </p:txBody>
      </p:sp>
      <p:sp>
        <p:nvSpPr>
          <p:cNvPr id="17409" name="Rectangle 2"/>
          <p:cNvSpPr>
            <a:spLocks noGrp="1"/>
          </p:cNvSpPr>
          <p:nvPr>
            <p:ph type="title"/>
          </p:nvPr>
        </p:nvSpPr>
        <p:spPr/>
        <p:txBody>
          <a:bodyPr/>
          <a:lstStyle/>
          <a:p>
            <a:r>
              <a:rPr lang="en-US" smtClean="0"/>
              <a:t>Starting Access and Creating a Database (Cont.)</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603250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22790" y="1103311"/>
            <a:ext cx="8415338" cy="2455288"/>
          </a:xfrm>
        </p:spPr>
        <p:txBody>
          <a:bodyPr/>
          <a:lstStyle/>
          <a:p>
            <a:r>
              <a:rPr lang="en-US" dirty="0" smtClean="0"/>
              <a:t>If you are working on a touch device, such as a tablet, you can switch to Touch Mode in Access to make it easier for you to tap buttons on the ribbon and perform other touch actions</a:t>
            </a:r>
          </a:p>
          <a:p>
            <a:r>
              <a:rPr lang="en-US" dirty="0" smtClean="0"/>
              <a:t>To switch to Touch Mode:</a:t>
            </a:r>
          </a:p>
          <a:p>
            <a:pPr lvl="1"/>
            <a:r>
              <a:rPr lang="en-US" dirty="0" smtClean="0"/>
              <a:t>On the Quick Access Toolbar, click the Customize Quick Access Toolbar button and make sure the Touch/Mouse Mode is selected (shaded red to indicate that it is selected) The display switches to Touch Mode with more space between the commands and buttons on the ribbon</a:t>
            </a:r>
            <a:endParaRPr lang="en-US" dirty="0"/>
          </a:p>
        </p:txBody>
      </p:sp>
      <p:sp>
        <p:nvSpPr>
          <p:cNvPr id="17409" name="Rectangle 2"/>
          <p:cNvSpPr>
            <a:spLocks noGrp="1"/>
          </p:cNvSpPr>
          <p:nvPr>
            <p:ph type="title"/>
          </p:nvPr>
        </p:nvSpPr>
        <p:spPr/>
        <p:txBody>
          <a:bodyPr/>
          <a:lstStyle/>
          <a:p>
            <a:r>
              <a:rPr lang="en-US" smtClean="0"/>
              <a:t>Working in Touch Mode</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696251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44042"/>
            <a:ext cx="8415338" cy="3249608"/>
          </a:xfrm>
        </p:spPr>
        <p:txBody>
          <a:bodyPr/>
          <a:lstStyle/>
          <a:p>
            <a:r>
              <a:rPr lang="en-US" dirty="0" smtClean="0"/>
              <a:t>On the ribbon, click the CREATE tab</a:t>
            </a:r>
          </a:p>
          <a:p>
            <a:r>
              <a:rPr lang="en-US" dirty="0" smtClean="0"/>
              <a:t>In the Tables group, click the Table button</a:t>
            </a:r>
          </a:p>
          <a:p>
            <a:r>
              <a:rPr lang="en-US" dirty="0" smtClean="0"/>
              <a:t>Rename the default ID primary key field and change its data type, if necessary; or accept the default ID field with the AutoNumber data type</a:t>
            </a:r>
          </a:p>
          <a:p>
            <a:r>
              <a:rPr lang="en-US" dirty="0" smtClean="0"/>
              <a:t>In the Add &amp; Delete group on the FIELDS tab, click the button for the type of field you want to add to the table and then type the field name; Repeat this step to add all the necessary fields to the table</a:t>
            </a:r>
          </a:p>
          <a:p>
            <a:r>
              <a:rPr lang="en-US" dirty="0" smtClean="0"/>
              <a:t>In the first row below the field names, enter the value for each field in the first record, pressing the Tab or Enter key to move from one field to the next</a:t>
            </a:r>
          </a:p>
        </p:txBody>
      </p:sp>
      <p:sp>
        <p:nvSpPr>
          <p:cNvPr id="17409" name="Rectangle 2"/>
          <p:cNvSpPr>
            <a:spLocks noGrp="1"/>
          </p:cNvSpPr>
          <p:nvPr>
            <p:ph type="title"/>
          </p:nvPr>
        </p:nvSpPr>
        <p:spPr/>
        <p:txBody>
          <a:bodyPr/>
          <a:lstStyle/>
          <a:p>
            <a:r>
              <a:rPr lang="en-US" smtClean="0"/>
              <a:t>Creating a Table in Datasheet View</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096613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65125" y="840833"/>
            <a:ext cx="8415338" cy="4137287"/>
          </a:xfrm>
        </p:spPr>
        <p:txBody>
          <a:bodyPr/>
          <a:lstStyle/>
          <a:p>
            <a:r>
              <a:rPr lang="en-US" dirty="0"/>
              <a:t>After entering the value for the last field in the first record, press the Tab or Enter key to move to the next row, and then enter the values for the next </a:t>
            </a:r>
            <a:r>
              <a:rPr lang="en-US" dirty="0" smtClean="0"/>
              <a:t>record</a:t>
            </a:r>
            <a:endParaRPr lang="en-US" dirty="0"/>
          </a:p>
          <a:p>
            <a:r>
              <a:rPr lang="en-US" dirty="0"/>
              <a:t>On the Quick Access Toolbar, click the Save button, enter a name for the table, and then click the OK </a:t>
            </a:r>
            <a:r>
              <a:rPr lang="en-US" dirty="0" smtClean="0"/>
              <a:t>button</a:t>
            </a:r>
          </a:p>
          <a:p>
            <a:r>
              <a:rPr lang="en-US" i="1" dirty="0"/>
              <a:t>Decision Making: Naming Fields in Access Tables</a:t>
            </a:r>
          </a:p>
          <a:p>
            <a:pPr lvl="1"/>
            <a:r>
              <a:rPr lang="en-US" dirty="0"/>
              <a:t>One of the most important tasks in creating a table is deciding what names to specify for the table’s fields. Keep the following guidelines in mind when you assign field names</a:t>
            </a:r>
            <a:r>
              <a:rPr lang="en-US" dirty="0" smtClean="0"/>
              <a:t>:</a:t>
            </a:r>
          </a:p>
          <a:p>
            <a:pPr marL="740664" lvl="1"/>
            <a:r>
              <a:rPr lang="en-US" sz="1600" dirty="0" smtClean="0"/>
              <a:t>A </a:t>
            </a:r>
            <a:r>
              <a:rPr lang="en-US" sz="1600" dirty="0"/>
              <a:t>field name can consist of up to 64 characters, including letters, numbers, spaces, and special characters, except for the period (.), exclamation mark (!), grave accent (`), and square brackets ([ ])</a:t>
            </a:r>
          </a:p>
          <a:p>
            <a:pPr marL="228600" lvl="1" indent="0">
              <a:buNone/>
            </a:pPr>
            <a:endParaRPr lang="en-US" dirty="0"/>
          </a:p>
        </p:txBody>
      </p:sp>
      <p:sp>
        <p:nvSpPr>
          <p:cNvPr id="17409" name="Rectangle 2"/>
          <p:cNvSpPr>
            <a:spLocks noGrp="1"/>
          </p:cNvSpPr>
          <p:nvPr>
            <p:ph type="title"/>
          </p:nvPr>
        </p:nvSpPr>
        <p:spPr/>
        <p:txBody>
          <a:bodyPr/>
          <a:lstStyle/>
          <a:p>
            <a:r>
              <a:rPr lang="en-US" smtClean="0"/>
              <a:t>Creating a Table in Datasheet View (Cont.)</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271697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5125" y="1069443"/>
            <a:ext cx="8415338" cy="2445798"/>
          </a:xfrm>
        </p:spPr>
        <p:txBody>
          <a:bodyPr/>
          <a:lstStyle/>
          <a:p>
            <a:pPr marL="742950" lvl="1" indent="-285750"/>
            <a:r>
              <a:rPr lang="en-US" sz="1600" dirty="0" smtClean="0"/>
              <a:t>A </a:t>
            </a:r>
            <a:r>
              <a:rPr lang="en-US" sz="1600" dirty="0"/>
              <a:t>field name cannot begin with a space</a:t>
            </a:r>
          </a:p>
          <a:p>
            <a:pPr marL="742950" lvl="1" indent="-285750"/>
            <a:r>
              <a:rPr lang="en-US" sz="1600" dirty="0"/>
              <a:t>Capitalize the first letter of each word in a field name that combines multiple words, for example </a:t>
            </a:r>
            <a:r>
              <a:rPr lang="en-US" sz="1600" dirty="0" err="1"/>
              <a:t>VisitDate</a:t>
            </a:r>
            <a:endParaRPr lang="en-US" sz="1600" dirty="0"/>
          </a:p>
          <a:p>
            <a:pPr marL="742950" lvl="1" indent="-285750"/>
            <a:r>
              <a:rPr lang="en-US" sz="1600" dirty="0"/>
              <a:t>Use concise field names that are easy to remember and reference, and that won’t take up a lot of space in the table </a:t>
            </a:r>
            <a:r>
              <a:rPr lang="en-US" sz="1600" dirty="0" smtClean="0"/>
              <a:t>datasheet</a:t>
            </a:r>
          </a:p>
          <a:p>
            <a:pPr lvl="1"/>
            <a:r>
              <a:rPr lang="en-US" dirty="0"/>
              <a:t>Use standard abbreviations, such as </a:t>
            </a:r>
            <a:r>
              <a:rPr lang="en-US" dirty="0" err="1"/>
              <a:t>Num</a:t>
            </a:r>
            <a:r>
              <a:rPr lang="en-US" dirty="0"/>
              <a:t> for Number, </a:t>
            </a:r>
            <a:r>
              <a:rPr lang="en-US" dirty="0" err="1"/>
              <a:t>Amt</a:t>
            </a:r>
            <a:r>
              <a:rPr lang="en-US" dirty="0"/>
              <a:t> for Amount, and </a:t>
            </a:r>
            <a:r>
              <a:rPr lang="en-US" dirty="0" err="1"/>
              <a:t>Qty</a:t>
            </a:r>
            <a:r>
              <a:rPr lang="en-US" dirty="0"/>
              <a:t> for Quantity, and use them consistently throughout the database. </a:t>
            </a:r>
          </a:p>
          <a:p>
            <a:pPr lvl="2"/>
            <a:r>
              <a:rPr lang="en-US" dirty="0"/>
              <a:t>For example, if you use </a:t>
            </a:r>
            <a:r>
              <a:rPr lang="en-US" dirty="0" err="1"/>
              <a:t>Num</a:t>
            </a:r>
            <a:r>
              <a:rPr lang="en-US" dirty="0"/>
              <a:t> for Number in one field name, do not use the number sign (#) for Number in </a:t>
            </a:r>
            <a:r>
              <a:rPr lang="en-US" dirty="0" smtClean="0"/>
              <a:t>another</a:t>
            </a:r>
            <a:endParaRPr lang="en-US" dirty="0"/>
          </a:p>
        </p:txBody>
      </p:sp>
      <p:sp>
        <p:nvSpPr>
          <p:cNvPr id="17409" name="Rectangle 2"/>
          <p:cNvSpPr>
            <a:spLocks noGrp="1"/>
          </p:cNvSpPr>
          <p:nvPr>
            <p:ph type="title"/>
          </p:nvPr>
        </p:nvSpPr>
        <p:spPr/>
        <p:txBody>
          <a:bodyPr/>
          <a:lstStyle/>
          <a:p>
            <a:r>
              <a:rPr lang="en-US" smtClean="0"/>
              <a:t>Creating a Table in Datasheet View (Cont.)</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4408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5125" y="1027108"/>
            <a:ext cx="8415338" cy="3301417"/>
          </a:xfrm>
        </p:spPr>
        <p:txBody>
          <a:bodyPr/>
          <a:lstStyle/>
          <a:p>
            <a:pPr lvl="1"/>
            <a:r>
              <a:rPr lang="en-US" dirty="0" smtClean="0"/>
              <a:t>Give fields descriptive names so that you can easily identify them when you view or edit records</a:t>
            </a:r>
          </a:p>
          <a:p>
            <a:r>
              <a:rPr lang="en-US" dirty="0" smtClean="0"/>
              <a:t>Renaming the Default Primary Key Field </a:t>
            </a:r>
          </a:p>
          <a:p>
            <a:pPr lvl="1"/>
            <a:r>
              <a:rPr lang="en-US" dirty="0" smtClean="0"/>
              <a:t>To rename the ID field to the </a:t>
            </a:r>
            <a:r>
              <a:rPr lang="en-US" dirty="0" err="1" smtClean="0"/>
              <a:t>VisitID</a:t>
            </a:r>
            <a:r>
              <a:rPr lang="en-US" dirty="0" smtClean="0"/>
              <a:t> field:</a:t>
            </a:r>
          </a:p>
          <a:p>
            <a:pPr lvl="1"/>
            <a:r>
              <a:rPr lang="en-US" dirty="0" smtClean="0"/>
              <a:t>Right-click the ID column heading to open the shortcut menu, and then click Rename Field. The column heading ID is selected, so that whatever text you type next will replace it</a:t>
            </a:r>
          </a:p>
          <a:p>
            <a:pPr lvl="1"/>
            <a:r>
              <a:rPr lang="en-US" dirty="0" smtClean="0"/>
              <a:t>Type </a:t>
            </a:r>
            <a:r>
              <a:rPr lang="en-US" dirty="0" err="1" smtClean="0"/>
              <a:t>VisitID</a:t>
            </a:r>
            <a:r>
              <a:rPr lang="en-US" dirty="0" smtClean="0"/>
              <a:t> and then click the row below the heading. The column heading changes to </a:t>
            </a:r>
            <a:r>
              <a:rPr lang="en-US" dirty="0" err="1" smtClean="0"/>
              <a:t>VisitID</a:t>
            </a:r>
            <a:r>
              <a:rPr lang="en-US" dirty="0" smtClean="0"/>
              <a:t>, and the insertion point moves to the row below the heading</a:t>
            </a:r>
          </a:p>
          <a:p>
            <a:pPr lvl="2"/>
            <a:r>
              <a:rPr lang="en-US" dirty="0" smtClean="0"/>
              <a:t>Notice that the TABLE TOOLS tab is active on the ribbon. This is a contextual tab, which appears and provides options for working with objects selected</a:t>
            </a:r>
            <a:endParaRPr lang="en-US" dirty="0"/>
          </a:p>
        </p:txBody>
      </p:sp>
      <p:sp>
        <p:nvSpPr>
          <p:cNvPr id="17409" name="Rectangle 2"/>
          <p:cNvSpPr>
            <a:spLocks noGrp="1"/>
          </p:cNvSpPr>
          <p:nvPr>
            <p:ph type="title"/>
          </p:nvPr>
        </p:nvSpPr>
        <p:spPr/>
        <p:txBody>
          <a:bodyPr/>
          <a:lstStyle/>
          <a:p>
            <a:r>
              <a:rPr lang="en-US" smtClean="0"/>
              <a:t>Creating a Table in Datasheet View (Cont.)</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202008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Changing the Data Type of the Default Primary Key Field</a:t>
            </a:r>
          </a:p>
          <a:p>
            <a:r>
              <a:rPr lang="en-US" dirty="0" smtClean="0"/>
              <a:t>Notice the Formatting group on the FIELDS tab (One of the options available in this group is the Data Type option)</a:t>
            </a:r>
          </a:p>
          <a:p>
            <a:r>
              <a:rPr lang="en-US" dirty="0" smtClean="0"/>
              <a:t>Each field in an Access table must be assigned a data type</a:t>
            </a:r>
          </a:p>
          <a:p>
            <a:r>
              <a:rPr lang="en-US" dirty="0" smtClean="0"/>
              <a:t>The data type determines what field values you can enter for the field</a:t>
            </a:r>
          </a:p>
          <a:p>
            <a:pPr lvl="1"/>
            <a:r>
              <a:rPr lang="en-US" dirty="0" smtClean="0"/>
              <a:t>The AutoNumber data type automatically inserts a unique key for every record, beginning with the number 1 for the first record, the number 2 for the second, etc.</a:t>
            </a:r>
            <a:endParaRPr lang="en-US" dirty="0"/>
          </a:p>
        </p:txBody>
      </p:sp>
      <p:sp>
        <p:nvSpPr>
          <p:cNvPr id="17409" name="Rectangle 2"/>
          <p:cNvSpPr>
            <a:spLocks noGrp="1"/>
          </p:cNvSpPr>
          <p:nvPr>
            <p:ph type="title"/>
          </p:nvPr>
        </p:nvSpPr>
        <p:spPr/>
        <p:txBody>
          <a:bodyPr/>
          <a:lstStyle/>
          <a:p>
            <a:r>
              <a:rPr lang="en-US" smtClean="0"/>
              <a:t>Creating a Table in Datasheet View (Cont.)</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307842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5125" y="1154113"/>
            <a:ext cx="8415338" cy="2898486"/>
          </a:xfrm>
        </p:spPr>
        <p:txBody>
          <a:bodyPr/>
          <a:lstStyle/>
          <a:p>
            <a:r>
              <a:rPr lang="en-US" dirty="0" smtClean="0"/>
              <a:t>Adding New Fields</a:t>
            </a:r>
          </a:p>
          <a:p>
            <a:r>
              <a:rPr lang="en-US" dirty="0" smtClean="0"/>
              <a:t>When you create a table in Datasheet view, you can use the options in the Add &amp; Delete group on the FIELDS tab to add fields to your table </a:t>
            </a:r>
          </a:p>
          <a:p>
            <a:r>
              <a:rPr lang="en-US" dirty="0" smtClean="0"/>
              <a:t>You can also use the Click to Add column in the table datasheet to add new fields</a:t>
            </a:r>
          </a:p>
          <a:p>
            <a:r>
              <a:rPr lang="en-US" dirty="0" smtClean="0"/>
              <a:t>Datasheet view shows a table’s contents in rows (records) and columns (fields)</a:t>
            </a:r>
          </a:p>
          <a:p>
            <a:pPr lvl="1"/>
            <a:r>
              <a:rPr lang="en-US" dirty="0" smtClean="0"/>
              <a:t>Each column is headed by a field name inside a field selector</a:t>
            </a:r>
          </a:p>
          <a:p>
            <a:pPr lvl="1"/>
            <a:r>
              <a:rPr lang="en-US" dirty="0" smtClean="0"/>
              <a:t>Each row has a record selector to its left </a:t>
            </a:r>
          </a:p>
        </p:txBody>
      </p:sp>
      <p:sp>
        <p:nvSpPr>
          <p:cNvPr id="17409" name="Rectangle 2"/>
          <p:cNvSpPr>
            <a:spLocks noGrp="1"/>
          </p:cNvSpPr>
          <p:nvPr>
            <p:ph type="title"/>
          </p:nvPr>
        </p:nvSpPr>
        <p:spPr/>
        <p:txBody>
          <a:bodyPr/>
          <a:lstStyle/>
          <a:p>
            <a:r>
              <a:rPr lang="en-US" smtClean="0"/>
              <a:t>Creating a Table in Datasheet View (Cont.)</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831203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5125" y="1154113"/>
            <a:ext cx="8415338" cy="2920030"/>
          </a:xfrm>
        </p:spPr>
        <p:txBody>
          <a:bodyPr/>
          <a:lstStyle/>
          <a:p>
            <a:r>
              <a:rPr lang="en-US" dirty="0" smtClean="0"/>
              <a:t>Clicking a field selector or a record selector selects that entire column or row (respectively)</a:t>
            </a:r>
          </a:p>
          <a:p>
            <a:pPr lvl="1"/>
            <a:r>
              <a:rPr lang="en-US" dirty="0" smtClean="0"/>
              <a:t>A field selector is also called a column selector</a:t>
            </a:r>
          </a:p>
          <a:p>
            <a:pPr lvl="1"/>
            <a:r>
              <a:rPr lang="en-US" dirty="0" smtClean="0"/>
              <a:t>A record selector is also called a row selector</a:t>
            </a:r>
          </a:p>
          <a:p>
            <a:r>
              <a:rPr lang="en-US" dirty="0" smtClean="0"/>
              <a:t>Saving a Table</a:t>
            </a:r>
          </a:p>
          <a:p>
            <a:pPr lvl="1"/>
            <a:r>
              <a:rPr lang="en-US" dirty="0" smtClean="0"/>
              <a:t>Records you enter are immediately stored in the database as soon as you enter them</a:t>
            </a:r>
          </a:p>
          <a:p>
            <a:pPr lvl="1"/>
            <a:r>
              <a:rPr lang="en-US" dirty="0" smtClean="0"/>
              <a:t>However, the table’s design—the field names and characteristics of the fields themselves, plus any layout changes to the datasheet—are not saved until you save the table</a:t>
            </a:r>
          </a:p>
        </p:txBody>
      </p:sp>
      <p:sp>
        <p:nvSpPr>
          <p:cNvPr id="17409" name="Rectangle 2"/>
          <p:cNvSpPr>
            <a:spLocks noGrp="1"/>
          </p:cNvSpPr>
          <p:nvPr>
            <p:ph type="title"/>
          </p:nvPr>
        </p:nvSpPr>
        <p:spPr/>
        <p:txBody>
          <a:bodyPr/>
          <a:lstStyle/>
          <a:p>
            <a:r>
              <a:rPr lang="en-US" smtClean="0"/>
              <a:t>Creating a Table in Datasheet View (Cont.)</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656112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lvl="1"/>
            <a:r>
              <a:rPr lang="en-US" dirty="0" smtClean="0"/>
              <a:t>When you save a new table for the first time, you should give it a name that best identifies the information it contains</a:t>
            </a:r>
          </a:p>
          <a:p>
            <a:pPr lvl="2"/>
            <a:r>
              <a:rPr lang="en-US" dirty="0" smtClean="0"/>
              <a:t>Like a field name, a table name can contain up to 64 characters, including spaces</a:t>
            </a:r>
          </a:p>
          <a:p>
            <a:r>
              <a:rPr lang="en-US" dirty="0" smtClean="0"/>
              <a:t>Opening a Table</a:t>
            </a:r>
          </a:p>
          <a:p>
            <a:pPr lvl="1"/>
            <a:r>
              <a:rPr lang="en-US" dirty="0" smtClean="0"/>
              <a:t>The tables in a database are listed in the Navigation Pane. You open a table, or any Access object, by double-clicking the object name in the Navigation Pane</a:t>
            </a:r>
            <a:endParaRPr lang="en-US" dirty="0"/>
          </a:p>
        </p:txBody>
      </p:sp>
      <p:sp>
        <p:nvSpPr>
          <p:cNvPr id="17409" name="Rectangle 2"/>
          <p:cNvSpPr>
            <a:spLocks noGrp="1"/>
          </p:cNvSpPr>
          <p:nvPr>
            <p:ph type="title"/>
          </p:nvPr>
        </p:nvSpPr>
        <p:spPr/>
        <p:txBody>
          <a:bodyPr/>
          <a:lstStyle/>
          <a:p>
            <a:r>
              <a:rPr lang="en-US" smtClean="0"/>
              <a:t>Creating a Table in Datasheet View (Cont.)</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162563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69443"/>
            <a:ext cx="8415338" cy="1411156"/>
          </a:xfrm>
        </p:spPr>
        <p:txBody>
          <a:bodyPr/>
          <a:lstStyle/>
          <a:p>
            <a:r>
              <a:rPr lang="en-US" dirty="0" smtClean="0"/>
              <a:t>Session 1.1</a:t>
            </a:r>
          </a:p>
          <a:p>
            <a:pPr lvl="1"/>
            <a:r>
              <a:rPr lang="en-US" dirty="0" smtClean="0"/>
              <a:t>Learn basic database concepts and terms</a:t>
            </a:r>
          </a:p>
          <a:p>
            <a:pPr lvl="1"/>
            <a:r>
              <a:rPr lang="en-US" dirty="0" smtClean="0"/>
              <a:t>Start and exit Access</a:t>
            </a:r>
          </a:p>
          <a:p>
            <a:pPr lvl="1"/>
            <a:r>
              <a:rPr lang="en-US" dirty="0" smtClean="0"/>
              <a:t>Explore the Microsoft Access window and Backstage view</a:t>
            </a:r>
          </a:p>
          <a:p>
            <a:pPr lvl="1"/>
            <a:r>
              <a:rPr lang="en-US" dirty="0" smtClean="0"/>
              <a:t>Create a blank database</a:t>
            </a:r>
          </a:p>
          <a:p>
            <a:pPr lvl="1"/>
            <a:r>
              <a:rPr lang="en-US" dirty="0" smtClean="0"/>
              <a:t>Create and save a table in Datasheet view</a:t>
            </a:r>
          </a:p>
          <a:p>
            <a:pPr lvl="1"/>
            <a:r>
              <a:rPr lang="en-US" dirty="0" smtClean="0"/>
              <a:t>Enter field names and records in a table datasheet</a:t>
            </a:r>
          </a:p>
          <a:p>
            <a:pPr lvl="1"/>
            <a:r>
              <a:rPr lang="en-US" dirty="0" smtClean="0"/>
              <a:t>Open a table using the Navigation Pane</a:t>
            </a:r>
          </a:p>
        </p:txBody>
      </p:sp>
      <p:sp>
        <p:nvSpPr>
          <p:cNvPr id="17409" name="Rectangle 2"/>
          <p:cNvSpPr>
            <a:spLocks noGrp="1"/>
          </p:cNvSpPr>
          <p:nvPr>
            <p:ph type="title"/>
          </p:nvPr>
        </p:nvSpPr>
        <p:spPr/>
        <p:txBody>
          <a:bodyPr/>
          <a:lstStyle/>
          <a:p>
            <a:r>
              <a:rPr lang="en-US" smtClean="0"/>
              <a:t>Objectives</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08436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Close a table by clicking its Close button on the object tab, as you did earlier</a:t>
            </a:r>
          </a:p>
          <a:p>
            <a:pPr lvl="1"/>
            <a:r>
              <a:rPr lang="en-US" dirty="0" smtClean="0"/>
              <a:t>If you want to close the Access program as well, you can click the program’s Close button</a:t>
            </a:r>
          </a:p>
          <a:p>
            <a:pPr lvl="2"/>
            <a:r>
              <a:rPr lang="en-US" dirty="0" smtClean="0"/>
              <a:t>When you do, any open tables are closed, the active database is closed, and you exit the Access Program </a:t>
            </a:r>
          </a:p>
          <a:p>
            <a:pPr lvl="1"/>
            <a:r>
              <a:rPr lang="en-US" dirty="0" smtClean="0"/>
              <a:t>If you want to close a table without exiting Access, click the FILE tab to display Backstage view, and then click Close</a:t>
            </a:r>
            <a:endParaRPr lang="en-US" dirty="0"/>
          </a:p>
        </p:txBody>
      </p:sp>
      <p:sp>
        <p:nvSpPr>
          <p:cNvPr id="17409" name="Rectangle 2"/>
          <p:cNvSpPr>
            <a:spLocks noGrp="1"/>
          </p:cNvSpPr>
          <p:nvPr>
            <p:ph type="title"/>
          </p:nvPr>
        </p:nvSpPr>
        <p:spPr/>
        <p:txBody>
          <a:bodyPr/>
          <a:lstStyle/>
          <a:p>
            <a:r>
              <a:rPr lang="en-US" smtClean="0"/>
              <a:t>Closing a Table and Exiting Access</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073898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5125" y="1010174"/>
            <a:ext cx="8415338" cy="3541996"/>
          </a:xfrm>
        </p:spPr>
        <p:txBody>
          <a:bodyPr/>
          <a:lstStyle/>
          <a:p>
            <a:r>
              <a:rPr lang="en-US" dirty="0" smtClean="0"/>
              <a:t>There are many ways to enter records in a table, including copying and pasting records from a table into the same database or into a different database</a:t>
            </a:r>
          </a:p>
          <a:p>
            <a:r>
              <a:rPr lang="en-US" dirty="0" smtClean="0"/>
              <a:t>The two tables must have the same structure—that is, the tables must contain the same fields, with the same design, in the same order </a:t>
            </a:r>
          </a:p>
          <a:p>
            <a:r>
              <a:rPr lang="en-US" dirty="0" smtClean="0"/>
              <a:t>Kimberly has already created a table named Appointment that contains additional records with visit data</a:t>
            </a:r>
          </a:p>
          <a:p>
            <a:r>
              <a:rPr lang="en-US" dirty="0" smtClean="0"/>
              <a:t>The Appointment table is contained in a database named Kimberly located in the Access1 &gt; Module folder included with your Data Files</a:t>
            </a:r>
          </a:p>
          <a:p>
            <a:r>
              <a:rPr lang="en-US" dirty="0" smtClean="0"/>
              <a:t>The Appointment table has the same table structure as the Visit table you created</a:t>
            </a:r>
            <a:endParaRPr lang="en-US" dirty="0"/>
          </a:p>
        </p:txBody>
      </p:sp>
      <p:sp>
        <p:nvSpPr>
          <p:cNvPr id="17409" name="Rectangle 2"/>
          <p:cNvSpPr>
            <a:spLocks noGrp="1"/>
          </p:cNvSpPr>
          <p:nvPr>
            <p:ph type="title"/>
          </p:nvPr>
        </p:nvSpPr>
        <p:spPr>
          <a:xfrm>
            <a:off x="762000" y="267662"/>
            <a:ext cx="8026400" cy="296235"/>
          </a:xfrm>
        </p:spPr>
        <p:txBody>
          <a:bodyPr/>
          <a:lstStyle/>
          <a:p>
            <a:r>
              <a:rPr lang="en-US" dirty="0" smtClean="0"/>
              <a:t>Copying Records from Another Access Database</a:t>
            </a:r>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636815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762000" y="267662"/>
            <a:ext cx="8026400" cy="296235"/>
          </a:xfrm>
        </p:spPr>
        <p:txBody>
          <a:bodyPr/>
          <a:lstStyle/>
          <a:p>
            <a:r>
              <a:rPr lang="en-US" dirty="0" smtClean="0"/>
              <a:t>Copying Records from Another Access Database (Cont.)</a:t>
            </a:r>
          </a:p>
        </p:txBody>
      </p:sp>
      <p:sp>
        <p:nvSpPr>
          <p:cNvPr id="3"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1-18.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9809" y="876714"/>
            <a:ext cx="6648787" cy="3541967"/>
          </a:xfrm>
          <a:prstGeom prst="rect">
            <a:avLst/>
          </a:prstGeom>
        </p:spPr>
      </p:pic>
    </p:spTree>
    <p:extLst>
      <p:ext uri="{BB962C8B-B14F-4D97-AF65-F5344CB8AC3E}">
        <p14:creationId xmlns:p14="http://schemas.microsoft.com/office/powerpoint/2010/main" val="4024617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Navigation buttons provide another way to move vertically through the records</a:t>
            </a:r>
          </a:p>
          <a:p>
            <a:r>
              <a:rPr lang="en-US" dirty="0" smtClean="0"/>
              <a:t>The Current Record box appears between the two sets of navigation buttons</a:t>
            </a:r>
          </a:p>
          <a:p>
            <a:pPr lvl="1"/>
            <a:r>
              <a:rPr lang="en-US" dirty="0" smtClean="0"/>
              <a:t>Displays the number of the current record as well as the total number of records in the table </a:t>
            </a:r>
          </a:p>
          <a:p>
            <a:r>
              <a:rPr lang="en-US" dirty="0" smtClean="0"/>
              <a:t>The New (blank) record button works in the same way as the New button on the HOME tab</a:t>
            </a:r>
            <a:endParaRPr lang="en-US" dirty="0"/>
          </a:p>
        </p:txBody>
      </p:sp>
      <p:sp>
        <p:nvSpPr>
          <p:cNvPr id="17409" name="Rectangle 2"/>
          <p:cNvSpPr>
            <a:spLocks noGrp="1"/>
          </p:cNvSpPr>
          <p:nvPr>
            <p:ph type="title"/>
          </p:nvPr>
        </p:nvSpPr>
        <p:spPr/>
        <p:txBody>
          <a:bodyPr/>
          <a:lstStyle/>
          <a:p>
            <a:r>
              <a:rPr lang="en-US" smtClean="0"/>
              <a:t>Navigating a Dataset</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462183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smtClean="0"/>
              <a:t>Creating a Simple Query (Cont.)</a:t>
            </a:r>
            <a:endParaRPr lang="en-US" dirty="0" smtClean="0"/>
          </a:p>
        </p:txBody>
      </p:sp>
      <p:sp>
        <p:nvSpPr>
          <p:cNvPr id="3"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1-21.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5422" y="1004828"/>
            <a:ext cx="6488698" cy="3248221"/>
          </a:xfrm>
          <a:prstGeom prst="rect">
            <a:avLst/>
          </a:prstGeom>
        </p:spPr>
      </p:pic>
    </p:spTree>
    <p:extLst>
      <p:ext uri="{BB962C8B-B14F-4D97-AF65-F5344CB8AC3E}">
        <p14:creationId xmlns:p14="http://schemas.microsoft.com/office/powerpoint/2010/main" val="2181901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15927" y="1052509"/>
            <a:ext cx="8415338" cy="1411156"/>
          </a:xfrm>
        </p:spPr>
        <p:txBody>
          <a:bodyPr/>
          <a:lstStyle/>
          <a:p>
            <a:r>
              <a:rPr lang="en-US" dirty="0" smtClean="0"/>
              <a:t>Forms display one record at a time </a:t>
            </a:r>
          </a:p>
          <a:p>
            <a:pPr lvl="1"/>
            <a:r>
              <a:rPr lang="en-US" dirty="0" smtClean="0"/>
              <a:t>Provide another view of the data that is stored in the table </a:t>
            </a:r>
          </a:p>
          <a:p>
            <a:pPr lvl="1"/>
            <a:r>
              <a:rPr lang="en-US" dirty="0" smtClean="0"/>
              <a:t>Allowing you to focus on the values for one record</a:t>
            </a:r>
          </a:p>
          <a:p>
            <a:r>
              <a:rPr lang="en-US" dirty="0" smtClean="0"/>
              <a:t>Access displays the field values for the first record in the table</a:t>
            </a:r>
          </a:p>
          <a:p>
            <a:r>
              <a:rPr lang="en-US" dirty="0" smtClean="0"/>
              <a:t>Each field appears on a separate line</a:t>
            </a:r>
          </a:p>
          <a:p>
            <a:r>
              <a:rPr lang="en-US" dirty="0" smtClean="0"/>
              <a:t>As indicated in the status bar, the form is displayed in Layout view</a:t>
            </a:r>
          </a:p>
          <a:p>
            <a:pPr lvl="1"/>
            <a:r>
              <a:rPr lang="en-US" dirty="0" smtClean="0"/>
              <a:t>In Layout view, you can make design changes to the form while it is displaying data, so that you can see the effects of the changes you make immediately</a:t>
            </a:r>
            <a:endParaRPr lang="en-US" dirty="0"/>
          </a:p>
        </p:txBody>
      </p:sp>
      <p:sp>
        <p:nvSpPr>
          <p:cNvPr id="17409" name="Rectangle 2"/>
          <p:cNvSpPr>
            <a:spLocks noGrp="1"/>
          </p:cNvSpPr>
          <p:nvPr>
            <p:ph type="title"/>
          </p:nvPr>
        </p:nvSpPr>
        <p:spPr/>
        <p:txBody>
          <a:bodyPr/>
          <a:lstStyle/>
          <a:p>
            <a:r>
              <a:rPr lang="en-US" smtClean="0"/>
              <a:t>Creating a Simple Form </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24519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Use a form to enter, edit, and view records in a database</a:t>
            </a:r>
          </a:p>
          <a:p>
            <a:pPr lvl="1"/>
            <a:r>
              <a:rPr lang="en-US" dirty="0" smtClean="0"/>
              <a:t>Although you can perform these same functions with tables and queries, forms can present data in many customized and useful ways</a:t>
            </a:r>
            <a:endParaRPr lang="en-US" dirty="0"/>
          </a:p>
        </p:txBody>
      </p:sp>
      <p:sp>
        <p:nvSpPr>
          <p:cNvPr id="17409" name="Rectangle 2"/>
          <p:cNvSpPr>
            <a:spLocks noGrp="1"/>
          </p:cNvSpPr>
          <p:nvPr>
            <p:ph type="title"/>
          </p:nvPr>
        </p:nvSpPr>
        <p:spPr/>
        <p:txBody>
          <a:bodyPr/>
          <a:lstStyle/>
          <a:p>
            <a:r>
              <a:rPr lang="en-US" smtClean="0"/>
              <a:t>Creating a Simple Form (Cont.)</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599996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5125" y="1052509"/>
            <a:ext cx="8415338" cy="3249608"/>
          </a:xfrm>
        </p:spPr>
        <p:txBody>
          <a:bodyPr/>
          <a:lstStyle/>
          <a:p>
            <a:r>
              <a:rPr lang="en-US" dirty="0" smtClean="0"/>
              <a:t>A report is a formatted printout (or screen display) of the contents of one or more tables or queries </a:t>
            </a:r>
          </a:p>
          <a:p>
            <a:r>
              <a:rPr lang="en-US" dirty="0" smtClean="0"/>
              <a:t>Reports show each field in a column, with the field values for each record in a row, similar to a table or query datasheet</a:t>
            </a:r>
          </a:p>
          <a:p>
            <a:r>
              <a:rPr lang="en-US" dirty="0" smtClean="0"/>
              <a:t>Reports offers a more visually appealing format for the data, with the column headings in a different color, borders around each field value, a graphic of a report at the top left, and the current day, date, and time at the top right</a:t>
            </a:r>
          </a:p>
          <a:p>
            <a:r>
              <a:rPr lang="en-US" dirty="0"/>
              <a:t>Printing a Report</a:t>
            </a:r>
          </a:p>
          <a:p>
            <a:r>
              <a:rPr lang="en-US" dirty="0"/>
              <a:t>Print reports to distribute to others who need to view the report’s </a:t>
            </a:r>
            <a:r>
              <a:rPr lang="en-US" dirty="0" smtClean="0"/>
              <a:t>contents</a:t>
            </a:r>
            <a:endParaRPr lang="en-US" dirty="0"/>
          </a:p>
        </p:txBody>
      </p:sp>
      <p:sp>
        <p:nvSpPr>
          <p:cNvPr id="17409" name="Rectangle 2"/>
          <p:cNvSpPr>
            <a:spLocks noGrp="1"/>
          </p:cNvSpPr>
          <p:nvPr>
            <p:ph type="title"/>
          </p:nvPr>
        </p:nvSpPr>
        <p:spPr/>
        <p:txBody>
          <a:bodyPr/>
          <a:lstStyle/>
          <a:p>
            <a:r>
              <a:rPr lang="en-US" smtClean="0"/>
              <a:t>Creating a Simple Report</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70895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smtClean="0"/>
              <a:t>Creating a Simple Report (Cont.)</a:t>
            </a:r>
            <a:endParaRPr lang="en-US" dirty="0" smtClean="0"/>
          </a:p>
        </p:txBody>
      </p:sp>
      <p:sp>
        <p:nvSpPr>
          <p:cNvPr id="3"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1-24.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53" y="805156"/>
            <a:ext cx="7170890" cy="3827005"/>
          </a:xfrm>
          <a:prstGeom prst="rect">
            <a:avLst/>
          </a:prstGeom>
        </p:spPr>
      </p:pic>
    </p:spTree>
    <p:extLst>
      <p:ext uri="{BB962C8B-B14F-4D97-AF65-F5344CB8AC3E}">
        <p14:creationId xmlns:p14="http://schemas.microsoft.com/office/powerpoint/2010/main" val="3897195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5125" y="1035575"/>
            <a:ext cx="8415338" cy="3047758"/>
          </a:xfrm>
        </p:spPr>
        <p:txBody>
          <a:bodyPr/>
          <a:lstStyle/>
          <a:p>
            <a:r>
              <a:rPr lang="en-US" dirty="0" smtClean="0"/>
              <a:t>STEPS</a:t>
            </a:r>
          </a:p>
          <a:p>
            <a:pPr lvl="1"/>
            <a:r>
              <a:rPr lang="en-US" dirty="0" smtClean="0"/>
              <a:t>Open the report in any view, or select the report in the Navigation Pane</a:t>
            </a:r>
          </a:p>
          <a:p>
            <a:pPr lvl="1"/>
            <a:r>
              <a:rPr lang="en-US" dirty="0" smtClean="0"/>
              <a:t>Click the FILE tab to display Backstage view, click Print, and then click Quick Print to print the report with the default print settings</a:t>
            </a:r>
          </a:p>
          <a:p>
            <a:pPr marL="228600" lvl="1" indent="0">
              <a:buNone/>
            </a:pPr>
            <a:r>
              <a:rPr lang="en-US" dirty="0" smtClean="0"/>
              <a:t>or</a:t>
            </a:r>
          </a:p>
          <a:p>
            <a:pPr lvl="1"/>
            <a:r>
              <a:rPr lang="en-US" dirty="0" smtClean="0"/>
              <a:t>Open the report in any view, or select the report in the Navigation Pane</a:t>
            </a:r>
          </a:p>
          <a:p>
            <a:pPr lvl="1"/>
            <a:r>
              <a:rPr lang="en-US" dirty="0" smtClean="0"/>
              <a:t>Click the FILE tab, click Print, and then click Print (or, if the report is displayed in Print Preview, click the Print button in the Print group on the PRINT PREVIEW tab). The Print dialog box opens, in which you can select the options you want for printing the report</a:t>
            </a:r>
            <a:endParaRPr lang="en-US" dirty="0"/>
          </a:p>
        </p:txBody>
      </p:sp>
      <p:sp>
        <p:nvSpPr>
          <p:cNvPr id="17409" name="Rectangle 2"/>
          <p:cNvSpPr>
            <a:spLocks noGrp="1"/>
          </p:cNvSpPr>
          <p:nvPr>
            <p:ph type="title"/>
          </p:nvPr>
        </p:nvSpPr>
        <p:spPr/>
        <p:txBody>
          <a:bodyPr/>
          <a:lstStyle/>
          <a:p>
            <a:r>
              <a:rPr lang="en-US" smtClean="0"/>
              <a:t>Creating a Simple Report (Cont.)</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678489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86377"/>
            <a:ext cx="8415338" cy="1411156"/>
          </a:xfrm>
        </p:spPr>
        <p:txBody>
          <a:bodyPr/>
          <a:lstStyle/>
          <a:p>
            <a:r>
              <a:rPr lang="en-US" dirty="0" smtClean="0"/>
              <a:t>Session 1.2</a:t>
            </a:r>
          </a:p>
          <a:p>
            <a:pPr lvl="1"/>
            <a:r>
              <a:rPr lang="en-US" dirty="0" smtClean="0"/>
              <a:t>Open an Access database</a:t>
            </a:r>
          </a:p>
          <a:p>
            <a:pPr lvl="1"/>
            <a:r>
              <a:rPr lang="en-US" dirty="0" smtClean="0"/>
              <a:t>Copy and paste records from another Access database</a:t>
            </a:r>
          </a:p>
          <a:p>
            <a:pPr lvl="1"/>
            <a:r>
              <a:rPr lang="en-US" dirty="0" smtClean="0"/>
              <a:t>Navigate a table datasheet</a:t>
            </a:r>
          </a:p>
          <a:p>
            <a:pPr lvl="1"/>
            <a:r>
              <a:rPr lang="en-US" dirty="0" smtClean="0"/>
              <a:t>Create and navigate a simple query</a:t>
            </a:r>
          </a:p>
          <a:p>
            <a:pPr lvl="1"/>
            <a:r>
              <a:rPr lang="en-US" dirty="0" smtClean="0"/>
              <a:t>Create and navigate a simple form</a:t>
            </a:r>
          </a:p>
          <a:p>
            <a:pPr lvl="1"/>
            <a:r>
              <a:rPr lang="en-US" dirty="0" smtClean="0"/>
              <a:t>Create, preview, navigate, and print a simple report</a:t>
            </a:r>
          </a:p>
          <a:p>
            <a:pPr lvl="1"/>
            <a:r>
              <a:rPr lang="en-US" dirty="0" smtClean="0"/>
              <a:t>Use Help in Access</a:t>
            </a:r>
          </a:p>
          <a:p>
            <a:pPr lvl="1"/>
            <a:r>
              <a:rPr lang="en-US" dirty="0" smtClean="0"/>
              <a:t>Learn how to compact, back up, and restore a database</a:t>
            </a:r>
          </a:p>
        </p:txBody>
      </p:sp>
      <p:sp>
        <p:nvSpPr>
          <p:cNvPr id="17409" name="Rectangle 2"/>
          <p:cNvSpPr>
            <a:spLocks noGrp="1"/>
          </p:cNvSpPr>
          <p:nvPr>
            <p:ph type="title"/>
          </p:nvPr>
        </p:nvSpPr>
        <p:spPr/>
        <p:txBody>
          <a:bodyPr/>
          <a:lstStyle/>
          <a:p>
            <a:r>
              <a:rPr lang="en-US" smtClean="0"/>
              <a:t>Objectives (Cont.)</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852346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The Navigation Pane currently displays the default category, All Access Objects, which lists all the database objects in the pane</a:t>
            </a:r>
          </a:p>
          <a:p>
            <a:r>
              <a:rPr lang="en-US" dirty="0" smtClean="0"/>
              <a:t>Each object type (Tables, Queries, Forms, and Reports) appears in its own group</a:t>
            </a:r>
            <a:endParaRPr lang="en-US" dirty="0"/>
          </a:p>
        </p:txBody>
      </p:sp>
      <p:sp>
        <p:nvSpPr>
          <p:cNvPr id="17409" name="Rectangle 2"/>
          <p:cNvSpPr>
            <a:spLocks noGrp="1"/>
          </p:cNvSpPr>
          <p:nvPr>
            <p:ph type="title"/>
          </p:nvPr>
        </p:nvSpPr>
        <p:spPr/>
        <p:txBody>
          <a:bodyPr/>
          <a:lstStyle/>
          <a:p>
            <a:r>
              <a:rPr lang="en-US" smtClean="0"/>
              <a:t>Viewing Objects in the Navigation Pane</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427585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5125" y="1154113"/>
            <a:ext cx="8415338" cy="587340"/>
          </a:xfrm>
        </p:spPr>
        <p:txBody>
          <a:bodyPr/>
          <a:lstStyle/>
          <a:p>
            <a:r>
              <a:rPr lang="en-US" dirty="0" smtClean="0"/>
              <a:t>Start Help by clicking the Microsoft Access Help button in the top right of the Access window, or by pressing the F1 key</a:t>
            </a:r>
            <a:endParaRPr lang="en-US" dirty="0"/>
          </a:p>
        </p:txBody>
      </p:sp>
      <p:sp>
        <p:nvSpPr>
          <p:cNvPr id="17409" name="Rectangle 2"/>
          <p:cNvSpPr>
            <a:spLocks noGrp="1"/>
          </p:cNvSpPr>
          <p:nvPr>
            <p:ph type="title"/>
          </p:nvPr>
        </p:nvSpPr>
        <p:spPr/>
        <p:txBody>
          <a:bodyPr/>
          <a:lstStyle/>
          <a:p>
            <a:r>
              <a:rPr lang="en-US" smtClean="0"/>
              <a:t>Using Microsoft Access Help</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4200045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5125" y="1154113"/>
            <a:ext cx="8415338" cy="2821798"/>
          </a:xfrm>
        </p:spPr>
        <p:txBody>
          <a:bodyPr/>
          <a:lstStyle/>
          <a:p>
            <a:r>
              <a:rPr lang="en-US" dirty="0" smtClean="0"/>
              <a:t>Activities involved in database management include compacting and repairing a database and backing up and restoring a Database</a:t>
            </a:r>
          </a:p>
          <a:p>
            <a:r>
              <a:rPr lang="en-US" dirty="0" smtClean="0"/>
              <a:t>Compacting and Repairing a Database</a:t>
            </a:r>
          </a:p>
          <a:p>
            <a:pPr lvl="1"/>
            <a:r>
              <a:rPr lang="en-US" dirty="0" smtClean="0"/>
              <a:t>Rearranges the data and objects in a database to decrease its file size, thereby making more storage space available and enhancing the performance of the database</a:t>
            </a:r>
          </a:p>
          <a:p>
            <a:r>
              <a:rPr lang="en-US" dirty="0" smtClean="0"/>
              <a:t>Backing Up and Restoring a Database</a:t>
            </a:r>
          </a:p>
          <a:p>
            <a:r>
              <a:rPr lang="en-US" dirty="0" smtClean="0"/>
              <a:t>The process of making a copy of the database file to protect your database against loss or damage</a:t>
            </a:r>
          </a:p>
        </p:txBody>
      </p:sp>
      <p:sp>
        <p:nvSpPr>
          <p:cNvPr id="17409" name="Rectangle 2"/>
          <p:cNvSpPr>
            <a:spLocks noGrp="1"/>
          </p:cNvSpPr>
          <p:nvPr>
            <p:ph type="title"/>
          </p:nvPr>
        </p:nvSpPr>
        <p:spPr/>
        <p:txBody>
          <a:bodyPr/>
          <a:lstStyle/>
          <a:p>
            <a:r>
              <a:rPr lang="en-US" smtClean="0"/>
              <a:t>Managing a Database</a:t>
            </a:r>
            <a:endParaRPr lang="en-US" dirty="0" smtClean="0"/>
          </a:p>
        </p:txBody>
      </p:sp>
      <p:sp>
        <p:nvSpPr>
          <p:cNvPr id="2" name="Rectangle 1"/>
          <p:cNvSpPr/>
          <p:nvPr/>
        </p:nvSpPr>
        <p:spPr>
          <a:xfrm>
            <a:off x="457200" y="971551"/>
            <a:ext cx="8267700" cy="461665"/>
          </a:xfrm>
          <a:prstGeom prst="rect">
            <a:avLst/>
          </a:prstGeom>
        </p:spPr>
        <p:txBody>
          <a:bodyPr wrap="square">
            <a:spAutoFit/>
          </a:bodyPr>
          <a:lstStyle/>
          <a:p>
            <a:pPr marL="342900" indent="-342900">
              <a:buFont typeface="Arial" pitchFamily="34" charset="0"/>
              <a:buChar char="•"/>
            </a:pPr>
            <a:endParaRPr lang="en-US" sz="2400" dirty="0"/>
          </a:p>
        </p:txBody>
      </p:sp>
      <p:sp>
        <p:nvSpPr>
          <p:cNvPr id="5"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888715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5125" y="1154113"/>
            <a:ext cx="8415338" cy="2393732"/>
          </a:xfrm>
        </p:spPr>
        <p:txBody>
          <a:bodyPr/>
          <a:lstStyle/>
          <a:p>
            <a:r>
              <a:rPr lang="en-US" dirty="0" smtClean="0"/>
              <a:t>The Back Up Database command enables you to back up your database file from within the Access program, while you are working </a:t>
            </a:r>
          </a:p>
          <a:p>
            <a:r>
              <a:rPr lang="en-US" dirty="0" smtClean="0"/>
              <a:t>Steps:</a:t>
            </a:r>
          </a:p>
          <a:p>
            <a:pPr lvl="1"/>
            <a:r>
              <a:rPr lang="en-US" dirty="0" smtClean="0"/>
              <a:t>Click the FILE tab to display the Info screen in Backstage view</a:t>
            </a:r>
          </a:p>
          <a:p>
            <a:pPr lvl="1"/>
            <a:r>
              <a:rPr lang="en-US" dirty="0" smtClean="0"/>
              <a:t>Click Save As in the navigation bar</a:t>
            </a:r>
          </a:p>
          <a:p>
            <a:pPr lvl="1"/>
            <a:r>
              <a:rPr lang="en-US" dirty="0" smtClean="0"/>
              <a:t>Click Back Up Database in the Advanced section of the Save Database As pane</a:t>
            </a:r>
          </a:p>
          <a:p>
            <a:pPr lvl="1"/>
            <a:r>
              <a:rPr lang="en-US" dirty="0" smtClean="0"/>
              <a:t>Click the Save As button</a:t>
            </a:r>
            <a:endParaRPr lang="en-US" dirty="0"/>
          </a:p>
        </p:txBody>
      </p:sp>
      <p:sp>
        <p:nvSpPr>
          <p:cNvPr id="17409" name="Rectangle 2"/>
          <p:cNvSpPr>
            <a:spLocks noGrp="1"/>
          </p:cNvSpPr>
          <p:nvPr>
            <p:ph type="title"/>
          </p:nvPr>
        </p:nvSpPr>
        <p:spPr/>
        <p:txBody>
          <a:bodyPr/>
          <a:lstStyle/>
          <a:p>
            <a:r>
              <a:rPr lang="en-US" smtClean="0"/>
              <a:t>Managing a Database</a:t>
            </a:r>
            <a:endParaRPr lang="en-US" dirty="0" smtClean="0"/>
          </a:p>
        </p:txBody>
      </p:sp>
      <p:sp>
        <p:nvSpPr>
          <p:cNvPr id="2" name="Rectangle 1"/>
          <p:cNvSpPr/>
          <p:nvPr/>
        </p:nvSpPr>
        <p:spPr>
          <a:xfrm>
            <a:off x="457200" y="971551"/>
            <a:ext cx="8267700" cy="461665"/>
          </a:xfrm>
          <a:prstGeom prst="rect">
            <a:avLst/>
          </a:prstGeom>
        </p:spPr>
        <p:txBody>
          <a:bodyPr wrap="square">
            <a:spAutoFit/>
          </a:bodyPr>
          <a:lstStyle/>
          <a:p>
            <a:pPr marL="342900" indent="-342900">
              <a:buFont typeface="Arial" pitchFamily="34" charset="0"/>
              <a:buChar char="•"/>
            </a:pPr>
            <a:endParaRPr lang="en-US" sz="2400" dirty="0"/>
          </a:p>
        </p:txBody>
      </p:sp>
      <p:sp>
        <p:nvSpPr>
          <p:cNvPr id="5"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300780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Ask the following questions</a:t>
            </a:r>
          </a:p>
          <a:p>
            <a:pPr lvl="1"/>
            <a:r>
              <a:rPr lang="en-US" dirty="0" smtClean="0"/>
              <a:t>Do you need to store data in separate tables that are related to each other?</a:t>
            </a:r>
          </a:p>
          <a:p>
            <a:pPr lvl="1"/>
            <a:r>
              <a:rPr lang="en-US" dirty="0" smtClean="0"/>
              <a:t>Do you have a very large amount of data to store?</a:t>
            </a:r>
          </a:p>
          <a:p>
            <a:pPr lvl="1"/>
            <a:r>
              <a:rPr lang="en-US" dirty="0" smtClean="0"/>
              <a:t>Will more than one person need to access the data at the same time?</a:t>
            </a:r>
          </a:p>
          <a:p>
            <a:pPr lvl="2"/>
            <a:r>
              <a:rPr lang="en-US" dirty="0" smtClean="0"/>
              <a:t>If you answer “yes” to any of these questions, an Access database is most likely the appropriate application to use</a:t>
            </a:r>
            <a:endParaRPr lang="en-US" dirty="0"/>
          </a:p>
        </p:txBody>
      </p:sp>
      <p:sp>
        <p:nvSpPr>
          <p:cNvPr id="17409" name="Rectangle 2"/>
          <p:cNvSpPr>
            <a:spLocks noGrp="1"/>
          </p:cNvSpPr>
          <p:nvPr>
            <p:ph type="title"/>
          </p:nvPr>
        </p:nvSpPr>
        <p:spPr/>
        <p:txBody>
          <a:bodyPr/>
          <a:lstStyle/>
          <a:p>
            <a:r>
              <a:rPr lang="en-US" smtClean="0"/>
              <a:t>Excel or Access?</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9754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154113"/>
            <a:ext cx="8415338" cy="2051587"/>
          </a:xfrm>
        </p:spPr>
        <p:txBody>
          <a:bodyPr/>
          <a:lstStyle/>
          <a:p>
            <a:r>
              <a:rPr lang="en-US" dirty="0" smtClean="0"/>
              <a:t>Organizing Data</a:t>
            </a:r>
          </a:p>
          <a:p>
            <a:pPr lvl="1"/>
            <a:r>
              <a:rPr lang="en-US" dirty="0" smtClean="0"/>
              <a:t>A field is a single characteristic or attribute of a person, place, object, event, or idea</a:t>
            </a:r>
            <a:br>
              <a:rPr lang="en-US" dirty="0" smtClean="0"/>
            </a:br>
            <a:r>
              <a:rPr lang="en-US" dirty="0"/>
              <a:t> </a:t>
            </a:r>
            <a:r>
              <a:rPr lang="en-US" b="1" dirty="0" smtClean="0"/>
              <a:t>-</a:t>
            </a:r>
            <a:r>
              <a:rPr lang="en-US" dirty="0" smtClean="0"/>
              <a:t> </a:t>
            </a:r>
            <a:r>
              <a:rPr lang="en-US" sz="1600" dirty="0" smtClean="0"/>
              <a:t>Animal </a:t>
            </a:r>
            <a:r>
              <a:rPr lang="en-US" sz="1600" dirty="0"/>
              <a:t>ID, </a:t>
            </a:r>
            <a:r>
              <a:rPr lang="en-US" sz="1600" dirty="0" smtClean="0"/>
              <a:t>animal name, animal type, breed, visit </a:t>
            </a:r>
            <a:r>
              <a:rPr lang="en-US" sz="1600" dirty="0"/>
              <a:t>date, reason for visit, and invoice </a:t>
            </a:r>
            <a:r>
              <a:rPr lang="en-US" sz="1600" dirty="0" smtClean="0"/>
              <a:t>amount</a:t>
            </a:r>
            <a:endParaRPr lang="en-US" dirty="0" smtClean="0"/>
          </a:p>
          <a:p>
            <a:pPr lvl="1"/>
            <a:r>
              <a:rPr lang="en-US" dirty="0" smtClean="0"/>
              <a:t>Related fields are grouped together into a table</a:t>
            </a:r>
          </a:p>
          <a:p>
            <a:pPr lvl="2"/>
            <a:r>
              <a:rPr lang="en-US" dirty="0" smtClean="0"/>
              <a:t>A collection of fields that describes a person, place, object, event, or idea</a:t>
            </a:r>
          </a:p>
          <a:p>
            <a:pPr lvl="2"/>
            <a:r>
              <a:rPr lang="en-US" dirty="0" smtClean="0"/>
              <a:t>The specific content of a field is called the field value</a:t>
            </a:r>
          </a:p>
          <a:p>
            <a:pPr lvl="3"/>
            <a:r>
              <a:rPr lang="en-US" dirty="0" smtClean="0"/>
              <a:t>This set of field values is called a record</a:t>
            </a:r>
          </a:p>
        </p:txBody>
      </p:sp>
      <p:sp>
        <p:nvSpPr>
          <p:cNvPr id="17409" name="Rectangle 2"/>
          <p:cNvSpPr>
            <a:spLocks noGrp="1"/>
          </p:cNvSpPr>
          <p:nvPr>
            <p:ph type="title"/>
          </p:nvPr>
        </p:nvSpPr>
        <p:spPr/>
        <p:txBody>
          <a:bodyPr/>
          <a:lstStyle/>
          <a:p>
            <a:r>
              <a:rPr lang="en-US" smtClean="0"/>
              <a:t>Introduction to Database Concepts </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86808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smtClean="0"/>
              <a:t>Introduction to Database Concepts (Cont.)</a:t>
            </a:r>
            <a:endParaRPr lang="en-US" dirty="0" smtClean="0"/>
          </a:p>
        </p:txBody>
      </p:sp>
      <p:sp>
        <p:nvSpPr>
          <p:cNvPr id="3"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1-01.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784" y="995427"/>
            <a:ext cx="7443767" cy="3236844"/>
          </a:xfrm>
          <a:prstGeom prst="rect">
            <a:avLst/>
          </a:prstGeom>
        </p:spPr>
      </p:pic>
    </p:spTree>
    <p:extLst>
      <p:ext uri="{BB962C8B-B14F-4D97-AF65-F5344CB8AC3E}">
        <p14:creationId xmlns:p14="http://schemas.microsoft.com/office/powerpoint/2010/main" val="3461035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98993" y="1094844"/>
            <a:ext cx="8415338" cy="2510944"/>
          </a:xfrm>
        </p:spPr>
        <p:txBody>
          <a:bodyPr/>
          <a:lstStyle/>
          <a:p>
            <a:r>
              <a:rPr lang="en-US" dirty="0" smtClean="0"/>
              <a:t>A relational database is a collection of related tables</a:t>
            </a:r>
          </a:p>
          <a:p>
            <a:r>
              <a:rPr lang="en-US" dirty="0" smtClean="0"/>
              <a:t>Records in the separate tables are connected through a common field </a:t>
            </a:r>
          </a:p>
          <a:p>
            <a:r>
              <a:rPr lang="en-US" dirty="0" smtClean="0"/>
              <a:t>A primary key is a field, or a collection of fields, that uniquely identify each record in a table</a:t>
            </a:r>
          </a:p>
          <a:p>
            <a:r>
              <a:rPr lang="en-US" dirty="0" smtClean="0"/>
              <a:t>Including the primary key from one table as a field in a second table to form </a:t>
            </a:r>
            <a:br>
              <a:rPr lang="en-US" dirty="0" smtClean="0"/>
            </a:br>
            <a:r>
              <a:rPr lang="en-US" dirty="0" smtClean="0"/>
              <a:t>a relationship between the two tables, it is called a foreign key in the second table</a:t>
            </a:r>
          </a:p>
        </p:txBody>
      </p:sp>
      <p:sp>
        <p:nvSpPr>
          <p:cNvPr id="17409" name="Rectangle 2"/>
          <p:cNvSpPr>
            <a:spLocks noGrp="1"/>
          </p:cNvSpPr>
          <p:nvPr>
            <p:ph type="title"/>
          </p:nvPr>
        </p:nvSpPr>
        <p:spPr/>
        <p:txBody>
          <a:bodyPr/>
          <a:lstStyle/>
          <a:p>
            <a:r>
              <a:rPr lang="en-US" smtClean="0"/>
              <a:t>Databases and Relationships</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535067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154113"/>
            <a:ext cx="8415338" cy="1618392"/>
          </a:xfrm>
        </p:spPr>
        <p:txBody>
          <a:bodyPr/>
          <a:lstStyle/>
          <a:p>
            <a:r>
              <a:rPr lang="en-US" dirty="0" smtClean="0"/>
              <a:t>A database management system (DBMS) is a software program that lets you create databases and then manipulate the data they contain </a:t>
            </a:r>
          </a:p>
          <a:p>
            <a:r>
              <a:rPr lang="en-US" dirty="0" smtClean="0"/>
              <a:t>In a relational database management system, data is organized as a collection of tables. A relational DBMS the storage of databases and facilitates the creation manipulation, and reporting of data</a:t>
            </a:r>
          </a:p>
        </p:txBody>
      </p:sp>
      <p:sp>
        <p:nvSpPr>
          <p:cNvPr id="17409" name="Rectangle 2"/>
          <p:cNvSpPr>
            <a:spLocks noGrp="1"/>
          </p:cNvSpPr>
          <p:nvPr>
            <p:ph type="title"/>
          </p:nvPr>
        </p:nvSpPr>
        <p:spPr/>
        <p:txBody>
          <a:bodyPr/>
          <a:lstStyle/>
          <a:p>
            <a:r>
              <a:rPr lang="en-US" smtClean="0"/>
              <a:t>Relational Database Management Systems</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966199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94844"/>
            <a:ext cx="8415338" cy="1411156"/>
          </a:xfrm>
        </p:spPr>
        <p:txBody>
          <a:bodyPr/>
          <a:lstStyle/>
          <a:p>
            <a:r>
              <a:rPr lang="en-US" dirty="0" smtClean="0"/>
              <a:t>A relational DBMS provides the following functions:</a:t>
            </a:r>
          </a:p>
          <a:p>
            <a:pPr lvl="1"/>
            <a:r>
              <a:rPr lang="en-US" dirty="0" smtClean="0"/>
              <a:t>Allows you to create database structures containing fields, tables, and table relationships</a:t>
            </a:r>
          </a:p>
          <a:p>
            <a:pPr lvl="1"/>
            <a:r>
              <a:rPr lang="en-US" dirty="0" smtClean="0"/>
              <a:t>Lets you easily add new records, change field values in existing records, and delete records</a:t>
            </a:r>
          </a:p>
          <a:p>
            <a:pPr lvl="1"/>
            <a:r>
              <a:rPr lang="en-US" dirty="0" smtClean="0"/>
              <a:t>Contains a built-in query language, which lets you obtain immediate answers to the questions (or queries) you ask about your data</a:t>
            </a:r>
          </a:p>
          <a:p>
            <a:pPr lvl="1"/>
            <a:r>
              <a:rPr lang="en-US" dirty="0" smtClean="0"/>
              <a:t>Contains a built-in report generator, which lets you produce professional-looking, formatted reports from your data </a:t>
            </a:r>
          </a:p>
          <a:p>
            <a:pPr lvl="1"/>
            <a:r>
              <a:rPr lang="en-US" dirty="0" smtClean="0"/>
              <a:t>Protects databases through security, control, and recovery facilities</a:t>
            </a:r>
          </a:p>
        </p:txBody>
      </p:sp>
      <p:sp>
        <p:nvSpPr>
          <p:cNvPr id="17409" name="Rectangle 2"/>
          <p:cNvSpPr>
            <a:spLocks noGrp="1"/>
          </p:cNvSpPr>
          <p:nvPr>
            <p:ph type="title"/>
          </p:nvPr>
        </p:nvSpPr>
        <p:spPr/>
        <p:txBody>
          <a:bodyPr/>
          <a:lstStyle/>
          <a:p>
            <a:r>
              <a:rPr lang="en-US" smtClean="0"/>
              <a:t>Relational Database Management Systems</a:t>
            </a:r>
            <a:endParaRPr lang="en-US" dirty="0" smtClean="0"/>
          </a:p>
        </p:txBody>
      </p:sp>
      <p:sp>
        <p:nvSpPr>
          <p:cNvPr id="4"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051878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smtClean="0"/>
              <a:t>Starting Access and Creating a Database</a:t>
            </a:r>
            <a:endParaRPr lang="en-US" dirty="0" smtClean="0"/>
          </a:p>
        </p:txBody>
      </p:sp>
      <p:sp>
        <p:nvSpPr>
          <p:cNvPr id="3" name="Footer Placeholder 3"/>
          <p:cNvSpPr>
            <a:spLocks noGrp="1"/>
          </p:cNvSpPr>
          <p:nvPr>
            <p:ph type="ftr" sz="quarter" idx="10"/>
          </p:nvPr>
        </p:nvSpPr>
        <p:spPr>
          <a:xfrm>
            <a:off x="1597679" y="4933847"/>
            <a:ext cx="6781693" cy="183401"/>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1-04.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6671" y="848445"/>
            <a:ext cx="6024855" cy="3627090"/>
          </a:xfrm>
          <a:prstGeom prst="rect">
            <a:avLst/>
          </a:prstGeom>
        </p:spPr>
      </p:pic>
    </p:spTree>
    <p:extLst>
      <p:ext uri="{BB962C8B-B14F-4D97-AF65-F5344CB8AC3E}">
        <p14:creationId xmlns:p14="http://schemas.microsoft.com/office/powerpoint/2010/main" val="2879072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11D53F618ADE46BF233FE4F46F27AC" ma:contentTypeVersion="0" ma:contentTypeDescription="Create a new document." ma:contentTypeScope="" ma:versionID="3d2b600632870d5641a6ad7e6a32fdd2">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1C6F02-0A6E-44AC-ADCA-0316485B7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71B63B1-DD9B-456D-8A4C-AEA4937E99D7}">
  <ds:schemaRefs>
    <ds:schemaRef ds:uri="http://schemas.microsoft.com/sharepoint/v3/contenttype/forms"/>
  </ds:schemaRefs>
</ds:datastoreItem>
</file>

<file path=customXml/itemProps3.xml><?xml version="1.0" encoding="utf-8"?>
<ds:datastoreItem xmlns:ds="http://schemas.openxmlformats.org/officeDocument/2006/customXml" ds:itemID="{12EB1CD8-B777-471F-BC9C-EF0BFF5A30E9}">
  <ds:schemaRefs>
    <ds:schemaRef ds:uri="http://schemas.microsoft.com/office/2006/documentManagement/types"/>
    <ds:schemaRef ds:uri="http://purl.org/dc/terms/"/>
    <ds:schemaRef ds:uri="http://www.w3.org/XML/1998/namespace"/>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580</TotalTime>
  <Words>4116</Words>
  <Application>Microsoft Office PowerPoint</Application>
  <PresentationFormat>On-screen Show (16:9)</PresentationFormat>
  <Paragraphs>238</Paragraphs>
  <Slides>34</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New Perspectives on  Microsoft Access 2016</vt:lpstr>
      <vt:lpstr>Objectives</vt:lpstr>
      <vt:lpstr>Objectives (Cont.)</vt:lpstr>
      <vt:lpstr>Introduction to Database Concepts </vt:lpstr>
      <vt:lpstr>Introduction to Database Concepts (Cont.)</vt:lpstr>
      <vt:lpstr>Databases and Relationships</vt:lpstr>
      <vt:lpstr>Relational Database Management Systems</vt:lpstr>
      <vt:lpstr>Relational Database Management Systems</vt:lpstr>
      <vt:lpstr>Starting Access and Creating a Database</vt:lpstr>
      <vt:lpstr>Starting Access and Creating a Database (Cont.)</vt:lpstr>
      <vt:lpstr>Working in Touch Mode</vt:lpstr>
      <vt:lpstr>Creating a Table in Datasheet View</vt:lpstr>
      <vt:lpstr>Creating a Table in Datasheet View (Cont.)</vt:lpstr>
      <vt:lpstr>Creating a Table in Datasheet View (Cont.)</vt:lpstr>
      <vt:lpstr>Creating a Table in Datasheet View (Cont.)</vt:lpstr>
      <vt:lpstr>Creating a Table in Datasheet View (Cont.)</vt:lpstr>
      <vt:lpstr>Creating a Table in Datasheet View (Cont.)</vt:lpstr>
      <vt:lpstr>Creating a Table in Datasheet View (Cont.)</vt:lpstr>
      <vt:lpstr>Creating a Table in Datasheet View (Cont.)</vt:lpstr>
      <vt:lpstr>Closing a Table and Exiting Access</vt:lpstr>
      <vt:lpstr>Copying Records from Another Access Database</vt:lpstr>
      <vt:lpstr>Copying Records from Another Access Database (Cont.)</vt:lpstr>
      <vt:lpstr>Navigating a Dataset</vt:lpstr>
      <vt:lpstr>Creating a Simple Query (Cont.)</vt:lpstr>
      <vt:lpstr>Creating a Simple Form </vt:lpstr>
      <vt:lpstr>Creating a Simple Form (Cont.)</vt:lpstr>
      <vt:lpstr>Creating a Simple Report</vt:lpstr>
      <vt:lpstr>Creating a Simple Report (Cont.)</vt:lpstr>
      <vt:lpstr>Creating a Simple Report (Cont.)</vt:lpstr>
      <vt:lpstr>Viewing Objects in the Navigation Pane</vt:lpstr>
      <vt:lpstr>Using Microsoft Access Help</vt:lpstr>
      <vt:lpstr>Managing a Database</vt:lpstr>
      <vt:lpstr>Managing a Database</vt:lpstr>
      <vt:lpstr>Excel or Access?</vt:lpstr>
    </vt:vector>
  </TitlesOfParts>
  <Manager/>
  <Company>Ruder Finn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Carolyn</dc:creator>
  <cp:keywords/>
  <dc:description/>
  <cp:lastModifiedBy>Hunt, Marjorie</cp:lastModifiedBy>
  <cp:revision>72</cp:revision>
  <dcterms:created xsi:type="dcterms:W3CDTF">2014-09-17T20:41:57Z</dcterms:created>
  <dcterms:modified xsi:type="dcterms:W3CDTF">2016-04-08T16:16:09Z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0x0101002411D53F618ADE46BF233FE4F46F27AC</vt:lpwstr>
  </property>
  <property fmtid="{D5CDD505-2E9C-101B-9397-08002B2CF9AE}" pid="3" name="_NewReviewCycle">
    <vt:lpwstr/>
  </property>
</Properties>
</file>